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арья Грачева" initials="ДГ" lastIdx="1" clrIdx="0">
    <p:extLst>
      <p:ext uri="{19B8F6BF-5375-455C-9EA6-DF929625EA0E}">
        <p15:presenceInfo xmlns:p15="http://schemas.microsoft.com/office/powerpoint/2012/main" userId="867d0ec167f0705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CF8"/>
    <a:srgbClr val="0A37BF"/>
    <a:srgbClr val="18C5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11"/>
    <p:restoredTop sz="97332"/>
  </p:normalViewPr>
  <p:slideViewPr>
    <p:cSldViewPr snapToGrid="0" snapToObjects="1">
      <p:cViewPr varScale="1">
        <p:scale>
          <a:sx n="66" d="100"/>
          <a:sy n="66" d="100"/>
        </p:scale>
        <p:origin x="80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7" d="100"/>
          <a:sy n="127" d="100"/>
        </p:scale>
        <p:origin x="30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15692-76B8-8747-B273-399AFF915A1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F64D-7461-0649-BC27-CC7DE04B69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4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9CAA-D886-8C4B-801A-2AED79D26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93370" y="1443832"/>
            <a:ext cx="6934993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85D2FE-1AB9-5F47-8153-94C8692B6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3370" y="4229993"/>
            <a:ext cx="6948488" cy="16557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B8FDD4-9B49-8F4C-A400-C1609E56A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548C2B-6968-0E4F-9213-283E0AA97594}"/>
              </a:ext>
            </a:extLst>
          </p:cNvPr>
          <p:cNvSpPr/>
          <p:nvPr userDrawn="1"/>
        </p:nvSpPr>
        <p:spPr>
          <a:xfrm>
            <a:off x="0" y="0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4D2FA1F-0412-6141-84DE-9FBD4BBC3E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413963D-1AE1-2943-8F7F-F0DF2857CF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1D91CDB-6B98-7745-8047-A9254DE9D8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74AA5FC6-5F96-E04F-A1EC-A4CAEA1DA0B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CB2C494-1176-7948-A5A4-DC64EE76610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9B73B89-0006-BC4C-8E2D-6DBE1C6C0B5E}"/>
              </a:ext>
            </a:extLst>
          </p:cNvPr>
          <p:cNvCxnSpPr>
            <a:cxnSpLocks/>
          </p:cNvCxnSpPr>
          <p:nvPr userDrawn="1"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83E57AD-F5D7-9A41-9966-477455E4AC76}"/>
              </a:ext>
            </a:extLst>
          </p:cNvPr>
          <p:cNvCxnSpPr>
            <a:cxnSpLocks/>
          </p:cNvCxnSpPr>
          <p:nvPr userDrawn="1"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A0274757-432B-884B-8740-8721F233AA13}"/>
              </a:ext>
            </a:extLst>
          </p:cNvPr>
          <p:cNvCxnSpPr>
            <a:cxnSpLocks/>
          </p:cNvCxnSpPr>
          <p:nvPr userDrawn="1"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B665EA-C602-DB40-99F4-4BB10B270B1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2830EC99-99E3-CF4A-B35B-3B40EB8727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93370" y="752377"/>
            <a:ext cx="4373563" cy="585788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F08934-17CB-DC40-9466-62E2E28CF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370" y="6356350"/>
            <a:ext cx="4097484" cy="365125"/>
          </a:xfrm>
        </p:spPr>
        <p:txBody>
          <a:bodyPr/>
          <a:lstStyle>
            <a:lvl1pPr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Москва, 2020</a:t>
            </a:r>
          </a:p>
        </p:txBody>
      </p:sp>
    </p:spTree>
    <p:extLst>
      <p:ext uri="{BB962C8B-B14F-4D97-AF65-F5344CB8AC3E}">
        <p14:creationId xmlns:p14="http://schemas.microsoft.com/office/powerpoint/2010/main" val="904730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57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DBBB034-2F64-5D4C-A6B7-1BDC229043EB}"/>
              </a:ext>
            </a:extLst>
          </p:cNvPr>
          <p:cNvSpPr/>
          <p:nvPr userDrawn="1"/>
        </p:nvSpPr>
        <p:spPr>
          <a:xfrm>
            <a:off x="931200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792FBB8-BFED-5242-8B2C-BCF22CE4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07266"/>
            <a:ext cx="8346941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6CD4937-238F-8A4A-9B70-0A9EE5C8D517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8346941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5D847A3F-58AE-7F44-85B2-42E109F2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092C32-07D2-4C43-B4C9-A4FA47CF0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6" name="Объект 2">
            <a:extLst>
              <a:ext uri="{FF2B5EF4-FFF2-40B4-BE49-F238E27FC236}">
                <a16:creationId xmlns:a16="http://schemas.microsoft.com/office/drawing/2014/main" id="{EF716D2E-C491-BA4F-A94B-73056F47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8346941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66D69E6-B257-624C-A888-AB17C2C2B26B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8346941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27B1D66A-32BF-4D46-8A9D-F343F145C67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767886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40FD7FFA-AC4F-AB49-A5E0-17DEEAA72E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67886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BA91ADA8-61AD-9947-B1FA-846282E95FF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255475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5564" userDrawn="1">
          <p15:clr>
            <a:srgbClr val="FBAE40"/>
          </p15:clr>
        </p15:guide>
        <p15:guide id="4" pos="615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5409FD2-4C84-F843-B01D-7F7E9CA82787}"/>
              </a:ext>
            </a:extLst>
          </p:cNvPr>
          <p:cNvSpPr/>
          <p:nvPr userDrawn="1"/>
        </p:nvSpPr>
        <p:spPr>
          <a:xfrm>
            <a:off x="-1" y="0"/>
            <a:ext cx="6095999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61A604E-F6D5-7E43-82CE-E16069E40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92125"/>
            <a:ext cx="228600" cy="228600"/>
          </a:xfrm>
          <a:prstGeom prst="rect">
            <a:avLst/>
          </a:prstGeom>
        </p:spPr>
      </p:pic>
      <p:sp>
        <p:nvSpPr>
          <p:cNvPr id="13" name="Объект 2">
            <a:extLst>
              <a:ext uri="{FF2B5EF4-FFF2-40B4-BE49-F238E27FC236}">
                <a16:creationId xmlns:a16="http://schemas.microsoft.com/office/drawing/2014/main" id="{CC45D42E-EA25-2149-AC69-4C162491B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263" y="2260514"/>
            <a:ext cx="5040312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0638370A-CE57-6041-BF0F-8F394C99430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6672263" y="1570627"/>
            <a:ext cx="5031239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0065C0A7-230B-B54F-8EE1-254791B8AB6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260514"/>
            <a:ext cx="5040313" cy="2759455"/>
          </a:xfrm>
        </p:spPr>
        <p:txBody>
          <a:bodyPr/>
          <a:lstStyle>
            <a:lvl1pPr>
              <a:buNone/>
              <a:defRPr sz="18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2BD70D-075D-A045-ACC6-F0298DC20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8498" y="1570038"/>
            <a:ext cx="5031240" cy="506363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0E958543-66AC-AB49-AF8F-F08C2DE27ECC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560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67D262E4-AB4B-AF46-B1A3-83A0940CF51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039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477" userDrawn="1">
          <p15:clr>
            <a:srgbClr val="FBAE40"/>
          </p15:clr>
        </p15:guide>
        <p15:guide id="4" pos="420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630" y="700900"/>
            <a:ext cx="1838739" cy="183873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A4B4ED-C1FE-9844-900B-C5CFAB23B1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8162" y="2749612"/>
            <a:ext cx="1358776" cy="13587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29C2D5-74AD-094D-BBFB-3A80F92658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61303" y="2884964"/>
            <a:ext cx="1088071" cy="1088071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93112B16-2716-124B-91E2-A5F6FD5AD6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1625" y="2991685"/>
            <a:ext cx="1040515" cy="10405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D933619-B424-4943-AC6B-1C1AF3FFC8C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9425" y="2991685"/>
            <a:ext cx="874630" cy="874630"/>
          </a:xfrm>
          <a:prstGeom prst="rect">
            <a:avLst/>
          </a:prstGeom>
        </p:spPr>
      </p:pic>
      <p:sp>
        <p:nvSpPr>
          <p:cNvPr id="25" name="Текст 24">
            <a:extLst>
              <a:ext uri="{FF2B5EF4-FFF2-40B4-BE49-F238E27FC236}">
                <a16:creationId xmlns:a16="http://schemas.microsoft.com/office/drawing/2014/main" id="{1AEAE2C4-134D-B742-801B-07D456F8F3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4160376"/>
            <a:ext cx="2520950" cy="138778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AA71EFB1-E383-134C-8E23-F02C551DAA4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8282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41D0335B-7B98-0743-A030-02AE621EFA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9507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ADBC1FAA-605E-EE4B-92FA-C64B85D0F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02640" y="4160376"/>
            <a:ext cx="2520950" cy="13587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b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Заголовок текста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6181725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55766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5941187-F200-CE42-9F05-6E250D5F32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980AF3-CD60-4E4E-91CF-F2DB24C1A5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834" y="2134717"/>
            <a:ext cx="2216331" cy="2216331"/>
          </a:xfrm>
          <a:prstGeom prst="rect">
            <a:avLst/>
          </a:prstGeom>
        </p:spPr>
      </p:pic>
      <p:sp>
        <p:nvSpPr>
          <p:cNvPr id="35" name="Текст 34">
            <a:extLst>
              <a:ext uri="{FF2B5EF4-FFF2-40B4-BE49-F238E27FC236}">
                <a16:creationId xmlns:a16="http://schemas.microsoft.com/office/drawing/2014/main" id="{96852523-4D2B-B34E-AD98-84E9DAF0FB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Сайт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D05079D9-DCD2-8945-81B4-442FFD1B7B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8282" y="5283509"/>
            <a:ext cx="252095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Телефон</a:t>
            </a:r>
          </a:p>
        </p:txBody>
      </p:sp>
      <p:sp>
        <p:nvSpPr>
          <p:cNvPr id="38" name="Текст 34">
            <a:extLst>
              <a:ext uri="{FF2B5EF4-FFF2-40B4-BE49-F238E27FC236}">
                <a16:creationId xmlns:a16="http://schemas.microsoft.com/office/drawing/2014/main" id="{3DA1A06E-16CC-934A-9287-4F3BD8244C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1415" y="5283509"/>
            <a:ext cx="5431160" cy="283811"/>
          </a:xfrm>
        </p:spPr>
        <p:txBody>
          <a:bodyPr/>
          <a:lstStyle>
            <a:lvl1pPr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Адрес</a:t>
            </a:r>
          </a:p>
        </p:txBody>
      </p:sp>
    </p:spTree>
    <p:extLst>
      <p:ext uri="{BB962C8B-B14F-4D97-AF65-F5344CB8AC3E}">
        <p14:creationId xmlns:p14="http://schemas.microsoft.com/office/powerpoint/2010/main" val="3678884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8047874-25E9-264C-9280-9450AFD4D07B}"/>
              </a:ext>
            </a:extLst>
          </p:cNvPr>
          <p:cNvSpPr/>
          <p:nvPr userDrawn="1"/>
        </p:nvSpPr>
        <p:spPr>
          <a:xfrm>
            <a:off x="8131203" y="0"/>
            <a:ext cx="40608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218D97-49A3-C949-BFC1-FDD8DA4F48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4912" y="1283400"/>
            <a:ext cx="2246400" cy="21448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A4A29D-A511-8F45-AD3F-3F5FAB5BE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8029" y="4070317"/>
            <a:ext cx="2557936" cy="21456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DD57E4-1289-E64F-A07E-32E0D09E1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67998" y="1283400"/>
            <a:ext cx="2247202" cy="21456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B5552E-ECEC-0742-84D5-6DBDF28B59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75213" y="4070317"/>
            <a:ext cx="2557934" cy="21456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4830CC-2313-104F-B0C1-D8CFEA2F7DD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031886" y="1282634"/>
            <a:ext cx="2247202" cy="2145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DE3B06-4C7E-FA49-ABAF-6EA450D344E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76519" y="4070317"/>
            <a:ext cx="2557935" cy="21456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B22C73E8-0453-A041-859F-353AC536C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07266"/>
            <a:ext cx="6735775" cy="874128"/>
          </a:xfrm>
        </p:spPr>
        <p:txBody>
          <a:bodyPr/>
          <a:lstStyle/>
          <a:p>
            <a:r>
              <a:rPr lang="ru-RU" dirty="0"/>
              <a:t>Логотипы:</a:t>
            </a:r>
          </a:p>
        </p:txBody>
      </p:sp>
    </p:spTree>
    <p:extLst>
      <p:ext uri="{BB962C8B-B14F-4D97-AF65-F5344CB8AC3E}">
        <p14:creationId xmlns:p14="http://schemas.microsoft.com/office/powerpoint/2010/main" val="355893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7900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pos="3953" userDrawn="1">
          <p15:clr>
            <a:srgbClr val="FBAE40"/>
          </p15:clr>
        </p15:guide>
        <p15:guide id="5" pos="2116" userDrawn="1">
          <p15:clr>
            <a:srgbClr val="FBAE40"/>
          </p15:clr>
        </p15:guide>
        <p15:guide id="6" pos="1890" userDrawn="1">
          <p15:clr>
            <a:srgbClr val="FBAE40"/>
          </p15:clr>
        </p15:guide>
        <p15:guide id="7" pos="5564" userDrawn="1">
          <p15:clr>
            <a:srgbClr val="FBAE40"/>
          </p15:clr>
        </p15:guide>
        <p15:guide id="8" pos="579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Объект 2">
            <a:extLst>
              <a:ext uri="{FF2B5EF4-FFF2-40B4-BE49-F238E27FC236}">
                <a16:creationId xmlns:a16="http://schemas.microsoft.com/office/drawing/2014/main" id="{5E97E136-71F0-CB47-BDF2-294C410326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69E48A16-DCD6-5F47-886A-93AE9333C773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31" name="Заголовок 1">
            <a:extLst>
              <a:ext uri="{FF2B5EF4-FFF2-40B4-BE49-F238E27FC236}">
                <a16:creationId xmlns:a16="http://schemas.microsoft.com/office/drawing/2014/main" id="{C351C72D-FCE8-8044-AE9D-2C344465A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263F5327-08B9-7E4A-A4F3-F2A1CBC61F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424E5D49-152D-0C42-8E00-3FCDA957E9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57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6" y="207266"/>
            <a:ext cx="10548938" cy="874128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73D63AD-4248-3F4A-9DD9-9940F0AE8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id="{BFEA431A-7939-1644-A81B-8189B76E1171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347991E9-D532-2D43-993E-1EDAE8D0F6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B52D0558-66B9-FF43-9098-E9BFA18B1C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9" name="Текст 28">
            <a:extLst>
              <a:ext uri="{FF2B5EF4-FFF2-40B4-BE49-F238E27FC236}">
                <a16:creationId xmlns:a16="http://schemas.microsoft.com/office/drawing/2014/main" id="{6C3BD7DF-523C-3C45-ABCA-FB18F53C65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2A6475DA-62C1-6F42-B562-676054773D8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id="{99BCB1DD-00DB-7D4A-8FE7-0A840E6D924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95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C2A483CA-BAF6-1640-9927-6DE797F1BA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2AE1E60-21BA-5C4B-89A2-DF460CF34519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5AEE3088-F051-8A48-9E18-E4A35786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514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Текст 28">
            <a:extLst>
              <a:ext uri="{FF2B5EF4-FFF2-40B4-BE49-F238E27FC236}">
                <a16:creationId xmlns:a16="http://schemas.microsoft.com/office/drawing/2014/main" id="{68AFDE6B-5473-8E46-A616-CBD9DB561A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990D2646-846F-C349-BBA3-E5B793821D67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F471D830-BEEC-444D-8205-1875DA43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69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2A101BF-B4B3-9042-B07A-6B0DA6C6E6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AE5F933A-ACCD-E149-97A6-99747426FF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F887AB51-73A3-7346-A447-3CE6054E7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D39256BD-50CF-D640-AC9D-F9C0D1E93DA1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B9D75F4E-6E3A-EF4A-AA3F-6FCF759148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4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7BF68BD7-28BF-4A42-A400-1CA7A2BD4A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1054893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1" name="Текст 28">
            <a:extLst>
              <a:ext uri="{FF2B5EF4-FFF2-40B4-BE49-F238E27FC236}">
                <a16:creationId xmlns:a16="http://schemas.microsoft.com/office/drawing/2014/main" id="{42C21BD4-8478-154B-B2B6-C30BA45E1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D427FF3-0534-0144-8334-227D9EB08710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528A7144-A586-6A41-A0CC-BAAA9441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400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C3A0-037B-CB48-960D-3BB7DD274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207266"/>
            <a:ext cx="10548938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F3042D-1B1D-3544-B07D-FB8C849D0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2260514"/>
            <a:ext cx="11224078" cy="782091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8CAE232-57DF-D44B-AC8D-9C6A2818A530}"/>
              </a:ext>
            </a:extLst>
          </p:cNvPr>
          <p:cNvCxnSpPr>
            <a:cxnSpLocks/>
          </p:cNvCxnSpPr>
          <p:nvPr userDrawn="1"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569E3D-7951-1E4E-A85F-8DB6D2ADDC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3" name="Подзаголовок 2">
            <a:extLst>
              <a:ext uri="{FF2B5EF4-FFF2-40B4-BE49-F238E27FC236}">
                <a16:creationId xmlns:a16="http://schemas.microsoft.com/office/drawing/2014/main" id="{40BFFE0C-5517-944C-92A2-C7543CE5281E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79425" y="1570627"/>
            <a:ext cx="11224078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FC62F24-6DD2-ED41-9812-0BB411B117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3832490"/>
            <a:ext cx="54371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1A7CB49A-42E0-4540-BE40-62E835C081A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3843151"/>
            <a:ext cx="5437187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5" name="Текст 28">
            <a:extLst>
              <a:ext uri="{FF2B5EF4-FFF2-40B4-BE49-F238E27FC236}">
                <a16:creationId xmlns:a16="http://schemas.microsoft.com/office/drawing/2014/main" id="{DF1C63F7-5054-A343-91D0-2909CEC724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3429001"/>
            <a:ext cx="5437188" cy="260968"/>
          </a:xfrm>
        </p:spPr>
        <p:txBody>
          <a:bodyPr/>
          <a:lstStyle>
            <a:lvl1pPr>
              <a:buNone/>
              <a:defRPr sz="1600" b="1"/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CCDDD09-B233-AC4F-8C02-7BE4A1C3E406}"/>
              </a:ext>
            </a:extLst>
          </p:cNvPr>
          <p:cNvSpPr txBox="1">
            <a:spLocks/>
          </p:cNvSpPr>
          <p:nvPr userDrawn="1"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7" name="Номер слайда 5">
            <a:extLst>
              <a:ext uri="{FF2B5EF4-FFF2-40B4-BE49-F238E27FC236}">
                <a16:creationId xmlns:a16="http://schemas.microsoft.com/office/drawing/2014/main" id="{5FEF0F21-415B-FA47-8188-33D4FC9D326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1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2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27" userDrawn="1">
          <p15:clr>
            <a:srgbClr val="FBAE40"/>
          </p15:clr>
        </p15:guide>
        <p15:guide id="5" pos="39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49C8085-8893-1045-BF0F-FB3476981DAF}"/>
              </a:ext>
            </a:extLst>
          </p:cNvPr>
          <p:cNvSpPr/>
          <p:nvPr userDrawn="1"/>
        </p:nvSpPr>
        <p:spPr>
          <a:xfrm>
            <a:off x="0" y="0"/>
            <a:ext cx="288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223C2D8-144C-E541-AA91-61E5B9B0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207266"/>
            <a:ext cx="7669213" cy="87412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06FCB6E-E2D3-AA49-A658-07F0C0B2EE03}"/>
              </a:ext>
            </a:extLst>
          </p:cNvPr>
          <p:cNvCxnSpPr>
            <a:cxnSpLocks/>
          </p:cNvCxnSpPr>
          <p:nvPr userDrawn="1"/>
        </p:nvCxnSpPr>
        <p:spPr>
          <a:xfrm>
            <a:off x="3359150" y="1188496"/>
            <a:ext cx="7669212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6ABD145-FFF6-A74F-B0AE-6A69F75B92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3975" y="1074196"/>
            <a:ext cx="228600" cy="228600"/>
          </a:xfrm>
          <a:prstGeom prst="rect">
            <a:avLst/>
          </a:prstGeom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7D9F9574-3904-C940-9FD3-5AF68FC4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150" y="2260514"/>
            <a:ext cx="7669213" cy="2759455"/>
          </a:xfrm>
        </p:spPr>
        <p:txBody>
          <a:bodyPr/>
          <a:lstStyle>
            <a:lvl1pPr>
              <a:buNone/>
              <a:defRPr sz="1800"/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id="{40431D4A-E136-304F-9029-943F2CBAEE4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359150" y="1570627"/>
            <a:ext cx="7669213" cy="506362"/>
          </a:xfrm>
        </p:spPr>
        <p:txBody>
          <a:bodyPr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Заголовок текста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1DF9C76-FB22-B842-B44F-0CDCC06BBCB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9425" y="2664004"/>
            <a:ext cx="1944688" cy="782091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  <a:lvl2pPr>
              <a:buNone/>
              <a:defRPr sz="1800" b="1">
                <a:solidFill>
                  <a:schemeClr val="accent1"/>
                </a:solidFill>
              </a:defRPr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Образец текста</a:t>
            </a:r>
          </a:p>
        </p:txBody>
      </p:sp>
      <p:sp>
        <p:nvSpPr>
          <p:cNvPr id="16" name="Текст 28">
            <a:extLst>
              <a:ext uri="{FF2B5EF4-FFF2-40B4-BE49-F238E27FC236}">
                <a16:creationId xmlns:a16="http://schemas.microsoft.com/office/drawing/2014/main" id="{EE107159-5EA1-A542-AC50-99BE390002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2238518"/>
            <a:ext cx="1944688" cy="260968"/>
          </a:xfrm>
        </p:spPr>
        <p:txBody>
          <a:bodyPr/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 текста</a:t>
            </a:r>
          </a:p>
        </p:txBody>
      </p:sp>
      <p:sp>
        <p:nvSpPr>
          <p:cNvPr id="19" name="Номер слайда 5">
            <a:extLst>
              <a:ext uri="{FF2B5EF4-FFF2-40B4-BE49-F238E27FC236}">
                <a16:creationId xmlns:a16="http://schemas.microsoft.com/office/drawing/2014/main" id="{3A6D8C4F-7629-114B-9FA6-372541ECF6E8}"/>
              </a:ext>
            </a:extLst>
          </p:cNvPr>
          <p:cNvSpPr txBox="1">
            <a:spLocks/>
          </p:cNvSpPr>
          <p:nvPr userDrawn="1"/>
        </p:nvSpPr>
        <p:spPr>
          <a:xfrm>
            <a:off x="3359150" y="6370980"/>
            <a:ext cx="7669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F6CE743-D798-3049-9854-3423B5A6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9375" y="6356350"/>
            <a:ext cx="2743200" cy="36512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fld id="{0F579F99-D50C-0E4B-8D73-DB28BEBDDA4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405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16" userDrawn="1">
          <p15:clr>
            <a:srgbClr val="FBAE40"/>
          </p15:clr>
        </p15:guide>
        <p15:guide id="2" pos="73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6947" userDrawn="1">
          <p15:clr>
            <a:srgbClr val="FBAE40"/>
          </p15:clr>
        </p15:guide>
        <p15:guide id="5" pos="152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375A60-9308-1543-A45B-1E943A4E7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4D6E0D-F55C-A745-9618-86FE4A626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AABB2F-9714-B24C-9484-D8CE257C7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35360-7990-9141-805F-BC2830E7754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7EF8A-0012-4344-94E2-3DD9AED97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99296-0EE0-6943-9331-A7F4B6231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79F99-D50C-0E4B-8D73-DB28BEBDDA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88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9" r:id="rId6"/>
    <p:sldLayoutId id="2147483658" r:id="rId7"/>
    <p:sldLayoutId id="2147483660" r:id="rId8"/>
    <p:sldLayoutId id="2147483651" r:id="rId9"/>
    <p:sldLayoutId id="2147483652" r:id="rId10"/>
    <p:sldLayoutId id="2147483653" r:id="rId11"/>
    <p:sldLayoutId id="2147483654" r:id="rId12"/>
    <p:sldLayoutId id="2147483661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tometr.ru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D61F0-B4B9-E04D-B98D-03C95310E182}"/>
              </a:ext>
            </a:extLst>
          </p:cNvPr>
          <p:cNvSpPr txBox="1">
            <a:spLocks/>
          </p:cNvSpPr>
          <p:nvPr/>
        </p:nvSpPr>
        <p:spPr>
          <a:xfrm>
            <a:off x="4093370" y="1443832"/>
            <a:ext cx="6934993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/>
              <a:t>Автоматическая генерация текстовых заданий для младшей школы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0ED95-C2BF-A741-A886-13B11AFB6864}"/>
              </a:ext>
            </a:extLst>
          </p:cNvPr>
          <p:cNvSpPr txBox="1">
            <a:spLocks/>
          </p:cNvSpPr>
          <p:nvPr/>
        </p:nvSpPr>
        <p:spPr>
          <a:xfrm>
            <a:off x="4093370" y="4229993"/>
            <a:ext cx="6948488" cy="16557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Грачева Дарья Александровна, аспирант, сотрудник Центра </a:t>
            </a:r>
            <a:r>
              <a:rPr lang="ru-RU" sz="2000" dirty="0" err="1"/>
              <a:t>психометрики</a:t>
            </a:r>
            <a:r>
              <a:rPr lang="ru-RU" sz="2000" dirty="0"/>
              <a:t> и измерений в образовании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66D9C2E-5695-6245-A39A-B2B238F803F9}"/>
              </a:ext>
            </a:extLst>
          </p:cNvPr>
          <p:cNvSpPr/>
          <p:nvPr/>
        </p:nvSpPr>
        <p:spPr>
          <a:xfrm>
            <a:off x="0" y="9625"/>
            <a:ext cx="3600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CF3C23-5476-B54C-94FB-F0EB6FDD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3" y="456725"/>
            <a:ext cx="1838739" cy="18387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9694C-1B3A-7746-8C33-AEA52DA8A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506" y="2539639"/>
            <a:ext cx="1358776" cy="13587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82FB18-E614-0244-9E28-079081FFE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095" y="4295148"/>
            <a:ext cx="1088071" cy="1088071"/>
          </a:xfrm>
          <a:prstGeom prst="rect">
            <a:avLst/>
          </a:prstGeom>
        </p:spPr>
      </p:pic>
      <p:pic>
        <p:nvPicPr>
          <p:cNvPr id="9" name="Рисунок 8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id="{56C40A6D-0DC6-A54D-88D9-1C61080AE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1577" y="4318925"/>
            <a:ext cx="1040515" cy="10405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D415D-2254-C849-9143-16A395FD9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573" y="2779751"/>
            <a:ext cx="874630" cy="87463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054B283-83A9-9643-9653-276E50233B0C}"/>
              </a:ext>
            </a:extLst>
          </p:cNvPr>
          <p:cNvCxnSpPr>
            <a:cxnSpLocks/>
          </p:cNvCxnSpPr>
          <p:nvPr/>
        </p:nvCxnSpPr>
        <p:spPr>
          <a:xfrm>
            <a:off x="1793222" y="2723882"/>
            <a:ext cx="0" cy="26079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C0FDCF-E3DF-7745-AC57-C5BE41B270A9}"/>
              </a:ext>
            </a:extLst>
          </p:cNvPr>
          <p:cNvCxnSpPr>
            <a:cxnSpLocks/>
          </p:cNvCxnSpPr>
          <p:nvPr/>
        </p:nvCxnSpPr>
        <p:spPr>
          <a:xfrm>
            <a:off x="488497" y="4027868"/>
            <a:ext cx="2605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EC82C56-0EB8-9C4A-AD64-12FF240DF967}"/>
              </a:ext>
            </a:extLst>
          </p:cNvPr>
          <p:cNvCxnSpPr>
            <a:cxnSpLocks/>
          </p:cNvCxnSpPr>
          <p:nvPr/>
        </p:nvCxnSpPr>
        <p:spPr>
          <a:xfrm>
            <a:off x="4079875" y="4027868"/>
            <a:ext cx="694848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1F8D025-AAE9-A54A-9590-7668AD253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975" y="3907318"/>
            <a:ext cx="228600" cy="228600"/>
          </a:xfrm>
          <a:prstGeom prst="rect">
            <a:avLst/>
          </a:prstGeom>
        </p:spPr>
      </p:pic>
      <p:sp>
        <p:nvSpPr>
          <p:cNvPr id="15" name="Текст 34">
            <a:extLst>
              <a:ext uri="{FF2B5EF4-FFF2-40B4-BE49-F238E27FC236}">
                <a16:creationId xmlns:a16="http://schemas.microsoft.com/office/drawing/2014/main" id="{783D86CE-6FF2-E74F-9712-943E4F6D942C}"/>
              </a:ext>
            </a:extLst>
          </p:cNvPr>
          <p:cNvSpPr txBox="1">
            <a:spLocks/>
          </p:cNvSpPr>
          <p:nvPr/>
        </p:nvSpPr>
        <p:spPr>
          <a:xfrm>
            <a:off x="4093369" y="752377"/>
            <a:ext cx="6350041" cy="585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XXIV</a:t>
            </a:r>
            <a:r>
              <a:rPr lang="ru-RU" sz="1600" dirty="0"/>
              <a:t> Ясинская (Апрельская) международная научная конференция по проблемам развития экономики и общества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24468813-4319-3A42-BD82-BC7D1A88A1F1}"/>
              </a:ext>
            </a:extLst>
          </p:cNvPr>
          <p:cNvSpPr txBox="1">
            <a:spLocks/>
          </p:cNvSpPr>
          <p:nvPr/>
        </p:nvSpPr>
        <p:spPr>
          <a:xfrm>
            <a:off x="4093370" y="6356350"/>
            <a:ext cx="4097484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Москва, 2023</a:t>
            </a:r>
          </a:p>
        </p:txBody>
      </p:sp>
    </p:spTree>
    <p:extLst>
      <p:ext uri="{BB962C8B-B14F-4D97-AF65-F5344CB8AC3E}">
        <p14:creationId xmlns:p14="http://schemas.microsoft.com/office/powerpoint/2010/main" val="23116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35EA733-78A8-9549-ACF8-E1116156B4A2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Автоматическая генерация заданий: введение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E92A8F-8D87-5F41-BFD6-F70E9872C3BF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047A2DE-9C7D-FB47-987E-66AEE83E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6" name="Номер слайда 5">
            <a:extLst>
              <a:ext uri="{FF2B5EF4-FFF2-40B4-BE49-F238E27FC236}">
                <a16:creationId xmlns:a16="http://schemas.microsoft.com/office/drawing/2014/main" id="{385242AD-8CCA-1D44-8C35-82C77758ECAF}"/>
              </a:ext>
            </a:extLst>
          </p:cNvPr>
          <p:cNvSpPr txBox="1">
            <a:spLocks/>
          </p:cNvSpPr>
          <p:nvPr/>
        </p:nvSpPr>
        <p:spPr>
          <a:xfrm>
            <a:off x="10252129" y="6370980"/>
            <a:ext cx="1451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1E601046-8CE9-0C4A-A36C-2E070208422D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Технологии автоматической генерации заданий (АГЗ) обладают рядом преимуществ: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Сокращение «ручного» труда разработчиков, эффективность и масштабируемость процесса разработки.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Создание банка заданий и быстрое обновление содержания заданий с учетом развития предметной области (например, при утверждении новых образовательных стандартов, устаревания материала).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Повышение безопасности банка заданий за счет повышения количества заданий и потенциальных вариантов теста.</a:t>
            </a:r>
          </a:p>
          <a:p>
            <a:pPr algn="just"/>
            <a:endParaRPr lang="ru-RU" sz="2000" dirty="0">
              <a:sym typeface="Calibri"/>
            </a:endParaRPr>
          </a:p>
          <a:p>
            <a:pPr algn="just"/>
            <a:r>
              <a:rPr lang="ru-RU" sz="2000" dirty="0">
                <a:sym typeface="Calibri"/>
              </a:rPr>
              <a:t>Технологии АГЗ позволяют </a:t>
            </a:r>
            <a:r>
              <a:rPr lang="ru-RU" sz="2000" b="1" dirty="0">
                <a:sym typeface="Calibri"/>
              </a:rPr>
              <a:t>оптимизировать образовательный процесс </a:t>
            </a:r>
            <a:r>
              <a:rPr lang="ru-RU" sz="2000" dirty="0">
                <a:sym typeface="Calibri"/>
              </a:rPr>
              <a:t>в соответствии с современными запросами, обеспечивают </a:t>
            </a:r>
            <a:r>
              <a:rPr lang="ru-RU" sz="2000" b="1" dirty="0">
                <a:sym typeface="Calibri"/>
              </a:rPr>
              <a:t>стандартизацию и справедливость </a:t>
            </a:r>
            <a:r>
              <a:rPr lang="ru-RU" sz="2000" dirty="0">
                <a:sym typeface="Calibri"/>
              </a:rPr>
              <a:t>образовательного оценивания.</a:t>
            </a:r>
            <a:endParaRPr lang="ru-RU" sz="2000" dirty="0"/>
          </a:p>
          <a:p>
            <a:pPr algn="just"/>
            <a:endParaRPr lang="ru-RU" sz="2000" dirty="0"/>
          </a:p>
        </p:txBody>
      </p:sp>
      <p:sp>
        <p:nvSpPr>
          <p:cNvPr id="20" name="Номер слайда 5">
            <a:extLst>
              <a:ext uri="{FF2B5EF4-FFF2-40B4-BE49-F238E27FC236}">
                <a16:creationId xmlns:a16="http://schemas.microsoft.com/office/drawing/2014/main" id="{BBC9676D-22DA-C741-AA33-D866CAC7477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</p:spTree>
    <p:extLst>
      <p:ext uri="{BB962C8B-B14F-4D97-AF65-F5344CB8AC3E}">
        <p14:creationId xmlns:p14="http://schemas.microsoft.com/office/powerpoint/2010/main" val="1848183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F92BC14-932A-D34E-AE95-29EC2248CA9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36DC40-912B-AE42-A5B1-3CA5E01A8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15" name="Номер слайда 5">
            <a:extLst>
              <a:ext uri="{FF2B5EF4-FFF2-40B4-BE49-F238E27FC236}">
                <a16:creationId xmlns:a16="http://schemas.microsoft.com/office/drawing/2014/main" id="{696145EC-2BB5-4A43-9DC1-34DBB9F7BB30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702649FA-605D-4B46-B745-43EE3008B0B9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Технологии АГЗ можно условно разделить на два типа: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54F792AA-33CF-764F-A593-84706082E283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496D8-41F4-6C13-6BBA-B8AD1A9840CB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Автоматическая генерация заданий: типы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D682BA-4BC9-7C42-544C-8D426F23A4CD}"/>
              </a:ext>
            </a:extLst>
          </p:cNvPr>
          <p:cNvSpPr/>
          <p:nvPr/>
        </p:nvSpPr>
        <p:spPr>
          <a:xfrm>
            <a:off x="434346" y="2056491"/>
            <a:ext cx="5315535" cy="76872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Когнитивные модели АГЗ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A08BE6-7DA0-5F7D-87F8-A75271C2FB0B}"/>
              </a:ext>
            </a:extLst>
          </p:cNvPr>
          <p:cNvSpPr/>
          <p:nvPr/>
        </p:nvSpPr>
        <p:spPr>
          <a:xfrm>
            <a:off x="6177814" y="2065687"/>
            <a:ext cx="5315535" cy="76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Модели АГЗ на основе методов </a:t>
            </a:r>
          </a:p>
          <a:p>
            <a:pPr algn="ctr"/>
            <a:r>
              <a:rPr lang="ru-RU" dirty="0"/>
              <a:t>машинного обучения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EF0A90-BF85-639F-9420-18C3766460AC}"/>
              </a:ext>
            </a:extLst>
          </p:cNvPr>
          <p:cNvSpPr txBox="1"/>
          <p:nvPr/>
        </p:nvSpPr>
        <p:spPr>
          <a:xfrm>
            <a:off x="499318" y="2985184"/>
            <a:ext cx="5315535" cy="229713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Создание </a:t>
            </a:r>
            <a:r>
              <a:rPr lang="ru-RU" sz="1600" b="1" dirty="0"/>
              <a:t>«шаблонов» заданий </a:t>
            </a:r>
            <a:r>
              <a:rPr lang="ru-RU" sz="1600" dirty="0"/>
              <a:t>с выделением элементов задания, которые могут варьироваться или остаются постоянными;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Используются для </a:t>
            </a:r>
            <a:r>
              <a:rPr lang="ru-RU" sz="1600" b="1" dirty="0"/>
              <a:t>хорошо структурированных </a:t>
            </a:r>
            <a:r>
              <a:rPr lang="ru-RU" sz="1600" dirty="0"/>
              <a:t>заданий и областей знаний (например, математика или естественные науки);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Однотипны.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FA1FA-7649-0528-01FE-5189055C5204}"/>
              </a:ext>
            </a:extLst>
          </p:cNvPr>
          <p:cNvSpPr txBox="1"/>
          <p:nvPr/>
        </p:nvSpPr>
        <p:spPr>
          <a:xfrm>
            <a:off x="1602602" y="4817905"/>
            <a:ext cx="3715353" cy="132301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just"/>
            <a:endParaRPr lang="ru-RU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B16A1-1757-5A31-4E58-01874C7903BB}"/>
              </a:ext>
            </a:extLst>
          </p:cNvPr>
          <p:cNvSpPr txBox="1"/>
          <p:nvPr/>
        </p:nvSpPr>
        <p:spPr>
          <a:xfrm>
            <a:off x="2242686" y="557302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FD415-7850-A47A-FD12-84D0820B5A85}"/>
              </a:ext>
            </a:extLst>
          </p:cNvPr>
          <p:cNvSpPr txBox="1"/>
          <p:nvPr/>
        </p:nvSpPr>
        <p:spPr>
          <a:xfrm>
            <a:off x="779187" y="4867072"/>
            <a:ext cx="462585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 fontAlgn="base"/>
            <a:r>
              <a:rPr lang="ru-RU" sz="1600" dirty="0"/>
              <a:t>Поезд, двигаясь равномерно со скоростью </a:t>
            </a:r>
            <a:r>
              <a:rPr lang="ru-RU" sz="1600" b="1" u="sng" dirty="0"/>
              <a:t>93/км ч</a:t>
            </a:r>
            <a:r>
              <a:rPr lang="ru-RU" sz="1600" dirty="0"/>
              <a:t>, проезжает мимо пешехода, идущего в том же направлении параллельно путям со скоростью </a:t>
            </a:r>
            <a:r>
              <a:rPr lang="ru-RU" sz="1600" b="1" u="sng" dirty="0"/>
              <a:t>3/км ч,</a:t>
            </a:r>
            <a:r>
              <a:rPr lang="ru-RU" sz="1600" dirty="0"/>
              <a:t> за </a:t>
            </a:r>
            <a:r>
              <a:rPr lang="ru-RU" sz="1600" b="1" u="sng" dirty="0"/>
              <a:t>36 секунд</a:t>
            </a:r>
            <a:r>
              <a:rPr lang="ru-RU" sz="1600" dirty="0"/>
              <a:t>. Найти длину поезда в метрах.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9171AC-CE98-6023-CF98-AC7A8120ADAE}"/>
              </a:ext>
            </a:extLst>
          </p:cNvPr>
          <p:cNvSpPr txBox="1"/>
          <p:nvPr/>
        </p:nvSpPr>
        <p:spPr>
          <a:xfrm>
            <a:off x="5967253" y="2985183"/>
            <a:ext cx="5871821" cy="320532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Используется для </a:t>
            </a:r>
            <a:r>
              <a:rPr lang="ru-RU" sz="1600" b="1" dirty="0"/>
              <a:t>менее структурированных </a:t>
            </a:r>
            <a:r>
              <a:rPr lang="ru-RU" sz="1600" dirty="0"/>
              <a:t>предметных областей (например, языковые тесты) или плохо структурированных данных;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основе - модели обработки естественного языка, </a:t>
            </a:r>
            <a:r>
              <a:rPr lang="ru-RU" sz="1600" b="1" dirty="0"/>
              <a:t>технологии генеративного искусственного интеллекта: </a:t>
            </a:r>
            <a:r>
              <a:rPr lang="ru-RU" sz="1600" dirty="0" err="1"/>
              <a:t>Нейросетевые</a:t>
            </a:r>
            <a:r>
              <a:rPr lang="ru-RU" sz="1600" dirty="0"/>
              <a:t> модели </a:t>
            </a:r>
            <a:r>
              <a:rPr lang="ru-RU" sz="1600" dirty="0" err="1"/>
              <a:t>Generative</a:t>
            </a:r>
            <a:r>
              <a:rPr lang="ru-RU" sz="1600" dirty="0"/>
              <a:t> </a:t>
            </a:r>
            <a:r>
              <a:rPr lang="ru-RU" sz="1600" dirty="0" err="1"/>
              <a:t>Pre-trained</a:t>
            </a:r>
            <a:r>
              <a:rPr lang="ru-RU" sz="1600" dirty="0"/>
              <a:t> </a:t>
            </a:r>
            <a:r>
              <a:rPr lang="ru-RU" sz="1600" dirty="0" err="1"/>
              <a:t>Transformer</a:t>
            </a:r>
            <a:r>
              <a:rPr lang="ru-RU" sz="1600" dirty="0"/>
              <a:t> поколения 3 (GPT-3) и выше;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 </a:t>
            </a:r>
            <a:r>
              <a:rPr lang="ru-RU" sz="1600" b="1" dirty="0"/>
              <a:t>контроля качества </a:t>
            </a:r>
            <a:r>
              <a:rPr lang="ru-RU" sz="1600" dirty="0"/>
              <a:t>сгенерированных заданий и текстов – как на уровне структуры задания, так и применяемой лексики с учетом возраста аудитории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B3E9A-D146-04A8-D07C-B376AAFFD201}"/>
              </a:ext>
            </a:extLst>
          </p:cNvPr>
          <p:cNvSpPr txBox="1"/>
          <p:nvPr/>
        </p:nvSpPr>
        <p:spPr>
          <a:xfrm>
            <a:off x="6256716" y="4644570"/>
            <a:ext cx="5514981" cy="127384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7493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966335D-E1C3-8348-A2EC-794FC8700A9A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FD1DA7-F212-094A-A190-5DF94EB2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76DAD-C4ED-0941-8B91-C312CEA341E2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ACF5E94-8919-4C4F-92D8-1C877901FBB4}"/>
              </a:ext>
            </a:extLst>
          </p:cNvPr>
          <p:cNvSpPr txBox="1">
            <a:spLocks/>
          </p:cNvSpPr>
          <p:nvPr/>
        </p:nvSpPr>
        <p:spPr>
          <a:xfrm>
            <a:off x="479425" y="1390648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Целью исследования являлась разработка модели автоматической генерации текстов для школьных тестов по русскому языку для младшей школы (3-4 класс).</a:t>
            </a:r>
          </a:p>
          <a:p>
            <a:r>
              <a:rPr lang="ru-RU" sz="2000" b="1" dirty="0"/>
              <a:t>Методология</a:t>
            </a:r>
            <a:r>
              <a:rPr lang="ru-RU" sz="2000" dirty="0"/>
              <a:t>: модель обработки естественного языка ruGPT-3L, </a:t>
            </a:r>
            <a:r>
              <a:rPr lang="ru-RU" sz="2000" dirty="0" err="1"/>
              <a:t>предобученная</a:t>
            </a:r>
            <a:r>
              <a:rPr lang="ru-RU" sz="2000" dirty="0"/>
              <a:t> Сбербанком на большом корпусе текстов на русском языке (600 Гб). В результате, сама по себе модель выучила некоторую общую структуру и лексику русского языка. </a:t>
            </a:r>
          </a:p>
          <a:p>
            <a:r>
              <a:rPr lang="ru-RU" sz="2000" dirty="0"/>
              <a:t>Провели </a:t>
            </a:r>
            <a:r>
              <a:rPr lang="ru-RU" sz="2000" dirty="0" err="1"/>
              <a:t>дообучение</a:t>
            </a:r>
            <a:r>
              <a:rPr lang="ru-RU" sz="2000" dirty="0"/>
              <a:t> модели на корпусе детской литературы для генерации «затравок» (начало текста), адаптированных под школьную лексику (с помощью метода </a:t>
            </a:r>
            <a:r>
              <a:rPr lang="ru-RU" sz="2000" dirty="0" err="1"/>
              <a:t>дообучения</a:t>
            </a:r>
            <a:r>
              <a:rPr lang="ru-RU" sz="2000" dirty="0"/>
              <a:t> </a:t>
            </a:r>
            <a:r>
              <a:rPr lang="ru-RU" sz="2000" dirty="0" err="1"/>
              <a:t>Prompt</a:t>
            </a:r>
            <a:r>
              <a:rPr lang="ru-RU" sz="2000" dirty="0"/>
              <a:t> </a:t>
            </a:r>
            <a:r>
              <a:rPr lang="ru-RU" sz="2000" dirty="0" err="1"/>
              <a:t>Tunin</a:t>
            </a:r>
            <a:r>
              <a:rPr lang="en-US" sz="2000" dirty="0"/>
              <a:t>g)</a:t>
            </a:r>
            <a:r>
              <a:rPr lang="ru-RU" sz="2000" dirty="0"/>
              <a:t>.</a:t>
            </a:r>
          </a:p>
          <a:p>
            <a:r>
              <a:rPr lang="ru-RU" sz="2000" dirty="0"/>
              <a:t>Разработали критерии верификации результатов генерации.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28DC7F5F-F848-5B48-ACEB-FDF49AF1439F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EF79AF61-1FFE-EB42-A748-070A9ABEE260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исследования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989C5-CA2C-D478-FD59-5A4CD9DDF41C}"/>
              </a:ext>
            </a:extLst>
          </p:cNvPr>
          <p:cNvSpPr txBox="1"/>
          <p:nvPr/>
        </p:nvSpPr>
        <p:spPr>
          <a:xfrm>
            <a:off x="596939" y="4555089"/>
            <a:ext cx="636212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600" i="1" dirty="0"/>
              <a:t>Я вышел на улицу </a:t>
            </a:r>
            <a:r>
              <a:rPr lang="ru-RU" sz="1600" dirty="0"/>
              <a:t>и увидел, что на снегу лежит большая белая птица. Она лежала на боку, и её крылья были как будто вдавлены в снег. Я подошёл к ней и стал смотреть, как она дышит. Вдруг птица встрепенулась и стала быстро-быстро перебирать крыльями. Потом она поднялась и улетела.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FBC17-ED99-992A-258C-48DC5233AF45}"/>
              </a:ext>
            </a:extLst>
          </p:cNvPr>
          <p:cNvSpPr txBox="1"/>
          <p:nvPr/>
        </p:nvSpPr>
        <p:spPr>
          <a:xfrm>
            <a:off x="7080987" y="4719088"/>
            <a:ext cx="2165685" cy="13186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ru-RU" sz="1600" b="1" dirty="0"/>
              <a:t>Пример сгенерированного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682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D409750-9509-8248-B46B-BBE410814147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171150-6C73-B54D-A790-28283BBA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D0950-2397-A64F-8ACD-BC9A83BA03F4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0C76D66-CC6B-9E40-88FA-B02175E0D424}"/>
              </a:ext>
            </a:extLst>
          </p:cNvPr>
          <p:cNvSpPr txBox="1">
            <a:spLocks/>
          </p:cNvSpPr>
          <p:nvPr/>
        </p:nvSpPr>
        <p:spPr>
          <a:xfrm>
            <a:off x="488498" y="1442103"/>
            <a:ext cx="11224078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/>
              <a:t>Для верификации результатов генерации (и соответствия школьному возрасту) использовалось два подхода: </a:t>
            </a:r>
            <a:r>
              <a:rPr lang="ru-RU" sz="2000" b="1" dirty="0"/>
              <a:t>анализ метрик сложности текста и экспертные рубрики</a:t>
            </a:r>
          </a:p>
          <a:p>
            <a:r>
              <a:rPr lang="ru-RU" sz="1600" b="1" dirty="0"/>
              <a:t>Анализ сложности текста </a:t>
            </a:r>
            <a:r>
              <a:rPr lang="ru-RU" sz="1600" dirty="0"/>
              <a:t>проводился с использованием онлайн-инструмента «</a:t>
            </a:r>
            <a:r>
              <a:rPr lang="ru-RU" sz="1600" dirty="0" err="1"/>
              <a:t>Текстометр</a:t>
            </a:r>
            <a:r>
              <a:rPr lang="ru-RU" sz="1600" dirty="0"/>
              <a:t>» (</a:t>
            </a:r>
            <a:r>
              <a:rPr lang="ru-RU" sz="1600" dirty="0">
                <a:hlinkClick r:id="rId3"/>
              </a:rPr>
              <a:t>https://textometr.ru/</a:t>
            </a:r>
            <a:r>
              <a:rPr lang="ru-RU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Список Русский детский 5000 </a:t>
            </a:r>
            <a:r>
              <a:rPr lang="ru-RU" sz="1600" dirty="0"/>
              <a:t>- процент лексики текста, который покрывается списком из 5000 самых частотных слов для детской литературы.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Адаптированный для русского языка индекс </a:t>
            </a:r>
            <a:r>
              <a:rPr lang="ru-RU" sz="1600" b="1" dirty="0" err="1"/>
              <a:t>Флеша</a:t>
            </a:r>
            <a:r>
              <a:rPr lang="ru-RU" sz="1600" dirty="0"/>
              <a:t>, который учитывает наличие частей речи и оборотов, затрудняющих чтение (причастия, пассивные формы и </a:t>
            </a:r>
            <a:r>
              <a:rPr lang="ru-RU" sz="1600" dirty="0" err="1"/>
              <a:t>т.д</a:t>
            </a:r>
            <a:r>
              <a:rPr lang="ru-RU" sz="1600" dirty="0"/>
              <a:t>) и опирается на дескриптивные статистики, такие как длина слов, длина предложений и пр.</a:t>
            </a:r>
          </a:p>
          <a:p>
            <a:r>
              <a:rPr lang="ru-RU" sz="1600" dirty="0"/>
              <a:t>Для </a:t>
            </a:r>
            <a:r>
              <a:rPr lang="ru-RU" sz="1600" b="1" dirty="0"/>
              <a:t>экспертной оценки</a:t>
            </a:r>
            <a:r>
              <a:rPr lang="ru-RU" sz="1600" dirty="0"/>
              <a:t> качества сгенерированных текстов были разработаны следующие критерии: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сюжетная связность;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структурная связность;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соответствие лексики, грамматики и синтаксиса возрасту;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соответствие тематики текста возрасту. </a:t>
            </a:r>
          </a:p>
          <a:p>
            <a:r>
              <a:rPr lang="ru-RU" sz="1600" dirty="0"/>
              <a:t>Каждый критерий оценивался по трем уровням: низкий уровень (0 баллов), средний уровень (1 балл), высокий уровень (2 балла). </a:t>
            </a:r>
          </a:p>
          <a:p>
            <a:endParaRPr lang="ru-RU" sz="160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D45E86D7-F333-8D4B-8B7B-C2A05C7B21C7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B3D8B08-7AA2-B345-A4DE-45373407D143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Верификация результатов генерации</a:t>
            </a:r>
          </a:p>
        </p:txBody>
      </p:sp>
    </p:spTree>
    <p:extLst>
      <p:ext uri="{BB962C8B-B14F-4D97-AF65-F5344CB8AC3E}">
        <p14:creationId xmlns:p14="http://schemas.microsoft.com/office/powerpoint/2010/main" val="41841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19390BF-05F1-F147-A4F1-20A873AE9A6B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EC0A79-A8B7-F14A-A6BB-B813CDCD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1DCC7-603E-4841-84C7-339EC66DCA77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D1291465-5096-F44C-95B3-60BD13B8C642}"/>
              </a:ext>
            </a:extLst>
          </p:cNvPr>
          <p:cNvSpPr txBox="1">
            <a:spLocks/>
          </p:cNvSpPr>
          <p:nvPr/>
        </p:nvSpPr>
        <p:spPr>
          <a:xfrm>
            <a:off x="479424" y="1467790"/>
            <a:ext cx="4352457" cy="78209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/>
              <a:t>Случайно выбраны 70 сгенерированных текстов. </a:t>
            </a:r>
          </a:p>
          <a:p>
            <a:pPr marL="0" indent="0">
              <a:buNone/>
            </a:pPr>
            <a:r>
              <a:rPr lang="ru-RU" sz="2000" dirty="0"/>
              <a:t>Индекс </a:t>
            </a:r>
            <a:r>
              <a:rPr lang="ru-RU" sz="2000" dirty="0" err="1"/>
              <a:t>Флеша</a:t>
            </a:r>
            <a:r>
              <a:rPr lang="ru-RU" sz="2000" dirty="0"/>
              <a:t> попадает в диапазон для начальных классов.</a:t>
            </a:r>
          </a:p>
        </p:txBody>
      </p:sp>
      <p:sp>
        <p:nvSpPr>
          <p:cNvPr id="11" name="Номер слайда 5">
            <a:extLst>
              <a:ext uri="{FF2B5EF4-FFF2-40B4-BE49-F238E27FC236}">
                <a16:creationId xmlns:a16="http://schemas.microsoft.com/office/drawing/2014/main" id="{6F3F45F2-8C82-6442-BE54-2BDCA93929C1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AA45127-568E-A74C-8A52-44AA466789B8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Результаты исследования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E2A7802-D7D2-BCF1-25E3-900FB6E1C1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8163"/>
          <a:stretch/>
        </p:blipFill>
        <p:spPr>
          <a:xfrm>
            <a:off x="4774847" y="1427277"/>
            <a:ext cx="7145262" cy="18076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1A9BABD-78FD-3D81-F420-07E783B44C73}"/>
              </a:ext>
            </a:extLst>
          </p:cNvPr>
          <p:cNvSpPr txBox="1"/>
          <p:nvPr/>
        </p:nvSpPr>
        <p:spPr>
          <a:xfrm>
            <a:off x="5491599" y="3121223"/>
            <a:ext cx="6097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/>
              <a:t>чем больше, тем легче текст: </a:t>
            </a:r>
            <a:r>
              <a:rPr lang="en-US" sz="1400" i="1" dirty="0"/>
              <a:t>&gt; 65 </a:t>
            </a:r>
            <a:r>
              <a:rPr lang="ru-RU" sz="1400" i="1" dirty="0"/>
              <a:t>достаточно легкий текст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7F03A3-7050-7A4E-F5D5-3C3FEDC83225}"/>
              </a:ext>
            </a:extLst>
          </p:cNvPr>
          <p:cNvSpPr txBox="1"/>
          <p:nvPr/>
        </p:nvSpPr>
        <p:spPr>
          <a:xfrm>
            <a:off x="459605" y="2942429"/>
            <a:ext cx="356375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2000" dirty="0"/>
              <a:t>Средний процент покрытия: 5000 самых частотных слов для детской литературы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AF05F-0B5D-0D1E-515A-95C9C87347A6}"/>
              </a:ext>
            </a:extLst>
          </p:cNvPr>
          <p:cNvSpPr txBox="1"/>
          <p:nvPr/>
        </p:nvSpPr>
        <p:spPr>
          <a:xfrm>
            <a:off x="3877677" y="3098370"/>
            <a:ext cx="132204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Bahnschrift Light" panose="020B0502040204020203" pitchFamily="34" charset="0"/>
                <a:ea typeface="Gungsuh" panose="02030600000101010101" pitchFamily="18" charset="-127"/>
              </a:rPr>
              <a:t>87%</a:t>
            </a: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C989D807-E492-D27C-7DFE-EAF1EC192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493060"/>
              </p:ext>
            </p:extLst>
          </p:nvPr>
        </p:nvGraphicFramePr>
        <p:xfrm>
          <a:off x="5536134" y="4138874"/>
          <a:ext cx="6097604" cy="18843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15291">
                  <a:extLst>
                    <a:ext uri="{9D8B030D-6E8A-4147-A177-3AD203B41FA5}">
                      <a16:colId xmlns:a16="http://schemas.microsoft.com/office/drawing/2014/main" val="1614970859"/>
                    </a:ext>
                  </a:extLst>
                </a:gridCol>
                <a:gridCol w="1982313">
                  <a:extLst>
                    <a:ext uri="{9D8B030D-6E8A-4147-A177-3AD203B41FA5}">
                      <a16:colId xmlns:a16="http://schemas.microsoft.com/office/drawing/2014/main" val="2785415100"/>
                    </a:ext>
                  </a:extLst>
                </a:gridCol>
              </a:tblGrid>
              <a:tr h="3491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Среднее (ст. </a:t>
                      </a:r>
                      <a:r>
                        <a:rPr lang="ru-RU" sz="1600" dirty="0" err="1">
                          <a:effectLst/>
                        </a:rPr>
                        <a:t>откл</a:t>
                      </a:r>
                      <a:r>
                        <a:rPr lang="ru-RU" sz="1600" dirty="0">
                          <a:effectLst/>
                        </a:rPr>
                        <a:t>.)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531418"/>
                  </a:ext>
                </a:extLst>
              </a:tr>
              <a:tr h="349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Сюжетная связность текста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0.36 (0.73)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17786297"/>
                  </a:ext>
                </a:extLst>
              </a:tr>
              <a:tr h="349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Структурная связность текста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</a:rPr>
                        <a:t>0.55 (0.91)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9357175"/>
                  </a:ext>
                </a:extLst>
              </a:tr>
              <a:tr h="4110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Соответствие возрасту, лексики, грамматики и синтаксиса текста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 (1.2)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2762540"/>
                  </a:ext>
                </a:extLst>
              </a:tr>
              <a:tr h="3491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Соответствие возрасту тематики текста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</a:rPr>
                        <a:t>1 (0.96)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2355191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52212723-3062-7503-58CB-8825A1F6E98F}"/>
              </a:ext>
            </a:extLst>
          </p:cNvPr>
          <p:cNvSpPr txBox="1"/>
          <p:nvPr/>
        </p:nvSpPr>
        <p:spPr>
          <a:xfrm>
            <a:off x="6938892" y="3707926"/>
            <a:ext cx="4697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Результаты экспертной оценки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581958-4F61-99BF-1E60-73D27131DA8C}"/>
              </a:ext>
            </a:extLst>
          </p:cNvPr>
          <p:cNvSpPr txBox="1"/>
          <p:nvPr/>
        </p:nvSpPr>
        <p:spPr>
          <a:xfrm>
            <a:off x="488498" y="4937760"/>
            <a:ext cx="2610837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ru-RU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C34F8D-42A2-A4A9-C966-B43A2262CB12}"/>
              </a:ext>
            </a:extLst>
          </p:cNvPr>
          <p:cNvSpPr txBox="1"/>
          <p:nvPr/>
        </p:nvSpPr>
        <p:spPr>
          <a:xfrm>
            <a:off x="411479" y="4012371"/>
            <a:ext cx="4884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Эксперты выявили существенные недостатки в сюжетной и структурной связности текстов.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996DE9-1348-1D78-9A52-8553CD884BB5}"/>
              </a:ext>
            </a:extLst>
          </p:cNvPr>
          <p:cNvSpPr txBox="1"/>
          <p:nvPr/>
        </p:nvSpPr>
        <p:spPr>
          <a:xfrm>
            <a:off x="421123" y="5081044"/>
            <a:ext cx="48840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Модель генерации требует доработки или использования доступных аналогов, например, </a:t>
            </a:r>
            <a:r>
              <a:rPr lang="en-US" sz="2000" dirty="0"/>
              <a:t>Chat GPT</a:t>
            </a:r>
            <a:endParaRPr lang="ru-RU" sz="20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37F9A610-0B8B-D2ED-0FA6-93843CD11BE6}"/>
              </a:ext>
            </a:extLst>
          </p:cNvPr>
          <p:cNvSpPr/>
          <p:nvPr/>
        </p:nvSpPr>
        <p:spPr>
          <a:xfrm>
            <a:off x="411479" y="2858703"/>
            <a:ext cx="4564782" cy="11877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1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1C40B84-D281-1B4D-8618-5B9B384E13C1}"/>
              </a:ext>
            </a:extLst>
          </p:cNvPr>
          <p:cNvCxnSpPr>
            <a:cxnSpLocks/>
          </p:cNvCxnSpPr>
          <p:nvPr/>
        </p:nvCxnSpPr>
        <p:spPr>
          <a:xfrm>
            <a:off x="479425" y="1188496"/>
            <a:ext cx="10548938" cy="0"/>
          </a:xfrm>
          <a:prstGeom prst="line">
            <a:avLst/>
          </a:prstGeom>
          <a:ln w="12700">
            <a:solidFill>
              <a:srgbClr val="0A37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71B9D-AAFF-6441-84E0-A29640DC4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903" y="1074196"/>
            <a:ext cx="228600" cy="22860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06016-D1E6-B04D-AE9B-299CE78DB079}"/>
              </a:ext>
            </a:extLst>
          </p:cNvPr>
          <p:cNvSpPr txBox="1">
            <a:spLocks/>
          </p:cNvSpPr>
          <p:nvPr/>
        </p:nvSpPr>
        <p:spPr>
          <a:xfrm>
            <a:off x="8960303" y="6370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579F99-D50C-0E4B-8D73-DB28BEBDDA46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6BB8F90C-870A-D447-8478-3B9746F47721}"/>
              </a:ext>
            </a:extLst>
          </p:cNvPr>
          <p:cNvSpPr txBox="1">
            <a:spLocks/>
          </p:cNvSpPr>
          <p:nvPr/>
        </p:nvSpPr>
        <p:spPr>
          <a:xfrm>
            <a:off x="479425" y="1570627"/>
            <a:ext cx="10897636" cy="50636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Развитие и доступность машинного обучения делает возможным внедрение технологий автоматической генерации заданий в образовательный процесс. </a:t>
            </a:r>
          </a:p>
          <a:p>
            <a:pPr algn="just"/>
            <a:r>
              <a:rPr lang="ru-RU" sz="2000" dirty="0"/>
              <a:t>В исследовании был сделан первый шаг в этом направлении – использовании искусственного интеллекта для генерации текстов, которые могут использоваться для разработки заданий школьного возраста.</a:t>
            </a:r>
          </a:p>
          <a:p>
            <a:pPr algn="just"/>
            <a:r>
              <a:rPr lang="ru-RU" sz="2000" dirty="0"/>
              <a:t>Несмотря на доступность ИИ и перспективы для области оценивания, </a:t>
            </a:r>
            <a:r>
              <a:rPr lang="ru-RU" sz="2000" b="1" dirty="0"/>
              <a:t>важно разработать систему критериев качества </a:t>
            </a:r>
            <a:r>
              <a:rPr lang="ru-RU" sz="2000" dirty="0"/>
              <a:t>результатов генерации. Задания должны: </a:t>
            </a:r>
          </a:p>
          <a:p>
            <a:pPr algn="just"/>
            <a:r>
              <a:rPr lang="ru-RU" sz="2000" dirty="0"/>
              <a:t>(1) измерять одну способность, (2) соответствовать ожидаемому уровню освоения материала и (3) аудитории теста (не быть слишком простыми или сложными), (4) иметь удовлетворительные психометрические характеристики</a:t>
            </a:r>
            <a:r>
              <a:rPr lang="en-US" sz="2000" dirty="0"/>
              <a:t>.</a:t>
            </a:r>
            <a:endParaRPr lang="ru-RU" sz="2000" dirty="0"/>
          </a:p>
          <a:p>
            <a:pPr algn="just"/>
            <a:r>
              <a:rPr lang="ru-RU" sz="2000" dirty="0"/>
              <a:t>Использование технологий машинного обучения в оценивании требует «настройки» и мониторинга со стороны экспертов.</a:t>
            </a: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6750426-195A-8A41-9C05-873545C73256}"/>
              </a:ext>
            </a:extLst>
          </p:cNvPr>
          <p:cNvSpPr txBox="1">
            <a:spLocks/>
          </p:cNvSpPr>
          <p:nvPr/>
        </p:nvSpPr>
        <p:spPr>
          <a:xfrm>
            <a:off x="488498" y="6370980"/>
            <a:ext cx="9658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00" dirty="0">
                <a:solidFill>
                  <a:schemeClr val="bg1">
                    <a:lumMod val="75000"/>
                  </a:schemeClr>
                </a:solidFill>
              </a:rPr>
              <a:t>ЦЕНТР МЕЖДИСЦИПЛИНАРНЫХ ИССЛЕДОВАНИЙ ЧЕЛОВЕЧЕСКОГО ПОТЕНЦИАЛА 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5FDB72D2-E585-8D45-B466-D2F476F3A5EB}"/>
              </a:ext>
            </a:extLst>
          </p:cNvPr>
          <p:cNvSpPr txBox="1">
            <a:spLocks/>
          </p:cNvSpPr>
          <p:nvPr/>
        </p:nvSpPr>
        <p:spPr>
          <a:xfrm>
            <a:off x="479426" y="207266"/>
            <a:ext cx="10548938" cy="87412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Заключение</a:t>
            </a:r>
          </a:p>
        </p:txBody>
      </p:sp>
    </p:spTree>
    <p:extLst>
      <p:ext uri="{BB962C8B-B14F-4D97-AF65-F5344CB8AC3E}">
        <p14:creationId xmlns:p14="http://schemas.microsoft.com/office/powerpoint/2010/main" val="127048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7C9AD1C-EB43-8547-AD53-61283D3268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37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EABF5-C12A-5C43-9A83-6AC2660D7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206" y="1040506"/>
            <a:ext cx="2216331" cy="2216331"/>
          </a:xfrm>
          <a:prstGeom prst="rect">
            <a:avLst/>
          </a:prstGeom>
        </p:spPr>
      </p:pic>
      <p:sp>
        <p:nvSpPr>
          <p:cNvPr id="4" name="Текст 34">
            <a:extLst>
              <a:ext uri="{FF2B5EF4-FFF2-40B4-BE49-F238E27FC236}">
                <a16:creationId xmlns:a16="http://schemas.microsoft.com/office/drawing/2014/main" id="{89D14FF8-B31F-CE40-8E14-8131FFFB7554}"/>
              </a:ext>
            </a:extLst>
          </p:cNvPr>
          <p:cNvSpPr txBox="1">
            <a:spLocks/>
          </p:cNvSpPr>
          <p:nvPr/>
        </p:nvSpPr>
        <p:spPr>
          <a:xfrm>
            <a:off x="4987834" y="3922495"/>
            <a:ext cx="2520950" cy="2838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dgracheva@hse.ru</a:t>
            </a:r>
            <a:endParaRPr lang="ru-RU" sz="16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3BC0A66-E253-83C5-B935-25DB2AD2F7C6}"/>
              </a:ext>
            </a:extLst>
          </p:cNvPr>
          <p:cNvSpPr txBox="1">
            <a:spLocks/>
          </p:cNvSpPr>
          <p:nvPr/>
        </p:nvSpPr>
        <p:spPr>
          <a:xfrm>
            <a:off x="4570161" y="3340526"/>
            <a:ext cx="4352457" cy="782091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03763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ЦМУ">
      <a:dk1>
        <a:srgbClr val="000000"/>
      </a:dk1>
      <a:lt1>
        <a:srgbClr val="FFFFFF"/>
      </a:lt1>
      <a:dk2>
        <a:srgbClr val="054CF8"/>
      </a:dk2>
      <a:lt2>
        <a:srgbClr val="FFFFFF"/>
      </a:lt2>
      <a:accent1>
        <a:srgbClr val="18C5BE"/>
      </a:accent1>
      <a:accent2>
        <a:srgbClr val="FAB103"/>
      </a:accent2>
      <a:accent3>
        <a:srgbClr val="7C0FD2"/>
      </a:accent3>
      <a:accent4>
        <a:srgbClr val="D20F17"/>
      </a:accent4>
      <a:accent5>
        <a:srgbClr val="10DC87"/>
      </a:accent5>
      <a:accent6>
        <a:srgbClr val="F85937"/>
      </a:accent6>
      <a:hlink>
        <a:srgbClr val="18C5BE"/>
      </a:hlink>
      <a:folHlink>
        <a:srgbClr val="0C635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 lnSpcReduction="10000"/>
      </a:bodyPr>
      <a:lstStyle>
        <a:defPPr algn="l">
          <a:defRPr sz="1600" b="1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2310</TotalTime>
  <Words>877</Words>
  <Application>Microsoft Office PowerPoint</Application>
  <PresentationFormat>Широкоэкранный</PresentationFormat>
  <Paragraphs>81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Bahnschrift Light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Иван Цыганков</dc:creator>
  <cp:lastModifiedBy>Дарья Грачева</cp:lastModifiedBy>
  <cp:revision>96</cp:revision>
  <dcterms:created xsi:type="dcterms:W3CDTF">2020-12-02T07:47:35Z</dcterms:created>
  <dcterms:modified xsi:type="dcterms:W3CDTF">2023-04-11T09:56:27Z</dcterms:modified>
</cp:coreProperties>
</file>