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76" r:id="rId3"/>
    <p:sldId id="257" r:id="rId4"/>
    <p:sldId id="258" r:id="rId5"/>
    <p:sldId id="268" r:id="rId6"/>
    <p:sldId id="269" r:id="rId7"/>
    <p:sldId id="259" r:id="rId8"/>
    <p:sldId id="272" r:id="rId9"/>
    <p:sldId id="270" r:id="rId10"/>
    <p:sldId id="273" r:id="rId11"/>
    <p:sldId id="274" r:id="rId12"/>
    <p:sldId id="275" r:id="rId13"/>
    <p:sldId id="271" r:id="rId14"/>
    <p:sldId id="263" r:id="rId15"/>
    <p:sldId id="277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0A37BF"/>
    <a:srgbClr val="9399A2"/>
    <a:srgbClr val="FFFFFF"/>
    <a:srgbClr val="054CF8"/>
    <a:srgbClr val="18C5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11"/>
    <p:restoredTop sz="90511" autoAdjust="0"/>
  </p:normalViewPr>
  <p:slideViewPr>
    <p:cSldViewPr snapToGrid="0" snapToObjects="1">
      <p:cViewPr varScale="1">
        <p:scale>
          <a:sx n="64" d="100"/>
          <a:sy n="64" d="100"/>
        </p:scale>
        <p:origin x="816" y="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27" d="100"/>
          <a:sy n="127" d="100"/>
        </p:scale>
        <p:origin x="304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EC3C6E-1AB9-454C-A2AF-D9A05F2210FA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62814400-6F00-4998-ACB5-616D4C46513A}">
      <dgm:prSet phldrT="[Текст]"/>
      <dgm:spPr/>
      <dgm:t>
        <a:bodyPr/>
        <a:lstStyle/>
        <a:p>
          <a:r>
            <a:rPr lang="ru-RU" dirty="0"/>
            <a:t>Классические методы</a:t>
          </a:r>
        </a:p>
      </dgm:t>
    </dgm:pt>
    <dgm:pt modelId="{D69D04B5-ACE6-421E-88A0-F5F0579AAD70}" type="parTrans" cxnId="{E384396A-7DD1-4B81-9212-47BABD6A6411}">
      <dgm:prSet/>
      <dgm:spPr/>
      <dgm:t>
        <a:bodyPr/>
        <a:lstStyle/>
        <a:p>
          <a:endParaRPr lang="ru-RU"/>
        </a:p>
      </dgm:t>
    </dgm:pt>
    <dgm:pt modelId="{5AAF3937-19F8-4702-BD21-3356ABB4EAAF}" type="sibTrans" cxnId="{E384396A-7DD1-4B81-9212-47BABD6A6411}">
      <dgm:prSet/>
      <dgm:spPr/>
      <dgm:t>
        <a:bodyPr/>
        <a:lstStyle/>
        <a:p>
          <a:endParaRPr lang="ru-RU"/>
        </a:p>
      </dgm:t>
    </dgm:pt>
    <dgm:pt modelId="{28494C27-A51B-4ABE-B9FF-926E06779E98}">
      <dgm:prSet phldrT="[Текст]"/>
      <dgm:spPr/>
      <dgm:t>
        <a:bodyPr/>
        <a:lstStyle/>
        <a:p>
          <a:r>
            <a:rPr lang="ru-RU" dirty="0"/>
            <a:t>векторизация через </a:t>
          </a:r>
          <a:r>
            <a:rPr lang="en-US" dirty="0"/>
            <a:t>TF-IDF</a:t>
          </a:r>
          <a:endParaRPr lang="ru-RU" dirty="0"/>
        </a:p>
      </dgm:t>
    </dgm:pt>
    <dgm:pt modelId="{15A8C77E-128B-4B6B-BCA7-772456198EF0}" type="parTrans" cxnId="{59C4F9BC-170D-46A1-9D1B-6949CC59482F}">
      <dgm:prSet/>
      <dgm:spPr/>
      <dgm:t>
        <a:bodyPr/>
        <a:lstStyle/>
        <a:p>
          <a:endParaRPr lang="ru-RU"/>
        </a:p>
      </dgm:t>
    </dgm:pt>
    <dgm:pt modelId="{103E3F0C-0B2B-42F3-B97F-20A441C6F5A3}" type="sibTrans" cxnId="{59C4F9BC-170D-46A1-9D1B-6949CC59482F}">
      <dgm:prSet/>
      <dgm:spPr/>
      <dgm:t>
        <a:bodyPr/>
        <a:lstStyle/>
        <a:p>
          <a:endParaRPr lang="ru-RU"/>
        </a:p>
      </dgm:t>
    </dgm:pt>
    <dgm:pt modelId="{F29281DC-2987-48DE-8F22-EBA6F1E7F2BA}">
      <dgm:prSet phldrT="[Текст]"/>
      <dgm:spPr/>
      <dgm:t>
        <a:bodyPr/>
        <a:lstStyle/>
        <a:p>
          <a:r>
            <a:rPr lang="ru-RU" dirty="0"/>
            <a:t>Методы глубинного обучения</a:t>
          </a:r>
        </a:p>
      </dgm:t>
    </dgm:pt>
    <dgm:pt modelId="{B7603D34-79D5-4F47-984F-9DE15F10C00E}" type="parTrans" cxnId="{23B3C940-5864-49F7-977E-FE9908B65322}">
      <dgm:prSet/>
      <dgm:spPr/>
      <dgm:t>
        <a:bodyPr/>
        <a:lstStyle/>
        <a:p>
          <a:endParaRPr lang="ru-RU"/>
        </a:p>
      </dgm:t>
    </dgm:pt>
    <dgm:pt modelId="{DEA0C1FE-0613-4ACA-9506-D7F1C29A0796}" type="sibTrans" cxnId="{23B3C940-5864-49F7-977E-FE9908B65322}">
      <dgm:prSet/>
      <dgm:spPr/>
      <dgm:t>
        <a:bodyPr/>
        <a:lstStyle/>
        <a:p>
          <a:endParaRPr lang="ru-RU"/>
        </a:p>
      </dgm:t>
    </dgm:pt>
    <dgm:pt modelId="{88F6BEB0-49CB-43DF-ADA5-7F7016A1F320}">
      <dgm:prSet phldrT="[Текст]"/>
      <dgm:spPr/>
      <dgm:t>
        <a:bodyPr/>
        <a:lstStyle/>
        <a:p>
          <a:r>
            <a:rPr lang="ru-RU" dirty="0"/>
            <a:t>Использование нейросетей (например, </a:t>
          </a:r>
          <a:r>
            <a:rPr lang="en-US" dirty="0"/>
            <a:t>Word2Vec)</a:t>
          </a:r>
          <a:endParaRPr lang="ru-RU" dirty="0"/>
        </a:p>
      </dgm:t>
    </dgm:pt>
    <dgm:pt modelId="{171A7A7D-5EF1-4BC9-A6BB-DA343CDEFCB1}" type="parTrans" cxnId="{430E8C15-9966-4101-8929-1AC2E629CDA5}">
      <dgm:prSet/>
      <dgm:spPr/>
      <dgm:t>
        <a:bodyPr/>
        <a:lstStyle/>
        <a:p>
          <a:endParaRPr lang="ru-RU"/>
        </a:p>
      </dgm:t>
    </dgm:pt>
    <dgm:pt modelId="{A4243F09-33DB-49A1-AD75-018344AE6507}" type="sibTrans" cxnId="{430E8C15-9966-4101-8929-1AC2E629CDA5}">
      <dgm:prSet/>
      <dgm:spPr/>
      <dgm:t>
        <a:bodyPr/>
        <a:lstStyle/>
        <a:p>
          <a:endParaRPr lang="ru-RU"/>
        </a:p>
      </dgm:t>
    </dgm:pt>
    <dgm:pt modelId="{62CB896E-E0B2-49B3-BA37-42AD9AB86861}">
      <dgm:prSet phldrT="[Текст]"/>
      <dgm:spPr/>
      <dgm:t>
        <a:bodyPr/>
        <a:lstStyle/>
        <a:p>
          <a:r>
            <a:rPr lang="ru-RU" dirty="0"/>
            <a:t>обучение моделей, после векторизации</a:t>
          </a:r>
        </a:p>
      </dgm:t>
    </dgm:pt>
    <dgm:pt modelId="{F4531402-687B-45AA-A8ED-329A8505A086}" type="parTrans" cxnId="{D4CE97E6-55A7-4D33-ACCB-778CF75925CD}">
      <dgm:prSet/>
      <dgm:spPr/>
      <dgm:t>
        <a:bodyPr/>
        <a:lstStyle/>
        <a:p>
          <a:endParaRPr lang="ru-RU"/>
        </a:p>
      </dgm:t>
    </dgm:pt>
    <dgm:pt modelId="{28FA75F4-EE53-49FE-9F88-17884649EB22}" type="sibTrans" cxnId="{D4CE97E6-55A7-4D33-ACCB-778CF75925CD}">
      <dgm:prSet/>
      <dgm:spPr/>
      <dgm:t>
        <a:bodyPr/>
        <a:lstStyle/>
        <a:p>
          <a:endParaRPr lang="ru-RU"/>
        </a:p>
      </dgm:t>
    </dgm:pt>
    <dgm:pt modelId="{991EEFD2-2B88-4C00-AD8A-93C628A1DCF5}" type="pres">
      <dgm:prSet presAssocID="{0EEC3C6E-1AB9-454C-A2AF-D9A05F2210FA}" presName="Name0" presStyleCnt="0">
        <dgm:presLayoutVars>
          <dgm:dir/>
          <dgm:animLvl val="lvl"/>
          <dgm:resizeHandles val="exact"/>
        </dgm:presLayoutVars>
      </dgm:prSet>
      <dgm:spPr/>
    </dgm:pt>
    <dgm:pt modelId="{FF91640D-9406-4140-BDF1-9DC15B935B8B}" type="pres">
      <dgm:prSet presAssocID="{62814400-6F00-4998-ACB5-616D4C46513A}" presName="composite" presStyleCnt="0"/>
      <dgm:spPr/>
    </dgm:pt>
    <dgm:pt modelId="{C3F23BA2-7C9B-4760-BAD1-27BB2BBAB2AE}" type="pres">
      <dgm:prSet presAssocID="{62814400-6F00-4998-ACB5-616D4C46513A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03C70B88-0123-4436-B99E-5C2BA51C0C34}" type="pres">
      <dgm:prSet presAssocID="{62814400-6F00-4998-ACB5-616D4C46513A}" presName="desTx" presStyleLbl="alignAccFollowNode1" presStyleIdx="0" presStyleCnt="2">
        <dgm:presLayoutVars>
          <dgm:bulletEnabled val="1"/>
        </dgm:presLayoutVars>
      </dgm:prSet>
      <dgm:spPr/>
    </dgm:pt>
    <dgm:pt modelId="{DEA23DDD-89CE-4B40-B512-77EF9112E708}" type="pres">
      <dgm:prSet presAssocID="{5AAF3937-19F8-4702-BD21-3356ABB4EAAF}" presName="space" presStyleCnt="0"/>
      <dgm:spPr/>
    </dgm:pt>
    <dgm:pt modelId="{3E27A7A3-5D33-40CF-B8F9-CECE8A80D058}" type="pres">
      <dgm:prSet presAssocID="{F29281DC-2987-48DE-8F22-EBA6F1E7F2BA}" presName="composite" presStyleCnt="0"/>
      <dgm:spPr/>
    </dgm:pt>
    <dgm:pt modelId="{30B9E646-D7D3-4D9B-97EC-E8D61C3F7BE6}" type="pres">
      <dgm:prSet presAssocID="{F29281DC-2987-48DE-8F22-EBA6F1E7F2BA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04FCE7C4-EFA7-4D04-A741-2653461D5ECD}" type="pres">
      <dgm:prSet presAssocID="{F29281DC-2987-48DE-8F22-EBA6F1E7F2BA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A193C814-13F4-4EB6-AB95-A0F237E666AC}" type="presOf" srcId="{62CB896E-E0B2-49B3-BA37-42AD9AB86861}" destId="{03C70B88-0123-4436-B99E-5C2BA51C0C34}" srcOrd="0" destOrd="1" presId="urn:microsoft.com/office/officeart/2005/8/layout/hList1"/>
    <dgm:cxn modelId="{430E8C15-9966-4101-8929-1AC2E629CDA5}" srcId="{F29281DC-2987-48DE-8F22-EBA6F1E7F2BA}" destId="{88F6BEB0-49CB-43DF-ADA5-7F7016A1F320}" srcOrd="0" destOrd="0" parTransId="{171A7A7D-5EF1-4BC9-A6BB-DA343CDEFCB1}" sibTransId="{A4243F09-33DB-49A1-AD75-018344AE6507}"/>
    <dgm:cxn modelId="{23B3C940-5864-49F7-977E-FE9908B65322}" srcId="{0EEC3C6E-1AB9-454C-A2AF-D9A05F2210FA}" destId="{F29281DC-2987-48DE-8F22-EBA6F1E7F2BA}" srcOrd="1" destOrd="0" parTransId="{B7603D34-79D5-4F47-984F-9DE15F10C00E}" sibTransId="{DEA0C1FE-0613-4ACA-9506-D7F1C29A0796}"/>
    <dgm:cxn modelId="{E384396A-7DD1-4B81-9212-47BABD6A6411}" srcId="{0EEC3C6E-1AB9-454C-A2AF-D9A05F2210FA}" destId="{62814400-6F00-4998-ACB5-616D4C46513A}" srcOrd="0" destOrd="0" parTransId="{D69D04B5-ACE6-421E-88A0-F5F0579AAD70}" sibTransId="{5AAF3937-19F8-4702-BD21-3356ABB4EAAF}"/>
    <dgm:cxn modelId="{756C6A51-8A91-45BE-8FFA-2560B62EC4DE}" type="presOf" srcId="{F29281DC-2987-48DE-8F22-EBA6F1E7F2BA}" destId="{30B9E646-D7D3-4D9B-97EC-E8D61C3F7BE6}" srcOrd="0" destOrd="0" presId="urn:microsoft.com/office/officeart/2005/8/layout/hList1"/>
    <dgm:cxn modelId="{30BB3C76-CC34-43C5-8860-EF484AFE66B2}" type="presOf" srcId="{0EEC3C6E-1AB9-454C-A2AF-D9A05F2210FA}" destId="{991EEFD2-2B88-4C00-AD8A-93C628A1DCF5}" srcOrd="0" destOrd="0" presId="urn:microsoft.com/office/officeart/2005/8/layout/hList1"/>
    <dgm:cxn modelId="{A5C7799B-19A3-4E9A-B095-319B6489D0AA}" type="presOf" srcId="{28494C27-A51B-4ABE-B9FF-926E06779E98}" destId="{03C70B88-0123-4436-B99E-5C2BA51C0C34}" srcOrd="0" destOrd="0" presId="urn:microsoft.com/office/officeart/2005/8/layout/hList1"/>
    <dgm:cxn modelId="{59C4F9BC-170D-46A1-9D1B-6949CC59482F}" srcId="{62814400-6F00-4998-ACB5-616D4C46513A}" destId="{28494C27-A51B-4ABE-B9FF-926E06779E98}" srcOrd="0" destOrd="0" parTransId="{15A8C77E-128B-4B6B-BCA7-772456198EF0}" sibTransId="{103E3F0C-0B2B-42F3-B97F-20A441C6F5A3}"/>
    <dgm:cxn modelId="{2C33DAC8-E101-45E1-A104-6F7717233244}" type="presOf" srcId="{62814400-6F00-4998-ACB5-616D4C46513A}" destId="{C3F23BA2-7C9B-4760-BAD1-27BB2BBAB2AE}" srcOrd="0" destOrd="0" presId="urn:microsoft.com/office/officeart/2005/8/layout/hList1"/>
    <dgm:cxn modelId="{691717DC-48F3-457A-AFCC-C9A1F45CABD9}" type="presOf" srcId="{88F6BEB0-49CB-43DF-ADA5-7F7016A1F320}" destId="{04FCE7C4-EFA7-4D04-A741-2653461D5ECD}" srcOrd="0" destOrd="0" presId="urn:microsoft.com/office/officeart/2005/8/layout/hList1"/>
    <dgm:cxn modelId="{D4CE97E6-55A7-4D33-ACCB-778CF75925CD}" srcId="{62814400-6F00-4998-ACB5-616D4C46513A}" destId="{62CB896E-E0B2-49B3-BA37-42AD9AB86861}" srcOrd="1" destOrd="0" parTransId="{F4531402-687B-45AA-A8ED-329A8505A086}" sibTransId="{28FA75F4-EE53-49FE-9F88-17884649EB22}"/>
    <dgm:cxn modelId="{8D379F84-7B2F-4400-838F-85DCFC5D682D}" type="presParOf" srcId="{991EEFD2-2B88-4C00-AD8A-93C628A1DCF5}" destId="{FF91640D-9406-4140-BDF1-9DC15B935B8B}" srcOrd="0" destOrd="0" presId="urn:microsoft.com/office/officeart/2005/8/layout/hList1"/>
    <dgm:cxn modelId="{B22E166A-DACF-4DC3-AE5D-A525A8B257A4}" type="presParOf" srcId="{FF91640D-9406-4140-BDF1-9DC15B935B8B}" destId="{C3F23BA2-7C9B-4760-BAD1-27BB2BBAB2AE}" srcOrd="0" destOrd="0" presId="urn:microsoft.com/office/officeart/2005/8/layout/hList1"/>
    <dgm:cxn modelId="{EEA6B5A3-4214-4DC9-A627-A9428476FF68}" type="presParOf" srcId="{FF91640D-9406-4140-BDF1-9DC15B935B8B}" destId="{03C70B88-0123-4436-B99E-5C2BA51C0C34}" srcOrd="1" destOrd="0" presId="urn:microsoft.com/office/officeart/2005/8/layout/hList1"/>
    <dgm:cxn modelId="{4A664605-00E7-4446-B00B-BAA3C6D956AB}" type="presParOf" srcId="{991EEFD2-2B88-4C00-AD8A-93C628A1DCF5}" destId="{DEA23DDD-89CE-4B40-B512-77EF9112E708}" srcOrd="1" destOrd="0" presId="urn:microsoft.com/office/officeart/2005/8/layout/hList1"/>
    <dgm:cxn modelId="{CE37AEF7-5789-47BE-99AA-A4150D98208D}" type="presParOf" srcId="{991EEFD2-2B88-4C00-AD8A-93C628A1DCF5}" destId="{3E27A7A3-5D33-40CF-B8F9-CECE8A80D058}" srcOrd="2" destOrd="0" presId="urn:microsoft.com/office/officeart/2005/8/layout/hList1"/>
    <dgm:cxn modelId="{DF90EA8B-9C52-4AD7-9140-62B885B5F3F4}" type="presParOf" srcId="{3E27A7A3-5D33-40CF-B8F9-CECE8A80D058}" destId="{30B9E646-D7D3-4D9B-97EC-E8D61C3F7BE6}" srcOrd="0" destOrd="0" presId="urn:microsoft.com/office/officeart/2005/8/layout/hList1"/>
    <dgm:cxn modelId="{90D75687-7C52-42EB-BAAE-7069A72825F3}" type="presParOf" srcId="{3E27A7A3-5D33-40CF-B8F9-CECE8A80D058}" destId="{04FCE7C4-EFA7-4D04-A741-2653461D5EC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F23BA2-7C9B-4760-BAD1-27BB2BBAB2AE}">
      <dsp:nvSpPr>
        <dsp:cNvPr id="0" name=""/>
        <dsp:cNvSpPr/>
      </dsp:nvSpPr>
      <dsp:spPr>
        <a:xfrm>
          <a:off x="39" y="135345"/>
          <a:ext cx="3798093" cy="147702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Классические методы</a:t>
          </a:r>
        </a:p>
      </dsp:txBody>
      <dsp:txXfrm>
        <a:off x="39" y="135345"/>
        <a:ext cx="3798093" cy="1477026"/>
      </dsp:txXfrm>
    </dsp:sp>
    <dsp:sp modelId="{03C70B88-0123-4436-B99E-5C2BA51C0C34}">
      <dsp:nvSpPr>
        <dsp:cNvPr id="0" name=""/>
        <dsp:cNvSpPr/>
      </dsp:nvSpPr>
      <dsp:spPr>
        <a:xfrm>
          <a:off x="39" y="1612372"/>
          <a:ext cx="3798093" cy="255285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54" tIns="165354" rIns="220472" bIns="248031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100" kern="1200" dirty="0"/>
            <a:t>векторизация через </a:t>
          </a:r>
          <a:r>
            <a:rPr lang="en-US" sz="3100" kern="1200" dirty="0"/>
            <a:t>TF-IDF</a:t>
          </a:r>
          <a:endParaRPr lang="ru-RU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100" kern="1200" dirty="0"/>
            <a:t>обучение моделей, после векторизации</a:t>
          </a:r>
        </a:p>
      </dsp:txBody>
      <dsp:txXfrm>
        <a:off x="39" y="1612372"/>
        <a:ext cx="3798093" cy="2552850"/>
      </dsp:txXfrm>
    </dsp:sp>
    <dsp:sp modelId="{30B9E646-D7D3-4D9B-97EC-E8D61C3F7BE6}">
      <dsp:nvSpPr>
        <dsp:cNvPr id="0" name=""/>
        <dsp:cNvSpPr/>
      </dsp:nvSpPr>
      <dsp:spPr>
        <a:xfrm>
          <a:off x="4329866" y="135345"/>
          <a:ext cx="3798093" cy="147702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Методы глубинного обучения</a:t>
          </a:r>
        </a:p>
      </dsp:txBody>
      <dsp:txXfrm>
        <a:off x="4329866" y="135345"/>
        <a:ext cx="3798093" cy="1477026"/>
      </dsp:txXfrm>
    </dsp:sp>
    <dsp:sp modelId="{04FCE7C4-EFA7-4D04-A741-2653461D5ECD}">
      <dsp:nvSpPr>
        <dsp:cNvPr id="0" name=""/>
        <dsp:cNvSpPr/>
      </dsp:nvSpPr>
      <dsp:spPr>
        <a:xfrm>
          <a:off x="4329866" y="1612372"/>
          <a:ext cx="3798093" cy="255285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54" tIns="165354" rIns="220472" bIns="248031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100" kern="1200" dirty="0"/>
            <a:t>Использование нейросетей (например, </a:t>
          </a:r>
          <a:r>
            <a:rPr lang="en-US" sz="3100" kern="1200" dirty="0"/>
            <a:t>Word2Vec)</a:t>
          </a:r>
          <a:endParaRPr lang="ru-RU" sz="3100" kern="1200" dirty="0"/>
        </a:p>
      </dsp:txBody>
      <dsp:txXfrm>
        <a:off x="4329866" y="1612372"/>
        <a:ext cx="3798093" cy="25528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215692-76B8-8747-B273-399AFF915A17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AF64D-7461-0649-BC27-CC7DE04B69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148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AF64D-7461-0649-BC27-CC7DE04B69F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491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AF64D-7461-0649-BC27-CC7DE04B69F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269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AF64D-7461-0649-BC27-CC7DE04B69F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815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Для повышения качества была использована техники построения языковых представлений — word2vec (от англ. </a:t>
            </a:r>
            <a:r>
              <a:rPr lang="ru-RU" sz="18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word</a:t>
            </a:r>
            <a:r>
              <a:rPr lang="ru-RU" sz="1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to</a:t>
            </a:r>
            <a:r>
              <a:rPr lang="ru-RU" sz="1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vector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«слова к вектору»). Это техника для расчета векторных представлений слов. Предобработка текстов (удаление знаков препинания, стоп-слов и </a:t>
            </a:r>
            <a:r>
              <a:rPr lang="ru-RU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токенизация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 проведена с помощью встроенной функции от </a:t>
            </a:r>
            <a:r>
              <a:rPr lang="ru-RU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gensim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</a:t>
            </a:r>
            <a:r>
              <a:rPr lang="ru-RU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gensim.utils.simple_preprocess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После предобработки </a:t>
            </a:r>
            <a:r>
              <a:rPr lang="ru-RU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датасет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был разделен на обучающую и тестовую выборки. Затем на обучающей выборке была обучена модель  Word2Vec из библиотеки </a:t>
            </a:r>
            <a:r>
              <a:rPr lang="ru-RU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gensim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векторного представления слов. Далее все векторы в обучающей и тестовой выборок были приведены к одной длине. После чего были обучены две модели для классификации: случайный лес и LGBM классификатор.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AF64D-7461-0649-BC27-CC7DE04B69F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73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B19CAA-D886-8C4B-801A-2AED79D266B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93370" y="1443832"/>
            <a:ext cx="6934993" cy="2387600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D85D2FE-1AB9-5F47-8153-94C8692B6B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93370" y="4229993"/>
            <a:ext cx="6948488" cy="1655762"/>
          </a:xfrm>
        </p:spPr>
        <p:txBody>
          <a:bodyPr/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B8FDD4-9B49-8F4C-A400-C1609E56A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69375" y="6356350"/>
            <a:ext cx="2743200" cy="365125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0F579F99-D50C-0E4B-8D73-DB28BEBDDA4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4548C2B-6968-0E4F-9213-283E0AA97594}"/>
              </a:ext>
            </a:extLst>
          </p:cNvPr>
          <p:cNvSpPr/>
          <p:nvPr userDrawn="1"/>
        </p:nvSpPr>
        <p:spPr>
          <a:xfrm>
            <a:off x="0" y="0"/>
            <a:ext cx="3600000" cy="6858000"/>
          </a:xfrm>
          <a:prstGeom prst="rect">
            <a:avLst/>
          </a:prstGeom>
          <a:solidFill>
            <a:srgbClr val="0A37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4D2FA1F-0412-6141-84DE-9FBD4BBC3E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4803" y="456725"/>
            <a:ext cx="1838739" cy="183873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413963D-1AE1-2943-8F7F-F0DF2857CF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18506" y="2539639"/>
            <a:ext cx="1358776" cy="135877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1D91CDB-6B98-7745-8047-A9254DE9D89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9095" y="4295148"/>
            <a:ext cx="1088071" cy="108807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еда&#10;&#10;Автоматически созданное описание">
            <a:extLst>
              <a:ext uri="{FF2B5EF4-FFF2-40B4-BE49-F238E27FC236}">
                <a16:creationId xmlns:a16="http://schemas.microsoft.com/office/drawing/2014/main" id="{74AA5FC6-5F96-E04F-A1EC-A4CAEA1DA0B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081577" y="4318925"/>
            <a:ext cx="1040515" cy="104051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CB2C494-1176-7948-A5A4-DC64EE76610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45573" y="2779751"/>
            <a:ext cx="874630" cy="874630"/>
          </a:xfrm>
          <a:prstGeom prst="rect">
            <a:avLst/>
          </a:prstGeom>
        </p:spPr>
      </p:pic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D9B73B89-0006-BC4C-8E2D-6DBE1C6C0B5E}"/>
              </a:ext>
            </a:extLst>
          </p:cNvPr>
          <p:cNvCxnSpPr>
            <a:cxnSpLocks/>
          </p:cNvCxnSpPr>
          <p:nvPr userDrawn="1"/>
        </p:nvCxnSpPr>
        <p:spPr>
          <a:xfrm>
            <a:off x="1793222" y="2723882"/>
            <a:ext cx="0" cy="260797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B83E57AD-F5D7-9A41-9966-477455E4AC76}"/>
              </a:ext>
            </a:extLst>
          </p:cNvPr>
          <p:cNvCxnSpPr>
            <a:cxnSpLocks/>
          </p:cNvCxnSpPr>
          <p:nvPr userDrawn="1"/>
        </p:nvCxnSpPr>
        <p:spPr>
          <a:xfrm>
            <a:off x="488497" y="4027868"/>
            <a:ext cx="2605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A0274757-432B-884B-8740-8721F233AA13}"/>
              </a:ext>
            </a:extLst>
          </p:cNvPr>
          <p:cNvCxnSpPr>
            <a:cxnSpLocks/>
          </p:cNvCxnSpPr>
          <p:nvPr userDrawn="1"/>
        </p:nvCxnSpPr>
        <p:spPr>
          <a:xfrm>
            <a:off x="4079875" y="4027868"/>
            <a:ext cx="6948488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27B665EA-C602-DB40-99F4-4BB10B270B1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483975" y="3907318"/>
            <a:ext cx="228600" cy="228600"/>
          </a:xfrm>
          <a:prstGeom prst="rect">
            <a:avLst/>
          </a:prstGeom>
        </p:spPr>
      </p:pic>
      <p:sp>
        <p:nvSpPr>
          <p:cNvPr id="35" name="Текст 34">
            <a:extLst>
              <a:ext uri="{FF2B5EF4-FFF2-40B4-BE49-F238E27FC236}">
                <a16:creationId xmlns:a16="http://schemas.microsoft.com/office/drawing/2014/main" id="{2830EC99-99E3-CF4A-B35B-3B40EB8727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93370" y="752377"/>
            <a:ext cx="4373563" cy="585788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2F08934-17CB-DC40-9466-62E2E28CF3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93370" y="6356350"/>
            <a:ext cx="4097484" cy="365125"/>
          </a:xfrm>
        </p:spPr>
        <p:txBody>
          <a:bodyPr/>
          <a:lstStyle>
            <a:lvl1pPr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Москва, 2020</a:t>
            </a:r>
          </a:p>
        </p:txBody>
      </p:sp>
    </p:spTree>
    <p:extLst>
      <p:ext uri="{BB962C8B-B14F-4D97-AF65-F5344CB8AC3E}">
        <p14:creationId xmlns:p14="http://schemas.microsoft.com/office/powerpoint/2010/main" val="9047301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pos="6947" userDrawn="1">
          <p15:clr>
            <a:srgbClr val="FBAE40"/>
          </p15:clr>
        </p15:guide>
        <p15:guide id="4" pos="257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DBBB034-2F64-5D4C-A6B7-1BDC229043EB}"/>
              </a:ext>
            </a:extLst>
          </p:cNvPr>
          <p:cNvSpPr/>
          <p:nvPr userDrawn="1"/>
        </p:nvSpPr>
        <p:spPr>
          <a:xfrm>
            <a:off x="9312000" y="0"/>
            <a:ext cx="2880000" cy="6858000"/>
          </a:xfrm>
          <a:prstGeom prst="rect">
            <a:avLst/>
          </a:prstGeom>
          <a:solidFill>
            <a:srgbClr val="0A37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0792FBB8-BFED-5242-8B2C-BCF22CE4B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207266"/>
            <a:ext cx="8346941" cy="87412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36CD4937-238F-8A4A-9B70-0A9EE5C8D517}"/>
              </a:ext>
            </a:extLst>
          </p:cNvPr>
          <p:cNvCxnSpPr>
            <a:cxnSpLocks/>
          </p:cNvCxnSpPr>
          <p:nvPr userDrawn="1"/>
        </p:nvCxnSpPr>
        <p:spPr>
          <a:xfrm>
            <a:off x="479425" y="1188496"/>
            <a:ext cx="8346941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5D847A3F-58AE-7F44-85B2-42E109F21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69375" y="6356350"/>
            <a:ext cx="2743200" cy="365125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fld id="{0F579F99-D50C-0E4B-8D73-DB28BEBDDA46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6092C32-07D2-4C43-B4C9-A4FA47CF02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83975" y="1074196"/>
            <a:ext cx="228600" cy="228600"/>
          </a:xfrm>
          <a:prstGeom prst="rect">
            <a:avLst/>
          </a:prstGeom>
        </p:spPr>
      </p:pic>
      <p:sp>
        <p:nvSpPr>
          <p:cNvPr id="16" name="Объект 2">
            <a:extLst>
              <a:ext uri="{FF2B5EF4-FFF2-40B4-BE49-F238E27FC236}">
                <a16:creationId xmlns:a16="http://schemas.microsoft.com/office/drawing/2014/main" id="{EF716D2E-C491-BA4F-A94B-73056F47D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2260514"/>
            <a:ext cx="8346941" cy="2759455"/>
          </a:xfrm>
        </p:spPr>
        <p:txBody>
          <a:bodyPr/>
          <a:lstStyle>
            <a:lvl1pPr>
              <a:buNone/>
              <a:defRPr sz="1800"/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Подзаголовок 2">
            <a:extLst>
              <a:ext uri="{FF2B5EF4-FFF2-40B4-BE49-F238E27FC236}">
                <a16:creationId xmlns:a16="http://schemas.microsoft.com/office/drawing/2014/main" id="{766D69E6-B257-624C-A888-AB17C2C2B26B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479425" y="1570627"/>
            <a:ext cx="8346941" cy="506362"/>
          </a:xfrm>
        </p:spPr>
        <p:txBody>
          <a:bodyPr/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Заголовок текста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27B1D66A-32BF-4D46-8A9D-F343F145C673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767886" y="2664004"/>
            <a:ext cx="1944688" cy="782091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</a:t>
            </a:r>
          </a:p>
        </p:txBody>
      </p:sp>
      <p:sp>
        <p:nvSpPr>
          <p:cNvPr id="14" name="Текст 28">
            <a:extLst>
              <a:ext uri="{FF2B5EF4-FFF2-40B4-BE49-F238E27FC236}">
                <a16:creationId xmlns:a16="http://schemas.microsoft.com/office/drawing/2014/main" id="{40FD7FFA-AC4F-AB49-A5E0-17DEEAA72E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67886" y="2238518"/>
            <a:ext cx="1944688" cy="260968"/>
          </a:xfrm>
        </p:spPr>
        <p:txBody>
          <a:bodyPr/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 текста</a:t>
            </a:r>
          </a:p>
        </p:txBody>
      </p:sp>
      <p:sp>
        <p:nvSpPr>
          <p:cNvPr id="18" name="Номер слайда 5">
            <a:extLst>
              <a:ext uri="{FF2B5EF4-FFF2-40B4-BE49-F238E27FC236}">
                <a16:creationId xmlns:a16="http://schemas.microsoft.com/office/drawing/2014/main" id="{BA91ADA8-61AD-9947-B1FA-846282E95FF3}"/>
              </a:ext>
            </a:extLst>
          </p:cNvPr>
          <p:cNvSpPr txBox="1">
            <a:spLocks/>
          </p:cNvSpPr>
          <p:nvPr userDrawn="1"/>
        </p:nvSpPr>
        <p:spPr>
          <a:xfrm>
            <a:off x="488498" y="6370980"/>
            <a:ext cx="56075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800" dirty="0">
                <a:solidFill>
                  <a:schemeClr val="bg1">
                    <a:lumMod val="75000"/>
                  </a:schemeClr>
                </a:solidFill>
              </a:rPr>
              <a:t>ЦЕНТР МЕЖДИСЦИПЛИНАРНЫХ ИССЛЕДОВАНИЙ ЧЕЛОВЕЧЕСКОГО ПОТЕНЦИАЛА  </a:t>
            </a:r>
          </a:p>
        </p:txBody>
      </p:sp>
    </p:spTree>
    <p:extLst>
      <p:ext uri="{BB962C8B-B14F-4D97-AF65-F5344CB8AC3E}">
        <p14:creationId xmlns:p14="http://schemas.microsoft.com/office/powerpoint/2010/main" val="25547579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pos="5564" userDrawn="1">
          <p15:clr>
            <a:srgbClr val="FBAE40"/>
          </p15:clr>
        </p15:guide>
        <p15:guide id="4" pos="6153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5409FD2-4C84-F843-B01D-7F7E9CA82787}"/>
              </a:ext>
            </a:extLst>
          </p:cNvPr>
          <p:cNvSpPr/>
          <p:nvPr userDrawn="1"/>
        </p:nvSpPr>
        <p:spPr>
          <a:xfrm>
            <a:off x="-1" y="0"/>
            <a:ext cx="6095999" cy="6858000"/>
          </a:xfrm>
          <a:prstGeom prst="rect">
            <a:avLst/>
          </a:prstGeom>
          <a:solidFill>
            <a:srgbClr val="0A37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61A604E-F6D5-7E43-82CE-E16069E403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74903" y="1092125"/>
            <a:ext cx="228600" cy="228600"/>
          </a:xfrm>
          <a:prstGeom prst="rect">
            <a:avLst/>
          </a:prstGeom>
        </p:spPr>
      </p:pic>
      <p:sp>
        <p:nvSpPr>
          <p:cNvPr id="13" name="Объект 2">
            <a:extLst>
              <a:ext uri="{FF2B5EF4-FFF2-40B4-BE49-F238E27FC236}">
                <a16:creationId xmlns:a16="http://schemas.microsoft.com/office/drawing/2014/main" id="{CC45D42E-EA25-2149-AC69-4C162491B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2263" y="2260514"/>
            <a:ext cx="5040312" cy="2759455"/>
          </a:xfrm>
        </p:spPr>
        <p:txBody>
          <a:bodyPr/>
          <a:lstStyle>
            <a:lvl1pPr>
              <a:buNone/>
              <a:defRPr sz="1800"/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id="{0638370A-CE57-6041-BF0F-8F394C994306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6672263" y="1570627"/>
            <a:ext cx="5031239" cy="506362"/>
          </a:xfrm>
        </p:spPr>
        <p:txBody>
          <a:bodyPr/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Заголовок текста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0065C0A7-230B-B54F-8EE1-254791B8AB6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79425" y="2260514"/>
            <a:ext cx="5040313" cy="2759455"/>
          </a:xfrm>
        </p:spPr>
        <p:txBody>
          <a:bodyPr/>
          <a:lstStyle>
            <a:lvl1pPr>
              <a:buNone/>
              <a:defRPr sz="1800">
                <a:solidFill>
                  <a:schemeClr val="bg1"/>
                </a:solidFill>
              </a:defRPr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2BD70D-075D-A045-ACC6-F0298DC205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8498" y="1570038"/>
            <a:ext cx="5031240" cy="506363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 текста</a:t>
            </a:r>
          </a:p>
        </p:txBody>
      </p:sp>
      <p:sp>
        <p:nvSpPr>
          <p:cNvPr id="19" name="Номер слайда 5">
            <a:extLst>
              <a:ext uri="{FF2B5EF4-FFF2-40B4-BE49-F238E27FC236}">
                <a16:creationId xmlns:a16="http://schemas.microsoft.com/office/drawing/2014/main" id="{0E958543-66AC-AB49-AF8F-F08C2DE27ECC}"/>
              </a:ext>
            </a:extLst>
          </p:cNvPr>
          <p:cNvSpPr txBox="1">
            <a:spLocks/>
          </p:cNvSpPr>
          <p:nvPr userDrawn="1"/>
        </p:nvSpPr>
        <p:spPr>
          <a:xfrm>
            <a:off x="488498" y="6370980"/>
            <a:ext cx="56075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800" dirty="0">
                <a:solidFill>
                  <a:schemeClr val="bg1">
                    <a:lumMod val="75000"/>
                  </a:schemeClr>
                </a:solidFill>
              </a:rPr>
              <a:t>ЦЕНТР МЕЖДИСЦИПЛИНАРНЫХ ИССЛЕДОВАНИЙ ЧЕЛОВЕЧЕСКОГО ПОТЕНЦИАЛА  </a:t>
            </a:r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id="{67D262E4-AB4B-AF46-B1A3-83A0940CF51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969375" y="6356350"/>
            <a:ext cx="2743200" cy="365125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0F579F99-D50C-0E4B-8D73-DB28BEBDDA4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60397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02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pos="3477" userDrawn="1">
          <p15:clr>
            <a:srgbClr val="FBAE40"/>
          </p15:clr>
        </p15:guide>
        <p15:guide id="4" pos="4203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5941187-F200-CE42-9F05-6E250D5F326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A37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A980AF3-CD60-4E4E-91CF-F2DB24C1A5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76630" y="700900"/>
            <a:ext cx="1838739" cy="183873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2A4B4ED-C1FE-9844-900B-C5CFAB23B1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48162" y="2749612"/>
            <a:ext cx="1358776" cy="135877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29C2D5-74AD-094D-BBFB-3A80F926587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61303" y="2884964"/>
            <a:ext cx="1088071" cy="1088071"/>
          </a:xfrm>
          <a:prstGeom prst="rect">
            <a:avLst/>
          </a:prstGeom>
        </p:spPr>
      </p:pic>
      <p:pic>
        <p:nvPicPr>
          <p:cNvPr id="7" name="Рисунок 6" descr="Изображение выглядит как еда&#10;&#10;Автоматически созданное описание">
            <a:extLst>
              <a:ext uri="{FF2B5EF4-FFF2-40B4-BE49-F238E27FC236}">
                <a16:creationId xmlns:a16="http://schemas.microsoft.com/office/drawing/2014/main" id="{93112B16-2716-124B-91E2-A5F6FD5AD60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191625" y="2991685"/>
            <a:ext cx="1040515" cy="104051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D933619-B424-4943-AC6B-1C1AF3FFC8C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79425" y="2991685"/>
            <a:ext cx="874630" cy="874630"/>
          </a:xfrm>
          <a:prstGeom prst="rect">
            <a:avLst/>
          </a:prstGeom>
        </p:spPr>
      </p:pic>
      <p:sp>
        <p:nvSpPr>
          <p:cNvPr id="25" name="Текст 24">
            <a:extLst>
              <a:ext uri="{FF2B5EF4-FFF2-40B4-BE49-F238E27FC236}">
                <a16:creationId xmlns:a16="http://schemas.microsoft.com/office/drawing/2014/main" id="{1AEAE2C4-134D-B742-801B-07D456F8F3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160376"/>
            <a:ext cx="2520950" cy="138778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Заголовок текста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Заголовок текста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</p:txBody>
      </p:sp>
      <p:sp>
        <p:nvSpPr>
          <p:cNvPr id="26" name="Текст 24">
            <a:extLst>
              <a:ext uri="{FF2B5EF4-FFF2-40B4-BE49-F238E27FC236}">
                <a16:creationId xmlns:a16="http://schemas.microsoft.com/office/drawing/2014/main" id="{AA71EFB1-E383-134C-8E23-F02C551DAA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68282" y="4160376"/>
            <a:ext cx="2520950" cy="135877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Заголовок текста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Заголовок текста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</p:txBody>
      </p:sp>
      <p:sp>
        <p:nvSpPr>
          <p:cNvPr id="27" name="Текст 24">
            <a:extLst>
              <a:ext uri="{FF2B5EF4-FFF2-40B4-BE49-F238E27FC236}">
                <a16:creationId xmlns:a16="http://schemas.microsoft.com/office/drawing/2014/main" id="{41D0335B-7B98-0743-A030-02AE621EFA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89507" y="4160376"/>
            <a:ext cx="2520950" cy="135877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Заголовок текста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Заголовок текста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</p:txBody>
      </p:sp>
      <p:sp>
        <p:nvSpPr>
          <p:cNvPr id="29" name="Текст 24">
            <a:extLst>
              <a:ext uri="{FF2B5EF4-FFF2-40B4-BE49-F238E27FC236}">
                <a16:creationId xmlns:a16="http://schemas.microsoft.com/office/drawing/2014/main" id="{ADBC1FAA-605E-EE4B-92FA-C64B85D0F5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02640" y="4160376"/>
            <a:ext cx="2520950" cy="135877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Заголовок текста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Заголовок текста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</p:txBody>
      </p:sp>
      <p:sp>
        <p:nvSpPr>
          <p:cNvPr id="35" name="Текст 34">
            <a:extLst>
              <a:ext uri="{FF2B5EF4-FFF2-40B4-BE49-F238E27FC236}">
                <a16:creationId xmlns:a16="http://schemas.microsoft.com/office/drawing/2014/main" id="{96852523-4D2B-B34E-AD98-84E9DAF0FB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5" y="6181725"/>
            <a:ext cx="2520950" cy="283811"/>
          </a:xfrm>
        </p:spPr>
        <p:txBody>
          <a:bodyPr/>
          <a:lstStyle>
            <a:lvl1pPr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dirty="0"/>
              <a:t>Сайт</a:t>
            </a:r>
          </a:p>
        </p:txBody>
      </p:sp>
      <p:sp>
        <p:nvSpPr>
          <p:cNvPr id="36" name="Текст 34">
            <a:extLst>
              <a:ext uri="{FF2B5EF4-FFF2-40B4-BE49-F238E27FC236}">
                <a16:creationId xmlns:a16="http://schemas.microsoft.com/office/drawing/2014/main" id="{D05079D9-DCD2-8945-81B4-442FFD1B7B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8282" y="6181725"/>
            <a:ext cx="2520950" cy="283811"/>
          </a:xfrm>
        </p:spPr>
        <p:txBody>
          <a:bodyPr/>
          <a:lstStyle>
            <a:lvl1pPr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dirty="0"/>
              <a:t>Телефон</a:t>
            </a:r>
          </a:p>
        </p:txBody>
      </p:sp>
      <p:sp>
        <p:nvSpPr>
          <p:cNvPr id="38" name="Текст 34">
            <a:extLst>
              <a:ext uri="{FF2B5EF4-FFF2-40B4-BE49-F238E27FC236}">
                <a16:creationId xmlns:a16="http://schemas.microsoft.com/office/drawing/2014/main" id="{3DA1A06E-16CC-934A-9287-4F3BD8244C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81415" y="6181725"/>
            <a:ext cx="2520950" cy="283811"/>
          </a:xfrm>
        </p:spPr>
        <p:txBody>
          <a:bodyPr/>
          <a:lstStyle>
            <a:lvl1pPr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dirty="0"/>
              <a:t>Адрес</a:t>
            </a:r>
          </a:p>
        </p:txBody>
      </p:sp>
    </p:spTree>
    <p:extLst>
      <p:ext uri="{BB962C8B-B14F-4D97-AF65-F5344CB8AC3E}">
        <p14:creationId xmlns:p14="http://schemas.microsoft.com/office/powerpoint/2010/main" val="5576610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pos="3727" userDrawn="1">
          <p15:clr>
            <a:srgbClr val="FBAE40"/>
          </p15:clr>
        </p15:guide>
        <p15:guide id="4" pos="3953" userDrawn="1">
          <p15:clr>
            <a:srgbClr val="FBAE40"/>
          </p15:clr>
        </p15:guide>
        <p15:guide id="5" pos="2116" userDrawn="1">
          <p15:clr>
            <a:srgbClr val="FBAE40"/>
          </p15:clr>
        </p15:guide>
        <p15:guide id="6" pos="1890" userDrawn="1">
          <p15:clr>
            <a:srgbClr val="FBAE40"/>
          </p15:clr>
        </p15:guide>
        <p15:guide id="7" pos="5564" userDrawn="1">
          <p15:clr>
            <a:srgbClr val="FBAE40"/>
          </p15:clr>
        </p15:guide>
        <p15:guide id="8" pos="579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5941187-F200-CE42-9F05-6E250D5F326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A37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A980AF3-CD60-4E4E-91CF-F2DB24C1A5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87834" y="2134717"/>
            <a:ext cx="2216331" cy="2216331"/>
          </a:xfrm>
          <a:prstGeom prst="rect">
            <a:avLst/>
          </a:prstGeom>
        </p:spPr>
      </p:pic>
      <p:sp>
        <p:nvSpPr>
          <p:cNvPr id="35" name="Текст 34">
            <a:extLst>
              <a:ext uri="{FF2B5EF4-FFF2-40B4-BE49-F238E27FC236}">
                <a16:creationId xmlns:a16="http://schemas.microsoft.com/office/drawing/2014/main" id="{96852523-4D2B-B34E-AD98-84E9DAF0FB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5" y="5283509"/>
            <a:ext cx="2520950" cy="283811"/>
          </a:xfrm>
        </p:spPr>
        <p:txBody>
          <a:bodyPr/>
          <a:lstStyle>
            <a:lvl1pPr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dirty="0"/>
              <a:t>Сайт</a:t>
            </a:r>
          </a:p>
        </p:txBody>
      </p:sp>
      <p:sp>
        <p:nvSpPr>
          <p:cNvPr id="36" name="Текст 34">
            <a:extLst>
              <a:ext uri="{FF2B5EF4-FFF2-40B4-BE49-F238E27FC236}">
                <a16:creationId xmlns:a16="http://schemas.microsoft.com/office/drawing/2014/main" id="{D05079D9-DCD2-8945-81B4-442FFD1B7B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8282" y="5283509"/>
            <a:ext cx="2520950" cy="283811"/>
          </a:xfrm>
        </p:spPr>
        <p:txBody>
          <a:bodyPr/>
          <a:lstStyle>
            <a:lvl1pPr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dirty="0"/>
              <a:t>Телефон</a:t>
            </a:r>
          </a:p>
        </p:txBody>
      </p:sp>
      <p:sp>
        <p:nvSpPr>
          <p:cNvPr id="38" name="Текст 34">
            <a:extLst>
              <a:ext uri="{FF2B5EF4-FFF2-40B4-BE49-F238E27FC236}">
                <a16:creationId xmlns:a16="http://schemas.microsoft.com/office/drawing/2014/main" id="{3DA1A06E-16CC-934A-9287-4F3BD8244C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81415" y="5283509"/>
            <a:ext cx="5431160" cy="283811"/>
          </a:xfrm>
        </p:spPr>
        <p:txBody>
          <a:bodyPr/>
          <a:lstStyle>
            <a:lvl1pPr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dirty="0"/>
              <a:t>Адрес</a:t>
            </a:r>
          </a:p>
        </p:txBody>
      </p:sp>
    </p:spTree>
    <p:extLst>
      <p:ext uri="{BB962C8B-B14F-4D97-AF65-F5344CB8AC3E}">
        <p14:creationId xmlns:p14="http://schemas.microsoft.com/office/powerpoint/2010/main" val="36788844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pos="3727" userDrawn="1">
          <p15:clr>
            <a:srgbClr val="FBAE40"/>
          </p15:clr>
        </p15:guide>
        <p15:guide id="4" pos="3953" userDrawn="1">
          <p15:clr>
            <a:srgbClr val="FBAE40"/>
          </p15:clr>
        </p15:guide>
        <p15:guide id="5" pos="2116" userDrawn="1">
          <p15:clr>
            <a:srgbClr val="FBAE40"/>
          </p15:clr>
        </p15:guide>
        <p15:guide id="6" pos="1890" userDrawn="1">
          <p15:clr>
            <a:srgbClr val="FBAE40"/>
          </p15:clr>
        </p15:guide>
        <p15:guide id="7" pos="5564" userDrawn="1">
          <p15:clr>
            <a:srgbClr val="FBAE40"/>
          </p15:clr>
        </p15:guide>
        <p15:guide id="8" pos="579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8047874-25E9-264C-9280-9450AFD4D07B}"/>
              </a:ext>
            </a:extLst>
          </p:cNvPr>
          <p:cNvSpPr/>
          <p:nvPr userDrawn="1"/>
        </p:nvSpPr>
        <p:spPr>
          <a:xfrm>
            <a:off x="8131203" y="0"/>
            <a:ext cx="4060800" cy="6858000"/>
          </a:xfrm>
          <a:prstGeom prst="rect">
            <a:avLst/>
          </a:prstGeom>
          <a:solidFill>
            <a:srgbClr val="0A37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218D97-49A3-C949-BFC1-FDD8DA4F48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4912" y="1283400"/>
            <a:ext cx="2246400" cy="214483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7A4A29D-A511-8F45-AD3F-3F5FAB5BE9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8029" y="4070317"/>
            <a:ext cx="2557936" cy="21456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4DD57E4-1289-E64F-A07E-32E0D09E1B2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67998" y="1283400"/>
            <a:ext cx="2247202" cy="21456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9B5552E-ECEC-0742-84D5-6DBDF28B594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875213" y="4070317"/>
            <a:ext cx="2557934" cy="21456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F4830CC-2313-104F-B0C1-D8CFEA2F7DD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031886" y="1282634"/>
            <a:ext cx="2247202" cy="21456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0DE3B06-4C7E-FA49-ABAF-6EA450D344E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876519" y="4070317"/>
            <a:ext cx="2557935" cy="2145600"/>
          </a:xfrm>
          <a:prstGeom prst="rect">
            <a:avLst/>
          </a:prstGeom>
        </p:spPr>
      </p:pic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B22C73E8-0453-A041-859F-353AC536C6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207266"/>
            <a:ext cx="6735775" cy="874128"/>
          </a:xfrm>
        </p:spPr>
        <p:txBody>
          <a:bodyPr/>
          <a:lstStyle/>
          <a:p>
            <a:r>
              <a:rPr lang="ru-RU" dirty="0"/>
              <a:t>Логотипы:</a:t>
            </a:r>
          </a:p>
        </p:txBody>
      </p:sp>
    </p:spTree>
    <p:extLst>
      <p:ext uri="{BB962C8B-B14F-4D97-AF65-F5344CB8AC3E}">
        <p14:creationId xmlns:p14="http://schemas.microsoft.com/office/powerpoint/2010/main" val="355893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pos="3727" userDrawn="1">
          <p15:clr>
            <a:srgbClr val="FBAE40"/>
          </p15:clr>
        </p15:guide>
        <p15:guide id="4" pos="3953" userDrawn="1">
          <p15:clr>
            <a:srgbClr val="FBAE40"/>
          </p15:clr>
        </p15:guide>
        <p15:guide id="5" pos="2116" userDrawn="1">
          <p15:clr>
            <a:srgbClr val="FBAE40"/>
          </p15:clr>
        </p15:guide>
        <p15:guide id="6" pos="1890" userDrawn="1">
          <p15:clr>
            <a:srgbClr val="FBAE40"/>
          </p15:clr>
        </p15:guide>
        <p15:guide id="7" pos="5564" userDrawn="1">
          <p15:clr>
            <a:srgbClr val="FBAE40"/>
          </p15:clr>
        </p15:guide>
        <p15:guide id="8" pos="579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37900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pos="3727" userDrawn="1">
          <p15:clr>
            <a:srgbClr val="FBAE40"/>
          </p15:clr>
        </p15:guide>
        <p15:guide id="4" pos="3953" userDrawn="1">
          <p15:clr>
            <a:srgbClr val="FBAE40"/>
          </p15:clr>
        </p15:guide>
        <p15:guide id="5" pos="2116" userDrawn="1">
          <p15:clr>
            <a:srgbClr val="FBAE40"/>
          </p15:clr>
        </p15:guide>
        <p15:guide id="6" pos="1890" userDrawn="1">
          <p15:clr>
            <a:srgbClr val="FBAE40"/>
          </p15:clr>
        </p15:guide>
        <p15:guide id="7" pos="5564" userDrawn="1">
          <p15:clr>
            <a:srgbClr val="FBAE40"/>
          </p15:clr>
        </p15:guide>
        <p15:guide id="8" pos="579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6F3042D-1B1D-3544-B07D-FB8C849D0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2260514"/>
            <a:ext cx="11224078" cy="782091"/>
          </a:xfrm>
        </p:spPr>
        <p:txBody>
          <a:bodyPr/>
          <a:lstStyle>
            <a:lvl1pPr>
              <a:buNone/>
              <a:defRPr sz="1800"/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8CAE232-57DF-D44B-AC8D-9C6A2818A530}"/>
              </a:ext>
            </a:extLst>
          </p:cNvPr>
          <p:cNvCxnSpPr>
            <a:cxnSpLocks/>
          </p:cNvCxnSpPr>
          <p:nvPr userDrawn="1"/>
        </p:nvCxnSpPr>
        <p:spPr>
          <a:xfrm>
            <a:off x="479425" y="1188496"/>
            <a:ext cx="10548938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7569E3D-7951-1E4E-A85F-8DB6D2ADDC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74903" y="1074196"/>
            <a:ext cx="228600" cy="228600"/>
          </a:xfrm>
          <a:prstGeom prst="rect">
            <a:avLst/>
          </a:prstGeom>
        </p:spPr>
      </p:pic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40BFFE0C-5517-944C-92A2-C7543CE5281E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479425" y="1570627"/>
            <a:ext cx="11224078" cy="506362"/>
          </a:xfrm>
        </p:spPr>
        <p:txBody>
          <a:bodyPr/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Заголовок текста</a:t>
            </a: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7BF68BD7-28BF-4A42-A400-1CA7A2BD4A94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79425" y="3832490"/>
            <a:ext cx="5437188" cy="782091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</a:t>
            </a:r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id="{5E97E136-71F0-CB47-BDF2-294C41032682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75388" y="3843151"/>
            <a:ext cx="5437187" cy="782091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</a:t>
            </a:r>
          </a:p>
        </p:txBody>
      </p:sp>
      <p:sp>
        <p:nvSpPr>
          <p:cNvPr id="21" name="Номер слайда 5">
            <a:extLst>
              <a:ext uri="{FF2B5EF4-FFF2-40B4-BE49-F238E27FC236}">
                <a16:creationId xmlns:a16="http://schemas.microsoft.com/office/drawing/2014/main" id="{69E48A16-DCD6-5F47-886A-93AE9333C773}"/>
              </a:ext>
            </a:extLst>
          </p:cNvPr>
          <p:cNvSpPr txBox="1">
            <a:spLocks/>
          </p:cNvSpPr>
          <p:nvPr userDrawn="1"/>
        </p:nvSpPr>
        <p:spPr>
          <a:xfrm>
            <a:off x="488498" y="6370980"/>
            <a:ext cx="9658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800" dirty="0">
                <a:solidFill>
                  <a:schemeClr val="bg1">
                    <a:lumMod val="75000"/>
                  </a:schemeClr>
                </a:solidFill>
              </a:rPr>
              <a:t>ЦЕНТР МЕЖДИСЦИПЛИНАРНЫХ ИССЛЕДОВАНИЙ ЧЕЛОВЕЧЕСКОГО ПОТЕНЦИАЛА  </a:t>
            </a:r>
          </a:p>
        </p:txBody>
      </p:sp>
      <p:sp>
        <p:nvSpPr>
          <p:cNvPr id="31" name="Заголовок 1">
            <a:extLst>
              <a:ext uri="{FF2B5EF4-FFF2-40B4-BE49-F238E27FC236}">
                <a16:creationId xmlns:a16="http://schemas.microsoft.com/office/drawing/2014/main" id="{C351C72D-FCE8-8044-AE9D-2C344465A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6" y="207266"/>
            <a:ext cx="10548938" cy="87412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2" name="Текст 28">
            <a:extLst>
              <a:ext uri="{FF2B5EF4-FFF2-40B4-BE49-F238E27FC236}">
                <a16:creationId xmlns:a16="http://schemas.microsoft.com/office/drawing/2014/main" id="{263F5327-08B9-7E4A-A4F3-F2A1CBC61F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3429001"/>
            <a:ext cx="5437188" cy="260968"/>
          </a:xfrm>
        </p:spPr>
        <p:txBody>
          <a:bodyPr/>
          <a:lstStyle>
            <a:lvl1pPr>
              <a:buNone/>
              <a:defRPr sz="1600" b="1"/>
            </a:lvl1pPr>
          </a:lstStyle>
          <a:p>
            <a:pPr lvl="0"/>
            <a:r>
              <a:rPr lang="ru-RU" dirty="0"/>
              <a:t>Заголовок текста</a:t>
            </a: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424E5D49-152D-0C42-8E00-3FCDA957E9A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969375" y="6356350"/>
            <a:ext cx="2743200" cy="365125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0F579F99-D50C-0E4B-8D73-DB28BEBDDA4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62575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pos="6947" userDrawn="1">
          <p15:clr>
            <a:srgbClr val="FBAE40"/>
          </p15:clr>
        </p15:guide>
        <p15:guide id="4" pos="3727" userDrawn="1">
          <p15:clr>
            <a:srgbClr val="FBAE40"/>
          </p15:clr>
        </p15:guide>
        <p15:guide id="5" pos="395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97C3A0-037B-CB48-960D-3BB7DD274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6" y="207266"/>
            <a:ext cx="10548938" cy="874128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ru-RU" dirty="0"/>
              <a:t>Образец заголовка</a:t>
            </a:r>
            <a:br>
              <a:rPr lang="ru-RU" dirty="0"/>
            </a:br>
            <a:r>
              <a:rPr lang="ru-RU" dirty="0"/>
              <a:t>в две строки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8CAE232-57DF-D44B-AC8D-9C6A2818A530}"/>
              </a:ext>
            </a:extLst>
          </p:cNvPr>
          <p:cNvCxnSpPr>
            <a:cxnSpLocks/>
          </p:cNvCxnSpPr>
          <p:nvPr userDrawn="1"/>
        </p:nvCxnSpPr>
        <p:spPr>
          <a:xfrm>
            <a:off x="479425" y="1188496"/>
            <a:ext cx="10548938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7569E3D-7951-1E4E-A85F-8DB6D2ADDC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74903" y="1074196"/>
            <a:ext cx="228600" cy="228600"/>
          </a:xfrm>
          <a:prstGeom prst="rect">
            <a:avLst/>
          </a:prstGeom>
        </p:spPr>
      </p:pic>
      <p:sp>
        <p:nvSpPr>
          <p:cNvPr id="11" name="Объект 2">
            <a:extLst>
              <a:ext uri="{FF2B5EF4-FFF2-40B4-BE49-F238E27FC236}">
                <a16:creationId xmlns:a16="http://schemas.microsoft.com/office/drawing/2014/main" id="{873D63AD-4248-3F4A-9DD9-9940F0AE8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2260514"/>
            <a:ext cx="11224078" cy="782091"/>
          </a:xfrm>
        </p:spPr>
        <p:txBody>
          <a:bodyPr/>
          <a:lstStyle>
            <a:lvl1pPr>
              <a:buNone/>
              <a:defRPr sz="1800"/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id="{BFEA431A-7939-1644-A81B-8189B76E117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479425" y="1570627"/>
            <a:ext cx="11224078" cy="506362"/>
          </a:xfrm>
        </p:spPr>
        <p:txBody>
          <a:bodyPr/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Заголовок текста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347991E9-D532-2D43-993E-1EDAE8D0F65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79425" y="3832490"/>
            <a:ext cx="5437188" cy="782091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</a:t>
            </a: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B52D0558-66B9-FF43-9098-E9BFA18B1CA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75388" y="3843151"/>
            <a:ext cx="5437187" cy="782091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</a:t>
            </a:r>
          </a:p>
        </p:txBody>
      </p:sp>
      <p:sp>
        <p:nvSpPr>
          <p:cNvPr id="19" name="Текст 28">
            <a:extLst>
              <a:ext uri="{FF2B5EF4-FFF2-40B4-BE49-F238E27FC236}">
                <a16:creationId xmlns:a16="http://schemas.microsoft.com/office/drawing/2014/main" id="{6C3BD7DF-523C-3C45-ABCA-FB18F53C65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3429001"/>
            <a:ext cx="5437188" cy="260968"/>
          </a:xfrm>
        </p:spPr>
        <p:txBody>
          <a:bodyPr/>
          <a:lstStyle>
            <a:lvl1pPr>
              <a:buNone/>
              <a:defRPr sz="1600" b="1"/>
            </a:lvl1pPr>
          </a:lstStyle>
          <a:p>
            <a:pPr lvl="0"/>
            <a:r>
              <a:rPr lang="ru-RU" dirty="0"/>
              <a:t>Заголовок текста</a:t>
            </a:r>
          </a:p>
        </p:txBody>
      </p:sp>
      <p:sp>
        <p:nvSpPr>
          <p:cNvPr id="20" name="Номер слайда 5">
            <a:extLst>
              <a:ext uri="{FF2B5EF4-FFF2-40B4-BE49-F238E27FC236}">
                <a16:creationId xmlns:a16="http://schemas.microsoft.com/office/drawing/2014/main" id="{2A6475DA-62C1-6F42-B562-676054773D89}"/>
              </a:ext>
            </a:extLst>
          </p:cNvPr>
          <p:cNvSpPr txBox="1">
            <a:spLocks/>
          </p:cNvSpPr>
          <p:nvPr userDrawn="1"/>
        </p:nvSpPr>
        <p:spPr>
          <a:xfrm>
            <a:off x="488498" y="6370980"/>
            <a:ext cx="9658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800" dirty="0">
                <a:solidFill>
                  <a:schemeClr val="bg1">
                    <a:lumMod val="75000"/>
                  </a:schemeClr>
                </a:solidFill>
              </a:rPr>
              <a:t>ЦЕНТР МЕЖДИСЦИПЛИНАРНЫХ ИССЛЕДОВАНИЙ ЧЕЛОВЕЧЕСКОГО ПОТЕНЦИАЛА  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99BCB1DD-00DB-7D4A-8FE7-0A840E6D924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969375" y="6356350"/>
            <a:ext cx="2743200" cy="365125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0F579F99-D50C-0E4B-8D73-DB28BEBDDA4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1959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pos="694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97C3A0-037B-CB48-960D-3BB7DD274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6" y="207266"/>
            <a:ext cx="10548938" cy="87412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F3042D-1B1D-3544-B07D-FB8C849D0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2260514"/>
            <a:ext cx="11224078" cy="782091"/>
          </a:xfrm>
        </p:spPr>
        <p:txBody>
          <a:bodyPr/>
          <a:lstStyle>
            <a:lvl1pPr>
              <a:buNone/>
              <a:defRPr sz="1800"/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8CAE232-57DF-D44B-AC8D-9C6A2818A530}"/>
              </a:ext>
            </a:extLst>
          </p:cNvPr>
          <p:cNvCxnSpPr>
            <a:cxnSpLocks/>
          </p:cNvCxnSpPr>
          <p:nvPr userDrawn="1"/>
        </p:nvCxnSpPr>
        <p:spPr>
          <a:xfrm>
            <a:off x="479425" y="1188496"/>
            <a:ext cx="10548938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7569E3D-7951-1E4E-A85F-8DB6D2ADDC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74903" y="1074196"/>
            <a:ext cx="228600" cy="228600"/>
          </a:xfrm>
          <a:prstGeom prst="rect">
            <a:avLst/>
          </a:prstGeom>
        </p:spPr>
      </p:pic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40BFFE0C-5517-944C-92A2-C7543CE5281E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479425" y="1570627"/>
            <a:ext cx="11224078" cy="506362"/>
          </a:xfrm>
        </p:spPr>
        <p:txBody>
          <a:bodyPr/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Заголовок текста</a:t>
            </a: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7BF68BD7-28BF-4A42-A400-1CA7A2BD4A94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79425" y="3832490"/>
            <a:ext cx="10548938" cy="782091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</a:t>
            </a:r>
          </a:p>
        </p:txBody>
      </p:sp>
      <p:sp>
        <p:nvSpPr>
          <p:cNvPr id="14" name="Текст 28">
            <a:extLst>
              <a:ext uri="{FF2B5EF4-FFF2-40B4-BE49-F238E27FC236}">
                <a16:creationId xmlns:a16="http://schemas.microsoft.com/office/drawing/2014/main" id="{C2A483CA-BAF6-1640-9927-6DE797F1BA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3429001"/>
            <a:ext cx="5437188" cy="260968"/>
          </a:xfrm>
        </p:spPr>
        <p:txBody>
          <a:bodyPr/>
          <a:lstStyle>
            <a:lvl1pPr>
              <a:buNone/>
              <a:defRPr sz="1600" b="1"/>
            </a:lvl1pPr>
          </a:lstStyle>
          <a:p>
            <a:pPr lvl="0"/>
            <a:r>
              <a:rPr lang="ru-RU" dirty="0"/>
              <a:t>Заголовок текста</a:t>
            </a:r>
          </a:p>
        </p:txBody>
      </p:sp>
      <p:sp>
        <p:nvSpPr>
          <p:cNvPr id="15" name="Номер слайда 5">
            <a:extLst>
              <a:ext uri="{FF2B5EF4-FFF2-40B4-BE49-F238E27FC236}">
                <a16:creationId xmlns:a16="http://schemas.microsoft.com/office/drawing/2014/main" id="{92AE1E60-21BA-5C4B-89A2-DF460CF34519}"/>
              </a:ext>
            </a:extLst>
          </p:cNvPr>
          <p:cNvSpPr txBox="1">
            <a:spLocks/>
          </p:cNvSpPr>
          <p:nvPr userDrawn="1"/>
        </p:nvSpPr>
        <p:spPr>
          <a:xfrm>
            <a:off x="488498" y="6370980"/>
            <a:ext cx="9658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800" dirty="0">
                <a:solidFill>
                  <a:schemeClr val="bg1">
                    <a:lumMod val="75000"/>
                  </a:schemeClr>
                </a:solidFill>
              </a:rPr>
              <a:t>ЦЕНТР МЕЖДИСЦИПЛИНАРНЫХ ИССЛЕДОВАНИЙ ЧЕЛОВЕЧЕСКОГО ПОТЕНЦИАЛА  </a:t>
            </a:r>
          </a:p>
        </p:txBody>
      </p:sp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id="{5AEE3088-F051-8A48-9E18-E4A357865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69375" y="6356350"/>
            <a:ext cx="2743200" cy="365125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0F579F99-D50C-0E4B-8D73-DB28BEBDDA4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2514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pos="6947" userDrawn="1">
          <p15:clr>
            <a:srgbClr val="FBAE40"/>
          </p15:clr>
        </p15:guide>
        <p15:guide id="4" pos="3727" userDrawn="1">
          <p15:clr>
            <a:srgbClr val="FBAE40"/>
          </p15:clr>
        </p15:guide>
        <p15:guide id="5" pos="3953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97C3A0-037B-CB48-960D-3BB7DD274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6" y="207266"/>
            <a:ext cx="10548938" cy="87412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F3042D-1B1D-3544-B07D-FB8C849D0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2260514"/>
            <a:ext cx="11224078" cy="782091"/>
          </a:xfrm>
        </p:spPr>
        <p:txBody>
          <a:bodyPr/>
          <a:lstStyle>
            <a:lvl1pPr>
              <a:buNone/>
              <a:defRPr sz="1800"/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8CAE232-57DF-D44B-AC8D-9C6A2818A530}"/>
              </a:ext>
            </a:extLst>
          </p:cNvPr>
          <p:cNvCxnSpPr>
            <a:cxnSpLocks/>
          </p:cNvCxnSpPr>
          <p:nvPr userDrawn="1"/>
        </p:nvCxnSpPr>
        <p:spPr>
          <a:xfrm>
            <a:off x="479425" y="1188496"/>
            <a:ext cx="10548938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7569E3D-7951-1E4E-A85F-8DB6D2ADDC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74903" y="1074196"/>
            <a:ext cx="228600" cy="228600"/>
          </a:xfrm>
          <a:prstGeom prst="rect">
            <a:avLst/>
          </a:prstGeom>
        </p:spPr>
      </p:pic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40BFFE0C-5517-944C-92A2-C7543CE5281E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479425" y="1570627"/>
            <a:ext cx="11224078" cy="506362"/>
          </a:xfrm>
        </p:spPr>
        <p:txBody>
          <a:bodyPr/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Заголовок текста</a:t>
            </a: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7BF68BD7-28BF-4A42-A400-1CA7A2BD4A94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79425" y="3832490"/>
            <a:ext cx="10548938" cy="782091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1200"/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/>
              <a:t>Образец текста</a:t>
            </a:r>
          </a:p>
        </p:txBody>
      </p:sp>
      <p:sp>
        <p:nvSpPr>
          <p:cNvPr id="14" name="Текст 28">
            <a:extLst>
              <a:ext uri="{FF2B5EF4-FFF2-40B4-BE49-F238E27FC236}">
                <a16:creationId xmlns:a16="http://schemas.microsoft.com/office/drawing/2014/main" id="{68AFDE6B-5473-8E46-A616-CBD9DB561A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3429001"/>
            <a:ext cx="5437188" cy="260968"/>
          </a:xfrm>
        </p:spPr>
        <p:txBody>
          <a:bodyPr/>
          <a:lstStyle>
            <a:lvl1pPr>
              <a:buNone/>
              <a:defRPr sz="1600" b="1"/>
            </a:lvl1pPr>
          </a:lstStyle>
          <a:p>
            <a:pPr lvl="0"/>
            <a:r>
              <a:rPr lang="ru-RU" dirty="0"/>
              <a:t>Заголовок текста</a:t>
            </a:r>
          </a:p>
        </p:txBody>
      </p:sp>
      <p:sp>
        <p:nvSpPr>
          <p:cNvPr id="15" name="Номер слайда 5">
            <a:extLst>
              <a:ext uri="{FF2B5EF4-FFF2-40B4-BE49-F238E27FC236}">
                <a16:creationId xmlns:a16="http://schemas.microsoft.com/office/drawing/2014/main" id="{990D2646-846F-C349-BBA3-E5B793821D67}"/>
              </a:ext>
            </a:extLst>
          </p:cNvPr>
          <p:cNvSpPr txBox="1">
            <a:spLocks/>
          </p:cNvSpPr>
          <p:nvPr userDrawn="1"/>
        </p:nvSpPr>
        <p:spPr>
          <a:xfrm>
            <a:off x="488498" y="6370980"/>
            <a:ext cx="9658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800" dirty="0">
                <a:solidFill>
                  <a:schemeClr val="bg1">
                    <a:lumMod val="75000"/>
                  </a:schemeClr>
                </a:solidFill>
              </a:rPr>
              <a:t>ЦЕНТР МЕЖДИСЦИПЛИНАРНЫХ ИССЛЕДОВАНИЙ ЧЕЛОВЕЧЕСКОГО ПОТЕНЦИАЛА  </a:t>
            </a:r>
          </a:p>
        </p:txBody>
      </p:sp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id="{F471D830-BEEC-444D-8205-1875DA43D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69375" y="6356350"/>
            <a:ext cx="2743200" cy="365125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0F579F99-D50C-0E4B-8D73-DB28BEBDDA4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06691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pos="6947" userDrawn="1">
          <p15:clr>
            <a:srgbClr val="FBAE40"/>
          </p15:clr>
        </p15:guide>
        <p15:guide id="4" pos="3727" userDrawn="1">
          <p15:clr>
            <a:srgbClr val="FBAE40"/>
          </p15:clr>
        </p15:guide>
        <p15:guide id="5" pos="395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97C3A0-037B-CB48-960D-3BB7DD274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6" y="207266"/>
            <a:ext cx="10548938" cy="87412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F3042D-1B1D-3544-B07D-FB8C849D0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2260514"/>
            <a:ext cx="11224078" cy="782091"/>
          </a:xfrm>
        </p:spPr>
        <p:txBody>
          <a:bodyPr/>
          <a:lstStyle>
            <a:lvl1pPr>
              <a:buNone/>
              <a:defRPr sz="1800"/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8CAE232-57DF-D44B-AC8D-9C6A2818A530}"/>
              </a:ext>
            </a:extLst>
          </p:cNvPr>
          <p:cNvCxnSpPr>
            <a:cxnSpLocks/>
          </p:cNvCxnSpPr>
          <p:nvPr userDrawn="1"/>
        </p:nvCxnSpPr>
        <p:spPr>
          <a:xfrm>
            <a:off x="479425" y="1188496"/>
            <a:ext cx="10548938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7569E3D-7951-1E4E-A85F-8DB6D2ADDC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74903" y="1074196"/>
            <a:ext cx="228600" cy="228600"/>
          </a:xfrm>
          <a:prstGeom prst="rect">
            <a:avLst/>
          </a:prstGeom>
        </p:spPr>
      </p:pic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40BFFE0C-5517-944C-92A2-C7543CE5281E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479425" y="1570627"/>
            <a:ext cx="11224078" cy="506362"/>
          </a:xfrm>
        </p:spPr>
        <p:txBody>
          <a:bodyPr/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Заголовок текста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02A101BF-B4B3-9042-B07A-6B0DA6C6E60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79425" y="3832490"/>
            <a:ext cx="5437188" cy="782091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1200"/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/>
              <a:t>Образец текста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AE5F933A-ACCD-E149-97A6-99747426FFA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75388" y="3843151"/>
            <a:ext cx="5437187" cy="782091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1200"/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/>
              <a:t>Образец текста</a:t>
            </a:r>
          </a:p>
        </p:txBody>
      </p:sp>
      <p:sp>
        <p:nvSpPr>
          <p:cNvPr id="15" name="Текст 28">
            <a:extLst>
              <a:ext uri="{FF2B5EF4-FFF2-40B4-BE49-F238E27FC236}">
                <a16:creationId xmlns:a16="http://schemas.microsoft.com/office/drawing/2014/main" id="{F887AB51-73A3-7346-A447-3CE6054E78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3429001"/>
            <a:ext cx="5437188" cy="260968"/>
          </a:xfrm>
        </p:spPr>
        <p:txBody>
          <a:bodyPr/>
          <a:lstStyle>
            <a:lvl1pPr>
              <a:buNone/>
              <a:defRPr sz="1600" b="1"/>
            </a:lvl1pPr>
          </a:lstStyle>
          <a:p>
            <a:pPr lvl="0"/>
            <a:r>
              <a:rPr lang="ru-RU" dirty="0"/>
              <a:t>Заголовок текста</a:t>
            </a:r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id="{D39256BD-50CF-D640-AC9D-F9C0D1E93DA1}"/>
              </a:ext>
            </a:extLst>
          </p:cNvPr>
          <p:cNvSpPr txBox="1">
            <a:spLocks/>
          </p:cNvSpPr>
          <p:nvPr userDrawn="1"/>
        </p:nvSpPr>
        <p:spPr>
          <a:xfrm>
            <a:off x="488498" y="6370980"/>
            <a:ext cx="9658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800" dirty="0">
                <a:solidFill>
                  <a:schemeClr val="bg1">
                    <a:lumMod val="75000"/>
                  </a:schemeClr>
                </a:solidFill>
              </a:rPr>
              <a:t>ЦЕНТР МЕЖДИСЦИПЛИНАРНЫХ ИССЛЕДОВАНИЙ ЧЕЛОВЕЧЕСКОГО ПОТЕНЦИАЛА  </a:t>
            </a:r>
          </a:p>
        </p:txBody>
      </p:sp>
      <p:sp>
        <p:nvSpPr>
          <p:cNvPr id="17" name="Номер слайда 5">
            <a:extLst>
              <a:ext uri="{FF2B5EF4-FFF2-40B4-BE49-F238E27FC236}">
                <a16:creationId xmlns:a16="http://schemas.microsoft.com/office/drawing/2014/main" id="{B9D75F4E-6E3A-EF4A-AA3F-6FCF759148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969375" y="6356350"/>
            <a:ext cx="2743200" cy="365125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0F579F99-D50C-0E4B-8D73-DB28BEBDDA4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8447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pos="6947" userDrawn="1">
          <p15:clr>
            <a:srgbClr val="FBAE40"/>
          </p15:clr>
        </p15:guide>
        <p15:guide id="4" pos="3727" userDrawn="1">
          <p15:clr>
            <a:srgbClr val="FBAE40"/>
          </p15:clr>
        </p15:guide>
        <p15:guide id="5" pos="395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97C3A0-037B-CB48-960D-3BB7DD274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6" y="207266"/>
            <a:ext cx="10548938" cy="87412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F3042D-1B1D-3544-B07D-FB8C849D0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2260514"/>
            <a:ext cx="11224078" cy="782091"/>
          </a:xfrm>
        </p:spPr>
        <p:txBody>
          <a:bodyPr/>
          <a:lstStyle>
            <a:lvl1pPr>
              <a:buNone/>
              <a:defRPr sz="1800"/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8CAE232-57DF-D44B-AC8D-9C6A2818A530}"/>
              </a:ext>
            </a:extLst>
          </p:cNvPr>
          <p:cNvCxnSpPr>
            <a:cxnSpLocks/>
          </p:cNvCxnSpPr>
          <p:nvPr userDrawn="1"/>
        </p:nvCxnSpPr>
        <p:spPr>
          <a:xfrm>
            <a:off x="479425" y="1188496"/>
            <a:ext cx="10548938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7569E3D-7951-1E4E-A85F-8DB6D2ADDC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74903" y="1074196"/>
            <a:ext cx="228600" cy="228600"/>
          </a:xfrm>
          <a:prstGeom prst="rect">
            <a:avLst/>
          </a:prstGeom>
        </p:spPr>
      </p:pic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40BFFE0C-5517-944C-92A2-C7543CE5281E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479425" y="1570627"/>
            <a:ext cx="11224078" cy="506362"/>
          </a:xfrm>
        </p:spPr>
        <p:txBody>
          <a:bodyPr/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Заголовок текста</a:t>
            </a: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7BF68BD7-28BF-4A42-A400-1CA7A2BD4A94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79425" y="3832490"/>
            <a:ext cx="10548938" cy="782091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/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/>
              <a:t>Образец текста</a:t>
            </a:r>
          </a:p>
        </p:txBody>
      </p:sp>
      <p:sp>
        <p:nvSpPr>
          <p:cNvPr id="11" name="Текст 28">
            <a:extLst>
              <a:ext uri="{FF2B5EF4-FFF2-40B4-BE49-F238E27FC236}">
                <a16:creationId xmlns:a16="http://schemas.microsoft.com/office/drawing/2014/main" id="{42C21BD4-8478-154B-B2B6-C30BA45E1A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3429001"/>
            <a:ext cx="5437188" cy="260968"/>
          </a:xfrm>
        </p:spPr>
        <p:txBody>
          <a:bodyPr/>
          <a:lstStyle>
            <a:lvl1pPr>
              <a:buNone/>
              <a:defRPr sz="1600" b="1"/>
            </a:lvl1pPr>
          </a:lstStyle>
          <a:p>
            <a:pPr lvl="0"/>
            <a:r>
              <a:rPr lang="ru-RU" dirty="0"/>
              <a:t>Заголовок текста</a:t>
            </a: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9D427FF3-0534-0144-8334-227D9EB08710}"/>
              </a:ext>
            </a:extLst>
          </p:cNvPr>
          <p:cNvSpPr txBox="1">
            <a:spLocks/>
          </p:cNvSpPr>
          <p:nvPr userDrawn="1"/>
        </p:nvSpPr>
        <p:spPr>
          <a:xfrm>
            <a:off x="488498" y="6370980"/>
            <a:ext cx="9658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800" dirty="0">
                <a:solidFill>
                  <a:schemeClr val="bg1">
                    <a:lumMod val="75000"/>
                  </a:schemeClr>
                </a:solidFill>
              </a:rPr>
              <a:t>ЦЕНТР МЕЖДИСЦИПЛИНАРНЫХ ИССЛЕДОВАНИЙ ЧЕЛОВЕЧЕСКОГО ПОТЕНЦИАЛА  </a:t>
            </a:r>
          </a:p>
        </p:txBody>
      </p:sp>
      <p:sp>
        <p:nvSpPr>
          <p:cNvPr id="15" name="Номер слайда 5">
            <a:extLst>
              <a:ext uri="{FF2B5EF4-FFF2-40B4-BE49-F238E27FC236}">
                <a16:creationId xmlns:a16="http://schemas.microsoft.com/office/drawing/2014/main" id="{528A7144-A586-6A41-A0CC-BAAA94419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69375" y="6356350"/>
            <a:ext cx="2743200" cy="365125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0F579F99-D50C-0E4B-8D73-DB28BEBDDA4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40033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pos="6947" userDrawn="1">
          <p15:clr>
            <a:srgbClr val="FBAE40"/>
          </p15:clr>
        </p15:guide>
        <p15:guide id="4" pos="3727" userDrawn="1">
          <p15:clr>
            <a:srgbClr val="FBAE40"/>
          </p15:clr>
        </p15:guide>
        <p15:guide id="5" pos="3953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97C3A0-037B-CB48-960D-3BB7DD274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6" y="207266"/>
            <a:ext cx="10548938" cy="87412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F3042D-1B1D-3544-B07D-FB8C849D0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2260514"/>
            <a:ext cx="11224078" cy="782091"/>
          </a:xfrm>
        </p:spPr>
        <p:txBody>
          <a:bodyPr/>
          <a:lstStyle>
            <a:lvl1pPr>
              <a:buNone/>
              <a:defRPr sz="1800"/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8CAE232-57DF-D44B-AC8D-9C6A2818A530}"/>
              </a:ext>
            </a:extLst>
          </p:cNvPr>
          <p:cNvCxnSpPr>
            <a:cxnSpLocks/>
          </p:cNvCxnSpPr>
          <p:nvPr userDrawn="1"/>
        </p:nvCxnSpPr>
        <p:spPr>
          <a:xfrm>
            <a:off x="479425" y="1188496"/>
            <a:ext cx="10548938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7569E3D-7951-1E4E-A85F-8DB6D2ADDC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74903" y="1074196"/>
            <a:ext cx="228600" cy="228600"/>
          </a:xfrm>
          <a:prstGeom prst="rect">
            <a:avLst/>
          </a:prstGeom>
        </p:spPr>
      </p:pic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40BFFE0C-5517-944C-92A2-C7543CE5281E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479425" y="1570627"/>
            <a:ext cx="11224078" cy="506362"/>
          </a:xfrm>
        </p:spPr>
        <p:txBody>
          <a:bodyPr/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Заголовок текста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8FC62F24-6DD2-ED41-9812-0BB411B117F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79425" y="3832490"/>
            <a:ext cx="5437188" cy="782091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/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/>
              <a:t>Образец текста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1A7CB49A-42E0-4540-BE40-62E835C081AB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75388" y="3843151"/>
            <a:ext cx="5437187" cy="782091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/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/>
              <a:t>Образец текста</a:t>
            </a:r>
          </a:p>
        </p:txBody>
      </p:sp>
      <p:sp>
        <p:nvSpPr>
          <p:cNvPr id="15" name="Текст 28">
            <a:extLst>
              <a:ext uri="{FF2B5EF4-FFF2-40B4-BE49-F238E27FC236}">
                <a16:creationId xmlns:a16="http://schemas.microsoft.com/office/drawing/2014/main" id="{DF1C63F7-5054-A343-91D0-2909CEC724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3429001"/>
            <a:ext cx="5437188" cy="260968"/>
          </a:xfrm>
        </p:spPr>
        <p:txBody>
          <a:bodyPr/>
          <a:lstStyle>
            <a:lvl1pPr>
              <a:buNone/>
              <a:defRPr sz="1600" b="1"/>
            </a:lvl1pPr>
          </a:lstStyle>
          <a:p>
            <a:pPr lvl="0"/>
            <a:r>
              <a:rPr lang="ru-RU" dirty="0"/>
              <a:t>Заголовок текста</a:t>
            </a:r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id="{3CCDDD09-B233-AC4F-8C02-7BE4A1C3E406}"/>
              </a:ext>
            </a:extLst>
          </p:cNvPr>
          <p:cNvSpPr txBox="1">
            <a:spLocks/>
          </p:cNvSpPr>
          <p:nvPr userDrawn="1"/>
        </p:nvSpPr>
        <p:spPr>
          <a:xfrm>
            <a:off x="488498" y="6370980"/>
            <a:ext cx="9658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800" dirty="0">
                <a:solidFill>
                  <a:schemeClr val="bg1">
                    <a:lumMod val="75000"/>
                  </a:schemeClr>
                </a:solidFill>
              </a:rPr>
              <a:t>ЦЕНТР МЕЖДИСЦИПЛИНАРНЫХ ИССЛЕДОВАНИЙ ЧЕЛОВЕЧЕСКОГО ПОТЕНЦИАЛА  </a:t>
            </a:r>
          </a:p>
        </p:txBody>
      </p:sp>
      <p:sp>
        <p:nvSpPr>
          <p:cNvPr id="17" name="Номер слайда 5">
            <a:extLst>
              <a:ext uri="{FF2B5EF4-FFF2-40B4-BE49-F238E27FC236}">
                <a16:creationId xmlns:a16="http://schemas.microsoft.com/office/drawing/2014/main" id="{5FEF0F21-415B-FA47-8188-33D4FC9D326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969375" y="6356350"/>
            <a:ext cx="2743200" cy="365125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0F579F99-D50C-0E4B-8D73-DB28BEBDDA4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11891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pos="6947" userDrawn="1">
          <p15:clr>
            <a:srgbClr val="FBAE40"/>
          </p15:clr>
        </p15:guide>
        <p15:guide id="4" pos="3727" userDrawn="1">
          <p15:clr>
            <a:srgbClr val="FBAE40"/>
          </p15:clr>
        </p15:guide>
        <p15:guide id="5" pos="3953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49C8085-8893-1045-BF0F-FB3476981DAF}"/>
              </a:ext>
            </a:extLst>
          </p:cNvPr>
          <p:cNvSpPr/>
          <p:nvPr userDrawn="1"/>
        </p:nvSpPr>
        <p:spPr>
          <a:xfrm>
            <a:off x="0" y="0"/>
            <a:ext cx="2880000" cy="6858000"/>
          </a:xfrm>
          <a:prstGeom prst="rect">
            <a:avLst/>
          </a:prstGeom>
          <a:solidFill>
            <a:srgbClr val="0A37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6223C2D8-144C-E541-AA91-61E5B9B0E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149" y="207266"/>
            <a:ext cx="7669213" cy="87412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D06FCB6E-E2D3-AA49-A658-07F0C0B2EE03}"/>
              </a:ext>
            </a:extLst>
          </p:cNvPr>
          <p:cNvCxnSpPr>
            <a:cxnSpLocks/>
          </p:cNvCxnSpPr>
          <p:nvPr userDrawn="1"/>
        </p:nvCxnSpPr>
        <p:spPr>
          <a:xfrm>
            <a:off x="3359150" y="1188496"/>
            <a:ext cx="7669212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6ABD145-FFF6-A74F-B0AE-6A69F75B92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83975" y="1074196"/>
            <a:ext cx="228600" cy="228600"/>
          </a:xfrm>
          <a:prstGeom prst="rect">
            <a:avLst/>
          </a:prstGeom>
        </p:spPr>
      </p:pic>
      <p:sp>
        <p:nvSpPr>
          <p:cNvPr id="17" name="Объект 2">
            <a:extLst>
              <a:ext uri="{FF2B5EF4-FFF2-40B4-BE49-F238E27FC236}">
                <a16:creationId xmlns:a16="http://schemas.microsoft.com/office/drawing/2014/main" id="{7D9F9574-3904-C940-9FD3-5AF68FC4A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9150" y="2260514"/>
            <a:ext cx="7669213" cy="2759455"/>
          </a:xfrm>
        </p:spPr>
        <p:txBody>
          <a:bodyPr/>
          <a:lstStyle>
            <a:lvl1pPr>
              <a:buNone/>
              <a:defRPr sz="1800"/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Подзаголовок 2">
            <a:extLst>
              <a:ext uri="{FF2B5EF4-FFF2-40B4-BE49-F238E27FC236}">
                <a16:creationId xmlns:a16="http://schemas.microsoft.com/office/drawing/2014/main" id="{40431D4A-E136-304F-9029-943F2CBAEE44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3359150" y="1570627"/>
            <a:ext cx="7669213" cy="506362"/>
          </a:xfrm>
        </p:spPr>
        <p:txBody>
          <a:bodyPr/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Заголовок текста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61DF9C76-FB22-B842-B44F-0CDCC06BBCB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79425" y="2664004"/>
            <a:ext cx="1944688" cy="782091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</a:t>
            </a:r>
          </a:p>
        </p:txBody>
      </p:sp>
      <p:sp>
        <p:nvSpPr>
          <p:cNvPr id="16" name="Текст 28">
            <a:extLst>
              <a:ext uri="{FF2B5EF4-FFF2-40B4-BE49-F238E27FC236}">
                <a16:creationId xmlns:a16="http://schemas.microsoft.com/office/drawing/2014/main" id="{EE107159-5EA1-A542-AC50-99BE390002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2238518"/>
            <a:ext cx="1944688" cy="260968"/>
          </a:xfrm>
        </p:spPr>
        <p:txBody>
          <a:bodyPr/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 текста</a:t>
            </a:r>
          </a:p>
        </p:txBody>
      </p:sp>
      <p:sp>
        <p:nvSpPr>
          <p:cNvPr id="19" name="Номер слайда 5">
            <a:extLst>
              <a:ext uri="{FF2B5EF4-FFF2-40B4-BE49-F238E27FC236}">
                <a16:creationId xmlns:a16="http://schemas.microsoft.com/office/drawing/2014/main" id="{3A6D8C4F-7629-114B-9FA6-372541ECF6E8}"/>
              </a:ext>
            </a:extLst>
          </p:cNvPr>
          <p:cNvSpPr txBox="1">
            <a:spLocks/>
          </p:cNvSpPr>
          <p:nvPr userDrawn="1"/>
        </p:nvSpPr>
        <p:spPr>
          <a:xfrm>
            <a:off x="3359150" y="6370980"/>
            <a:ext cx="7669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800" dirty="0">
                <a:solidFill>
                  <a:schemeClr val="bg1">
                    <a:lumMod val="75000"/>
                  </a:schemeClr>
                </a:solidFill>
              </a:rPr>
              <a:t>ЦЕНТР МЕЖДИСЦИПЛИНАРНЫХ ИССЛЕДОВАНИЙ ЧЕЛОВЕЧЕСКОГО ПОТЕНЦИАЛА  </a:t>
            </a: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5F6CE743-D798-3049-9854-3423B5A67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69375" y="6356350"/>
            <a:ext cx="2743200" cy="365125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0F579F99-D50C-0E4B-8D73-DB28BEBDDA4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24054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6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pos="302" userDrawn="1">
          <p15:clr>
            <a:srgbClr val="FBAE40"/>
          </p15:clr>
        </p15:guide>
        <p15:guide id="4" pos="6947" userDrawn="1">
          <p15:clr>
            <a:srgbClr val="FBAE40"/>
          </p15:clr>
        </p15:guide>
        <p15:guide id="5" pos="1527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375A60-9308-1543-A45B-1E943A4E7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4D6E0D-F55C-A745-9618-86FE4A626C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AABB2F-9714-B24C-9484-D8CE257C7F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35360-7990-9141-805F-BC2830E77547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C7EF8A-0012-4344-94E2-3DD9AED971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199296-0EE0-6943-9331-A7F4B6231B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79F99-D50C-0E4B-8D73-DB28BEBDDA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088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7" r:id="rId5"/>
    <p:sldLayoutId id="2147483659" r:id="rId6"/>
    <p:sldLayoutId id="2147483658" r:id="rId7"/>
    <p:sldLayoutId id="2147483660" r:id="rId8"/>
    <p:sldLayoutId id="2147483651" r:id="rId9"/>
    <p:sldLayoutId id="2147483652" r:id="rId10"/>
    <p:sldLayoutId id="2147483653" r:id="rId11"/>
    <p:sldLayoutId id="2147483654" r:id="rId12"/>
    <p:sldLayoutId id="2147483661" r:id="rId13"/>
    <p:sldLayoutId id="2147483663" r:id="rId14"/>
    <p:sldLayoutId id="214748366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6D61F0-B4B9-E04D-B98D-03C95310E182}"/>
              </a:ext>
            </a:extLst>
          </p:cNvPr>
          <p:cNvSpPr txBox="1">
            <a:spLocks/>
          </p:cNvSpPr>
          <p:nvPr/>
        </p:nvSpPr>
        <p:spPr>
          <a:xfrm>
            <a:off x="4093370" y="1443832"/>
            <a:ext cx="6934993" cy="23876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/>
              <a:t>Применение методов машинного обучения для автоматического скоринга коротких конструируемых ответов на задания открытого типа </a:t>
            </a:r>
            <a:br>
              <a:rPr lang="ru-RU" sz="2800" dirty="0"/>
            </a:br>
            <a:r>
              <a:rPr lang="ru-RU" sz="2800" dirty="0"/>
              <a:t>цифрового инструмента ПРОГРЕСС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870ED95-C2BF-A741-A886-13B11AFB6864}"/>
              </a:ext>
            </a:extLst>
          </p:cNvPr>
          <p:cNvSpPr txBox="1">
            <a:spLocks/>
          </p:cNvSpPr>
          <p:nvPr/>
        </p:nvSpPr>
        <p:spPr>
          <a:xfrm>
            <a:off x="4093370" y="4229993"/>
            <a:ext cx="6948488" cy="165576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/>
              <a:t>Юсупова Э.М., младший научный сотрудник </a:t>
            </a:r>
            <a:br>
              <a:rPr lang="ru-RU" sz="2000" dirty="0"/>
            </a:br>
            <a:r>
              <a:rPr lang="ru-RU" sz="2000" dirty="0"/>
              <a:t>Центра </a:t>
            </a:r>
            <a:r>
              <a:rPr lang="ru-RU" sz="2000" dirty="0" err="1"/>
              <a:t>психометрики</a:t>
            </a:r>
            <a:r>
              <a:rPr lang="ru-RU" sz="2000" dirty="0"/>
              <a:t> и измерений в образовании,</a:t>
            </a:r>
          </a:p>
          <a:p>
            <a:r>
              <a:rPr lang="ru-RU" sz="2000" dirty="0"/>
              <a:t>Институт образования</a:t>
            </a:r>
          </a:p>
          <a:p>
            <a:r>
              <a:rPr lang="ru-RU" sz="2000" dirty="0"/>
              <a:t>НИУ ВШЭ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66D9C2E-5695-6245-A39A-B2B238F803F9}"/>
              </a:ext>
            </a:extLst>
          </p:cNvPr>
          <p:cNvSpPr/>
          <p:nvPr/>
        </p:nvSpPr>
        <p:spPr>
          <a:xfrm>
            <a:off x="0" y="0"/>
            <a:ext cx="3600000" cy="6858000"/>
          </a:xfrm>
          <a:prstGeom prst="rect">
            <a:avLst/>
          </a:prstGeom>
          <a:solidFill>
            <a:srgbClr val="0A37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8CF3C23-5476-B54C-94FB-F0EB6FDDD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803" y="456725"/>
            <a:ext cx="1838739" cy="183873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E79694C-1B3A-7746-8C33-AEA52DA8A7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8506" y="2539639"/>
            <a:ext cx="1358776" cy="135877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D82FB18-E614-0244-9E28-079081FFE6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095" y="4295148"/>
            <a:ext cx="1088071" cy="1088071"/>
          </a:xfrm>
          <a:prstGeom prst="rect">
            <a:avLst/>
          </a:prstGeom>
        </p:spPr>
      </p:pic>
      <p:pic>
        <p:nvPicPr>
          <p:cNvPr id="9" name="Рисунок 8" descr="Изображение выглядит как еда&#10;&#10;Автоматически созданное описание">
            <a:extLst>
              <a:ext uri="{FF2B5EF4-FFF2-40B4-BE49-F238E27FC236}">
                <a16:creationId xmlns:a16="http://schemas.microsoft.com/office/drawing/2014/main" id="{56C40A6D-0DC6-A54D-88D9-1C61080AE5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1577" y="4318925"/>
            <a:ext cx="1040515" cy="104051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8ED415D-2254-C849-9143-16A395FD9F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573" y="2779751"/>
            <a:ext cx="874630" cy="874630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B054B283-83A9-9643-9653-276E50233B0C}"/>
              </a:ext>
            </a:extLst>
          </p:cNvPr>
          <p:cNvCxnSpPr>
            <a:cxnSpLocks/>
          </p:cNvCxnSpPr>
          <p:nvPr/>
        </p:nvCxnSpPr>
        <p:spPr>
          <a:xfrm>
            <a:off x="1793222" y="2723882"/>
            <a:ext cx="0" cy="260797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07C0FDCF-E3DF-7745-AC57-C5BE41B270A9}"/>
              </a:ext>
            </a:extLst>
          </p:cNvPr>
          <p:cNvCxnSpPr>
            <a:cxnSpLocks/>
          </p:cNvCxnSpPr>
          <p:nvPr/>
        </p:nvCxnSpPr>
        <p:spPr>
          <a:xfrm>
            <a:off x="488497" y="4027868"/>
            <a:ext cx="2605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1EC82C56-0EB8-9C4A-AD64-12FF240DF967}"/>
              </a:ext>
            </a:extLst>
          </p:cNvPr>
          <p:cNvCxnSpPr>
            <a:cxnSpLocks/>
          </p:cNvCxnSpPr>
          <p:nvPr/>
        </p:nvCxnSpPr>
        <p:spPr>
          <a:xfrm>
            <a:off x="4079875" y="4027868"/>
            <a:ext cx="6948488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1F8D025-AAE9-A54A-9590-7668AD2534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83975" y="3907318"/>
            <a:ext cx="228600" cy="228600"/>
          </a:xfrm>
          <a:prstGeom prst="rect">
            <a:avLst/>
          </a:prstGeom>
        </p:spPr>
      </p:pic>
      <p:sp>
        <p:nvSpPr>
          <p:cNvPr id="15" name="Текст 34">
            <a:extLst>
              <a:ext uri="{FF2B5EF4-FFF2-40B4-BE49-F238E27FC236}">
                <a16:creationId xmlns:a16="http://schemas.microsoft.com/office/drawing/2014/main" id="{783D86CE-6FF2-E74F-9712-943E4F6D942C}"/>
              </a:ext>
            </a:extLst>
          </p:cNvPr>
          <p:cNvSpPr txBox="1">
            <a:spLocks/>
          </p:cNvSpPr>
          <p:nvPr/>
        </p:nvSpPr>
        <p:spPr>
          <a:xfrm>
            <a:off x="4093370" y="752377"/>
            <a:ext cx="6323618" cy="5857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Центр </a:t>
            </a:r>
            <a:r>
              <a:rPr lang="ru-RU" dirty="0" err="1"/>
              <a:t>психометрики</a:t>
            </a:r>
            <a:r>
              <a:rPr lang="ru-RU" dirty="0"/>
              <a:t> и измерений в образовании</a:t>
            </a:r>
          </a:p>
        </p:txBody>
      </p:sp>
      <p:sp>
        <p:nvSpPr>
          <p:cNvPr id="16" name="Текст 4">
            <a:extLst>
              <a:ext uri="{FF2B5EF4-FFF2-40B4-BE49-F238E27FC236}">
                <a16:creationId xmlns:a16="http://schemas.microsoft.com/office/drawing/2014/main" id="{24468813-4319-3A42-BD82-BC7D1A88A1F1}"/>
              </a:ext>
            </a:extLst>
          </p:cNvPr>
          <p:cNvSpPr txBox="1">
            <a:spLocks/>
          </p:cNvSpPr>
          <p:nvPr/>
        </p:nvSpPr>
        <p:spPr>
          <a:xfrm>
            <a:off x="4093370" y="6356350"/>
            <a:ext cx="4097484" cy="3651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Москва, 2020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1616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20ED569-7A43-5A47-A132-464184A567A9}"/>
              </a:ext>
            </a:extLst>
          </p:cNvPr>
          <p:cNvSpPr txBox="1">
            <a:spLocks/>
          </p:cNvSpPr>
          <p:nvPr/>
        </p:nvSpPr>
        <p:spPr>
          <a:xfrm>
            <a:off x="479425" y="2078146"/>
            <a:ext cx="11224078" cy="34089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Aft>
                <a:spcPts val="8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2966335D-E1C3-8348-A2EC-794FC8700A9A}"/>
              </a:ext>
            </a:extLst>
          </p:cNvPr>
          <p:cNvCxnSpPr>
            <a:cxnSpLocks/>
          </p:cNvCxnSpPr>
          <p:nvPr/>
        </p:nvCxnSpPr>
        <p:spPr>
          <a:xfrm>
            <a:off x="479425" y="1188496"/>
            <a:ext cx="10548938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BFD1DA7-F212-094A-A190-5DF94EB2D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4903" y="1074196"/>
            <a:ext cx="228600" cy="228600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E76DAD-C4ED-0941-8B91-C312CEA341E2}"/>
              </a:ext>
            </a:extLst>
          </p:cNvPr>
          <p:cNvSpPr txBox="1">
            <a:spLocks/>
          </p:cNvSpPr>
          <p:nvPr/>
        </p:nvSpPr>
        <p:spPr>
          <a:xfrm>
            <a:off x="8960303" y="63709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579F99-D50C-0E4B-8D73-DB28BEBDDA46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28DC7F5F-F848-5B48-ACEB-FDF49AF1439F}"/>
              </a:ext>
            </a:extLst>
          </p:cNvPr>
          <p:cNvSpPr txBox="1">
            <a:spLocks/>
          </p:cNvSpPr>
          <p:nvPr/>
        </p:nvSpPr>
        <p:spPr>
          <a:xfrm>
            <a:off x="488498" y="6370980"/>
            <a:ext cx="9658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800" dirty="0">
                <a:solidFill>
                  <a:schemeClr val="bg1">
                    <a:lumMod val="75000"/>
                  </a:schemeClr>
                </a:solidFill>
              </a:rPr>
              <a:t>ЦЕНТР МЕЖДИСЦИПЛИНАРНЫХ ИССЛЕДОВАНИЙ ЧЕЛОВЕЧЕСКОГО ПОТЕНЦИАЛА  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EF79AF61-1FFE-EB42-A748-070A9ABEE260}"/>
              </a:ext>
            </a:extLst>
          </p:cNvPr>
          <p:cNvSpPr txBox="1">
            <a:spLocks/>
          </p:cNvSpPr>
          <p:nvPr/>
        </p:nvSpPr>
        <p:spPr>
          <a:xfrm>
            <a:off x="479426" y="207266"/>
            <a:ext cx="10548938" cy="87412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/>
              <a:t>Применения к задаче 3 (совет)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488D08-0EBA-2EB7-1DAE-8135FDD0B776}"/>
              </a:ext>
            </a:extLst>
          </p:cNvPr>
          <p:cNvSpPr txBox="1"/>
          <p:nvPr/>
        </p:nvSpPr>
        <p:spPr>
          <a:xfrm>
            <a:off x="375202" y="1370864"/>
            <a:ext cx="506150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Критерии: 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полностью верно (2 балл), </a:t>
            </a:r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в ответе </a:t>
            </a:r>
            <a:r>
              <a:rPr lang="ru-RU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упоминались обе большие темы текста: необходимость обогащенной игрушками среды и необходимость приспособлений для движения животного. Частично верный ответ (1 балл) предполагал упоминание одной из тем. 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Неправильным считался ответ, в котором ребёнок опирался на бытовой опыт или не учитывал содержание текста и требование вопроса дать совет с точки зрения именно зоопсихолога (например, "Нужно кормить и поить", "нужно купить ей клетку и кормушку и не обижать животное").</a:t>
            </a:r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FF577EC-6B55-33B5-1692-41FCFC7B64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7910" y="1928527"/>
            <a:ext cx="5411293" cy="340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905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2966335D-E1C3-8348-A2EC-794FC8700A9A}"/>
              </a:ext>
            </a:extLst>
          </p:cNvPr>
          <p:cNvCxnSpPr>
            <a:cxnSpLocks/>
          </p:cNvCxnSpPr>
          <p:nvPr/>
        </p:nvCxnSpPr>
        <p:spPr>
          <a:xfrm>
            <a:off x="479425" y="1188496"/>
            <a:ext cx="10548938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BFD1DA7-F212-094A-A190-5DF94EB2D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4903" y="1074196"/>
            <a:ext cx="228600" cy="228600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E76DAD-C4ED-0941-8B91-C312CEA341E2}"/>
              </a:ext>
            </a:extLst>
          </p:cNvPr>
          <p:cNvSpPr txBox="1">
            <a:spLocks/>
          </p:cNvSpPr>
          <p:nvPr/>
        </p:nvSpPr>
        <p:spPr>
          <a:xfrm>
            <a:off x="8960303" y="63709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579F99-D50C-0E4B-8D73-DB28BEBDDA46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28DC7F5F-F848-5B48-ACEB-FDF49AF1439F}"/>
              </a:ext>
            </a:extLst>
          </p:cNvPr>
          <p:cNvSpPr txBox="1">
            <a:spLocks/>
          </p:cNvSpPr>
          <p:nvPr/>
        </p:nvSpPr>
        <p:spPr>
          <a:xfrm>
            <a:off x="488498" y="6370980"/>
            <a:ext cx="9658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800" dirty="0">
                <a:solidFill>
                  <a:schemeClr val="bg1">
                    <a:lumMod val="75000"/>
                  </a:schemeClr>
                </a:solidFill>
              </a:rPr>
              <a:t>ЦЕНТР МЕЖДИСЦИПЛИНАРНЫХ ИССЛЕДОВАНИЙ ЧЕЛОВЕЧЕСКОГО ПОТЕНЦИАЛА  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EF79AF61-1FFE-EB42-A748-070A9ABEE260}"/>
              </a:ext>
            </a:extLst>
          </p:cNvPr>
          <p:cNvSpPr txBox="1">
            <a:spLocks/>
          </p:cNvSpPr>
          <p:nvPr/>
        </p:nvSpPr>
        <p:spPr>
          <a:xfrm>
            <a:off x="479426" y="207266"/>
            <a:ext cx="10548938" cy="87412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/>
              <a:t>Применения к задаче 3 (совет)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BBF8F0-DC8F-BE13-5A10-0A844355E564}"/>
              </a:ext>
            </a:extLst>
          </p:cNvPr>
          <p:cNvSpPr txBox="1"/>
          <p:nvPr/>
        </p:nvSpPr>
        <p:spPr>
          <a:xfrm>
            <a:off x="5661051" y="1188496"/>
            <a:ext cx="5460156" cy="1368177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l"/>
            <a:r>
              <a:rPr lang="ru-RU" sz="1600" dirty="0">
                <a:solidFill>
                  <a:srgbClr val="002060"/>
                </a:solidFill>
              </a:rPr>
              <a:t>В модель дополнительно включена длина текста.</a:t>
            </a:r>
          </a:p>
          <a:p>
            <a:pPr algn="l"/>
            <a:r>
              <a:rPr lang="ru-RU" sz="1600" dirty="0">
                <a:solidFill>
                  <a:srgbClr val="002060"/>
                </a:solidFill>
              </a:rPr>
              <a:t>Это позволило несколько повысить качество </a:t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предсказания с </a:t>
            </a:r>
            <a:r>
              <a:rPr lang="ru-RU" sz="1600" b="1" dirty="0">
                <a:solidFill>
                  <a:srgbClr val="002060"/>
                </a:solidFill>
              </a:rPr>
              <a:t>0.74</a:t>
            </a:r>
            <a:r>
              <a:rPr lang="ru-RU" sz="1600" dirty="0">
                <a:solidFill>
                  <a:srgbClr val="002060"/>
                </a:solidFill>
              </a:rPr>
              <a:t> до </a:t>
            </a:r>
            <a:r>
              <a:rPr lang="ru-RU" sz="1600" b="1" dirty="0">
                <a:solidFill>
                  <a:srgbClr val="002060"/>
                </a:solidFill>
              </a:rPr>
              <a:t>0.81</a:t>
            </a:r>
            <a:r>
              <a:rPr lang="ru-RU" sz="1600" dirty="0">
                <a:solidFill>
                  <a:srgbClr val="002060"/>
                </a:solidFill>
              </a:rPr>
              <a:t>.</a:t>
            </a:r>
          </a:p>
          <a:p>
            <a:pPr algn="l"/>
            <a:endParaRPr lang="ru-RU" sz="1600" dirty="0">
              <a:solidFill>
                <a:srgbClr val="002060"/>
              </a:solidFill>
            </a:endParaRPr>
          </a:p>
          <a:p>
            <a:pPr algn="l"/>
            <a:r>
              <a:rPr lang="ru-RU" sz="1600" dirty="0">
                <a:solidFill>
                  <a:srgbClr val="002060"/>
                </a:solidFill>
              </a:rPr>
              <a:t>Использован алгоритм </a:t>
            </a:r>
            <a:r>
              <a:rPr lang="en-US" sz="1600" dirty="0" err="1">
                <a:solidFill>
                  <a:srgbClr val="002060"/>
                </a:solidFill>
              </a:rPr>
              <a:t>CatBoostClassifier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4C2AE78-D069-926B-3860-DFE4550A0C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324" y="1550497"/>
            <a:ext cx="5200452" cy="500304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3B6CBB6-C6E9-CE76-8D14-18BDAEBB6E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3894" y="3206920"/>
            <a:ext cx="5048509" cy="334662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2714E1D-319D-2F8D-79F1-68338AF1A12A}"/>
              </a:ext>
            </a:extLst>
          </p:cNvPr>
          <p:cNvSpPr txBox="1"/>
          <p:nvPr/>
        </p:nvSpPr>
        <p:spPr>
          <a:xfrm>
            <a:off x="5661051" y="2894043"/>
            <a:ext cx="5274470" cy="403214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l"/>
            <a:r>
              <a:rPr lang="ru-RU" sz="1600" b="1" dirty="0">
                <a:solidFill>
                  <a:srgbClr val="002060"/>
                </a:solidFill>
              </a:rPr>
              <a:t>Распределение длины ответов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A6E48B-9067-D636-D434-77EE39F32506}"/>
              </a:ext>
            </a:extLst>
          </p:cNvPr>
          <p:cNvSpPr txBox="1"/>
          <p:nvPr/>
        </p:nvSpPr>
        <p:spPr>
          <a:xfrm>
            <a:off x="361287" y="1188496"/>
            <a:ext cx="5274470" cy="403214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l"/>
            <a:r>
              <a:rPr lang="ru-RU" sz="1600" b="1" dirty="0">
                <a:solidFill>
                  <a:srgbClr val="002060"/>
                </a:solidFill>
              </a:rPr>
              <a:t>Самые частотные ответы</a:t>
            </a:r>
          </a:p>
        </p:txBody>
      </p:sp>
    </p:spTree>
    <p:extLst>
      <p:ext uri="{BB962C8B-B14F-4D97-AF65-F5344CB8AC3E}">
        <p14:creationId xmlns:p14="http://schemas.microsoft.com/office/powerpoint/2010/main" val="3594979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2966335D-E1C3-8348-A2EC-794FC8700A9A}"/>
              </a:ext>
            </a:extLst>
          </p:cNvPr>
          <p:cNvCxnSpPr>
            <a:cxnSpLocks/>
          </p:cNvCxnSpPr>
          <p:nvPr/>
        </p:nvCxnSpPr>
        <p:spPr>
          <a:xfrm>
            <a:off x="479425" y="1188496"/>
            <a:ext cx="10548938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BFD1DA7-F212-094A-A190-5DF94EB2D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4903" y="1074196"/>
            <a:ext cx="228600" cy="228600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E76DAD-C4ED-0941-8B91-C312CEA341E2}"/>
              </a:ext>
            </a:extLst>
          </p:cNvPr>
          <p:cNvSpPr txBox="1">
            <a:spLocks/>
          </p:cNvSpPr>
          <p:nvPr/>
        </p:nvSpPr>
        <p:spPr>
          <a:xfrm>
            <a:off x="8960303" y="63709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579F99-D50C-0E4B-8D73-DB28BEBDDA46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28DC7F5F-F848-5B48-ACEB-FDF49AF1439F}"/>
              </a:ext>
            </a:extLst>
          </p:cNvPr>
          <p:cNvSpPr txBox="1">
            <a:spLocks/>
          </p:cNvSpPr>
          <p:nvPr/>
        </p:nvSpPr>
        <p:spPr>
          <a:xfrm>
            <a:off x="488498" y="6370980"/>
            <a:ext cx="9658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800" dirty="0">
                <a:solidFill>
                  <a:schemeClr val="bg1">
                    <a:lumMod val="75000"/>
                  </a:schemeClr>
                </a:solidFill>
              </a:rPr>
              <a:t>ЦЕНТР МЕЖДИСЦИПЛИНАРНЫХ ИССЛЕДОВАНИЙ ЧЕЛОВЕЧЕСКОГО ПОТЕНЦИАЛА  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EF79AF61-1FFE-EB42-A748-070A9ABEE260}"/>
              </a:ext>
            </a:extLst>
          </p:cNvPr>
          <p:cNvSpPr txBox="1">
            <a:spLocks/>
          </p:cNvSpPr>
          <p:nvPr/>
        </p:nvSpPr>
        <p:spPr>
          <a:xfrm>
            <a:off x="479426" y="207266"/>
            <a:ext cx="10548938" cy="87412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/>
              <a:t>Применения к задаче 3 (совет)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BBF8F0-DC8F-BE13-5A10-0A844355E564}"/>
              </a:ext>
            </a:extLst>
          </p:cNvPr>
          <p:cNvSpPr txBox="1"/>
          <p:nvPr/>
        </p:nvSpPr>
        <p:spPr>
          <a:xfrm>
            <a:off x="479425" y="1620370"/>
            <a:ext cx="4788314" cy="1368177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l"/>
            <a:r>
              <a:rPr lang="ru-RU" sz="2000" dirty="0">
                <a:solidFill>
                  <a:srgbClr val="002060"/>
                </a:solidFill>
              </a:rPr>
              <a:t>Из матрицы ошибок замечаем,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что алгоритм хуже 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всего различает 1 и 2 балла.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5D1ABAE-CE95-F268-6374-CC6E257B6F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3502" y="1302796"/>
            <a:ext cx="5880758" cy="497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107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20ED569-7A43-5A47-A132-464184A567A9}"/>
              </a:ext>
            </a:extLst>
          </p:cNvPr>
          <p:cNvSpPr txBox="1">
            <a:spLocks/>
          </p:cNvSpPr>
          <p:nvPr/>
        </p:nvSpPr>
        <p:spPr>
          <a:xfrm>
            <a:off x="479425" y="2078146"/>
            <a:ext cx="11224078" cy="34089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Aft>
                <a:spcPts val="8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2966335D-E1C3-8348-A2EC-794FC8700A9A}"/>
              </a:ext>
            </a:extLst>
          </p:cNvPr>
          <p:cNvCxnSpPr>
            <a:cxnSpLocks/>
          </p:cNvCxnSpPr>
          <p:nvPr/>
        </p:nvCxnSpPr>
        <p:spPr>
          <a:xfrm>
            <a:off x="479425" y="1188496"/>
            <a:ext cx="10548938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BFD1DA7-F212-094A-A190-5DF94EB2D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4903" y="1074196"/>
            <a:ext cx="228600" cy="228600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E76DAD-C4ED-0941-8B91-C312CEA341E2}"/>
              </a:ext>
            </a:extLst>
          </p:cNvPr>
          <p:cNvSpPr txBox="1">
            <a:spLocks/>
          </p:cNvSpPr>
          <p:nvPr/>
        </p:nvSpPr>
        <p:spPr>
          <a:xfrm>
            <a:off x="8960303" y="63709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579F99-D50C-0E4B-8D73-DB28BEBDDA46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28DC7F5F-F848-5B48-ACEB-FDF49AF1439F}"/>
              </a:ext>
            </a:extLst>
          </p:cNvPr>
          <p:cNvSpPr txBox="1">
            <a:spLocks/>
          </p:cNvSpPr>
          <p:nvPr/>
        </p:nvSpPr>
        <p:spPr>
          <a:xfrm>
            <a:off x="488498" y="6370980"/>
            <a:ext cx="9658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800" dirty="0">
                <a:solidFill>
                  <a:schemeClr val="bg1">
                    <a:lumMod val="75000"/>
                  </a:schemeClr>
                </a:solidFill>
              </a:rPr>
              <a:t>ЦЕНТР МЕЖДИСЦИПЛИНАРНЫХ ИССЛЕДОВАНИЙ ЧЕЛОВЕЧЕСКОГО ПОТЕНЦИАЛА  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EF79AF61-1FFE-EB42-A748-070A9ABEE260}"/>
              </a:ext>
            </a:extLst>
          </p:cNvPr>
          <p:cNvSpPr txBox="1">
            <a:spLocks/>
          </p:cNvSpPr>
          <p:nvPr/>
        </p:nvSpPr>
        <p:spPr>
          <a:xfrm>
            <a:off x="479426" y="207266"/>
            <a:ext cx="10548938" cy="87412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/>
              <a:t>Использование </a:t>
            </a:r>
            <a:r>
              <a:rPr lang="en-US" sz="3200" dirty="0"/>
              <a:t>Word2Vec </a:t>
            </a:r>
            <a:r>
              <a:rPr lang="ru-RU" sz="3200" dirty="0"/>
              <a:t>к задаче из 3-го класса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E5D1553-5D72-4B4F-7605-ABBCA0E670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873" y="1362776"/>
            <a:ext cx="6666526" cy="260530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9575C93-D312-A044-36B1-FA2A3904A0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4649" y="1866179"/>
            <a:ext cx="4740555" cy="269624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730A0A2-679C-12A3-1568-3ABF4C2CAB90}"/>
              </a:ext>
            </a:extLst>
          </p:cNvPr>
          <p:cNvSpPr txBox="1"/>
          <p:nvPr/>
        </p:nvSpPr>
        <p:spPr>
          <a:xfrm>
            <a:off x="7096724" y="1543845"/>
            <a:ext cx="4956403" cy="322721"/>
          </a:xfrm>
          <a:prstGeom prst="rect">
            <a:avLst/>
          </a:prstGeom>
        </p:spPr>
        <p:txBody>
          <a:bodyPr vert="horz" wrap="none" lIns="91440" tIns="45720" rIns="91440" bIns="45720" rtlCol="0">
            <a:normAutofit lnSpcReduction="10000"/>
          </a:bodyPr>
          <a:lstStyle/>
          <a:p>
            <a:pPr algn="l"/>
            <a:r>
              <a:rPr lang="ru-RU" sz="1600" b="1" dirty="0">
                <a:solidFill>
                  <a:srgbClr val="002060"/>
                </a:solidFill>
              </a:rPr>
              <a:t>После предобработки с использованием </a:t>
            </a:r>
            <a:r>
              <a:rPr lang="en-US" sz="1600" b="1" dirty="0" err="1">
                <a:solidFill>
                  <a:srgbClr val="002060"/>
                </a:solidFill>
              </a:rPr>
              <a:t>gensim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8EE2B3-345D-F8C1-08DB-0AD30F35E684}"/>
              </a:ext>
            </a:extLst>
          </p:cNvPr>
          <p:cNvSpPr txBox="1"/>
          <p:nvPr/>
        </p:nvSpPr>
        <p:spPr>
          <a:xfrm>
            <a:off x="246795" y="4169418"/>
            <a:ext cx="6124187" cy="1953086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l"/>
            <a:r>
              <a:rPr lang="ru-RU" sz="1600" b="1" dirty="0">
                <a:solidFill>
                  <a:srgbClr val="002060"/>
                </a:solidFill>
              </a:rPr>
              <a:t>Проблема</a:t>
            </a:r>
            <a:r>
              <a:rPr lang="ru-RU" sz="1600" dirty="0">
                <a:solidFill>
                  <a:srgbClr val="002060"/>
                </a:solidFill>
              </a:rPr>
              <a:t>: правильный ответ включал слово эксперт, </a:t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                    которое также являлось частью неправильного ответа</a:t>
            </a:r>
          </a:p>
          <a:p>
            <a:pPr algn="l"/>
            <a:endParaRPr lang="ru-RU" sz="1600" dirty="0">
              <a:solidFill>
                <a:srgbClr val="002060"/>
              </a:solidFill>
            </a:endParaRPr>
          </a:p>
          <a:p>
            <a:pPr algn="l"/>
            <a:r>
              <a:rPr lang="ru-RU" sz="1600" b="1" dirty="0">
                <a:solidFill>
                  <a:srgbClr val="002060"/>
                </a:solidFill>
              </a:rPr>
              <a:t>Решение</a:t>
            </a:r>
            <a:r>
              <a:rPr lang="ru-RU" sz="1600" dirty="0">
                <a:solidFill>
                  <a:srgbClr val="002060"/>
                </a:solidFill>
              </a:rPr>
              <a:t>: перевод цифр в текст и применение технологии </a:t>
            </a:r>
            <a:r>
              <a:rPr lang="en-US" sz="1600" dirty="0">
                <a:solidFill>
                  <a:srgbClr val="002060"/>
                </a:solidFill>
              </a:rPr>
              <a:t>Word2Vec</a:t>
            </a:r>
            <a:br>
              <a:rPr lang="en-US" sz="1600" dirty="0">
                <a:solidFill>
                  <a:srgbClr val="002060"/>
                </a:solidFill>
              </a:rPr>
            </a:br>
            <a:r>
              <a:rPr lang="en-US" sz="1600" dirty="0">
                <a:solidFill>
                  <a:srgbClr val="002060"/>
                </a:solidFill>
              </a:rPr>
              <a:t>                  </a:t>
            </a:r>
            <a:r>
              <a:rPr lang="ru-RU" sz="1600" dirty="0">
                <a:solidFill>
                  <a:srgbClr val="002060"/>
                </a:solidFill>
              </a:rPr>
              <a:t>позволил повысить качество предсказания </a:t>
            </a:r>
            <a:r>
              <a:rPr lang="ru-RU" sz="1600" b="1" dirty="0">
                <a:solidFill>
                  <a:srgbClr val="002060"/>
                </a:solidFill>
              </a:rPr>
              <a:t>с </a:t>
            </a:r>
            <a:r>
              <a:rPr lang="en-US" sz="1600" b="1" dirty="0">
                <a:solidFill>
                  <a:srgbClr val="002060"/>
                </a:solidFill>
              </a:rPr>
              <a:t>0,77 </a:t>
            </a:r>
            <a:r>
              <a:rPr lang="ru-RU" sz="1600" b="1" dirty="0">
                <a:solidFill>
                  <a:srgbClr val="002060"/>
                </a:solidFill>
              </a:rPr>
              <a:t>до </a:t>
            </a:r>
            <a:r>
              <a:rPr lang="en-US" sz="1600" b="1" dirty="0">
                <a:solidFill>
                  <a:srgbClr val="002060"/>
                </a:solidFill>
              </a:rPr>
              <a:t>0</a:t>
            </a:r>
            <a:r>
              <a:rPr lang="ru-RU" sz="1600" b="1" dirty="0">
                <a:solidFill>
                  <a:srgbClr val="002060"/>
                </a:solidFill>
              </a:rPr>
              <a:t>,</a:t>
            </a:r>
            <a:r>
              <a:rPr lang="en-US" sz="1600" b="1" dirty="0">
                <a:solidFill>
                  <a:srgbClr val="002060"/>
                </a:solidFill>
              </a:rPr>
              <a:t>93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id="{9AE54C64-CFA6-1219-A098-24729CCA9098}"/>
              </a:ext>
            </a:extLst>
          </p:cNvPr>
          <p:cNvSpPr/>
          <p:nvPr/>
        </p:nvSpPr>
        <p:spPr>
          <a:xfrm>
            <a:off x="6679096" y="2473888"/>
            <a:ext cx="815008" cy="1627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271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F3B402D-ACF7-DC45-9F41-185FFE0CC6AA}"/>
              </a:ext>
            </a:extLst>
          </p:cNvPr>
          <p:cNvSpPr txBox="1">
            <a:spLocks/>
          </p:cNvSpPr>
          <p:nvPr/>
        </p:nvSpPr>
        <p:spPr>
          <a:xfrm>
            <a:off x="479425" y="1446049"/>
            <a:ext cx="11224078" cy="48023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002060"/>
                </a:solidFill>
              </a:rPr>
              <a:t>4 задания открытого типа.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Использованные модели: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стохастический градиентный спуск (задание 1),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классификатор </a:t>
            </a:r>
            <a:r>
              <a:rPr lang="ru-RU" dirty="0" err="1">
                <a:solidFill>
                  <a:srgbClr val="002060"/>
                </a:solidFill>
              </a:rPr>
              <a:t>Ridge</a:t>
            </a:r>
            <a:r>
              <a:rPr lang="ru-RU" dirty="0">
                <a:solidFill>
                  <a:srgbClr val="002060"/>
                </a:solidFill>
              </a:rPr>
              <a:t> (задание 2),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классификатор LGBM (задания 3 и 4). 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Достигнутая сбалансированная точность: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Задание 1: 0,9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Задание 2: 0,9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Задание 3: 0,98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Задание 4: 0,93 (применение </a:t>
            </a:r>
            <a:r>
              <a:rPr lang="en-US" dirty="0">
                <a:solidFill>
                  <a:srgbClr val="002060"/>
                </a:solidFill>
              </a:rPr>
              <a:t>word2vec</a:t>
            </a:r>
            <a:r>
              <a:rPr lang="ru-RU" dirty="0">
                <a:solidFill>
                  <a:srgbClr val="002060"/>
                </a:solidFill>
              </a:rPr>
              <a:t>)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D73066F0-2792-204B-9426-68EFCB9251E8}"/>
              </a:ext>
            </a:extLst>
          </p:cNvPr>
          <p:cNvCxnSpPr>
            <a:cxnSpLocks/>
          </p:cNvCxnSpPr>
          <p:nvPr/>
        </p:nvCxnSpPr>
        <p:spPr>
          <a:xfrm>
            <a:off x="479425" y="1188496"/>
            <a:ext cx="10548938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752802-BD52-6F49-B4D9-ABE8AF0AB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4903" y="1074196"/>
            <a:ext cx="228600" cy="228600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496E10-51CD-9A41-97D5-7F173DAD3E73}"/>
              </a:ext>
            </a:extLst>
          </p:cNvPr>
          <p:cNvSpPr txBox="1">
            <a:spLocks/>
          </p:cNvSpPr>
          <p:nvPr/>
        </p:nvSpPr>
        <p:spPr>
          <a:xfrm>
            <a:off x="8960303" y="63709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579F99-D50C-0E4B-8D73-DB28BEBDDA46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id="{B36ADD22-C679-7E4C-940F-8AAE3C2A7194}"/>
              </a:ext>
            </a:extLst>
          </p:cNvPr>
          <p:cNvSpPr txBox="1">
            <a:spLocks/>
          </p:cNvSpPr>
          <p:nvPr/>
        </p:nvSpPr>
        <p:spPr>
          <a:xfrm>
            <a:off x="488498" y="6370980"/>
            <a:ext cx="9658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800" dirty="0">
                <a:solidFill>
                  <a:schemeClr val="bg1">
                    <a:lumMod val="75000"/>
                  </a:schemeClr>
                </a:solidFill>
              </a:rPr>
              <a:t>ЦЕНТР МЕЖДИСЦИПЛИНАРНЫХ ИССЛЕДОВАНИЙ ЧЕЛОВЕЧЕСКОГО ПОТЕНЦИАЛА  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8BF9B532-83D7-5441-9EDF-470D310C44BC}"/>
              </a:ext>
            </a:extLst>
          </p:cNvPr>
          <p:cNvSpPr txBox="1">
            <a:spLocks/>
          </p:cNvSpPr>
          <p:nvPr/>
        </p:nvSpPr>
        <p:spPr>
          <a:xfrm>
            <a:off x="479426" y="207266"/>
            <a:ext cx="10548938" cy="87412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Применение в 3 классах</a:t>
            </a:r>
          </a:p>
        </p:txBody>
      </p:sp>
    </p:spTree>
    <p:extLst>
      <p:ext uri="{BB962C8B-B14F-4D97-AF65-F5344CB8AC3E}">
        <p14:creationId xmlns:p14="http://schemas.microsoft.com/office/powerpoint/2010/main" val="3126819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7C9AD1C-EB43-8547-AD53-61283D32681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A37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BCEABF5-C12A-5C43-9A83-6AC2660D7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834" y="2134717"/>
            <a:ext cx="2216331" cy="2216331"/>
          </a:xfrm>
          <a:prstGeom prst="rect">
            <a:avLst/>
          </a:prstGeom>
        </p:spPr>
      </p:pic>
      <p:sp>
        <p:nvSpPr>
          <p:cNvPr id="4" name="Текст 34">
            <a:extLst>
              <a:ext uri="{FF2B5EF4-FFF2-40B4-BE49-F238E27FC236}">
                <a16:creationId xmlns:a16="http://schemas.microsoft.com/office/drawing/2014/main" id="{89D14FF8-B31F-CE40-8E14-8131FFFB7554}"/>
              </a:ext>
            </a:extLst>
          </p:cNvPr>
          <p:cNvSpPr txBox="1">
            <a:spLocks/>
          </p:cNvSpPr>
          <p:nvPr/>
        </p:nvSpPr>
        <p:spPr>
          <a:xfrm>
            <a:off x="4835524" y="4873605"/>
            <a:ext cx="2520950" cy="2838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eabdurakhmanova@hse.ru</a:t>
            </a:r>
            <a:endParaRPr lang="ru-RU" dirty="0"/>
          </a:p>
        </p:txBody>
      </p:sp>
      <p:sp>
        <p:nvSpPr>
          <p:cNvPr id="6" name="Текст 34">
            <a:extLst>
              <a:ext uri="{FF2B5EF4-FFF2-40B4-BE49-F238E27FC236}">
                <a16:creationId xmlns:a16="http://schemas.microsoft.com/office/drawing/2014/main" id="{46112422-DF9A-1544-9FDC-9C5A07909B98}"/>
              </a:ext>
            </a:extLst>
          </p:cNvPr>
          <p:cNvSpPr txBox="1">
            <a:spLocks/>
          </p:cNvSpPr>
          <p:nvPr/>
        </p:nvSpPr>
        <p:spPr>
          <a:xfrm>
            <a:off x="4124738" y="4328515"/>
            <a:ext cx="5431160" cy="2838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703763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F91B60FE-9168-9340-8936-29D55774670B}"/>
              </a:ext>
            </a:extLst>
          </p:cNvPr>
          <p:cNvSpPr txBox="1">
            <a:spLocks/>
          </p:cNvSpPr>
          <p:nvPr/>
        </p:nvSpPr>
        <p:spPr>
          <a:xfrm>
            <a:off x="488498" y="542165"/>
            <a:ext cx="10548938" cy="87412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Немного про мировой опыт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1F92BC14-932A-D34E-AE95-29EC2248CA9B}"/>
              </a:ext>
            </a:extLst>
          </p:cNvPr>
          <p:cNvCxnSpPr>
            <a:cxnSpLocks/>
          </p:cNvCxnSpPr>
          <p:nvPr/>
        </p:nvCxnSpPr>
        <p:spPr>
          <a:xfrm>
            <a:off x="479425" y="1188496"/>
            <a:ext cx="10548938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736DC40-912B-AE42-A5B1-3CA5E01A8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4903" y="1074196"/>
            <a:ext cx="228600" cy="228600"/>
          </a:xfrm>
          <a:prstGeom prst="rect">
            <a:avLst/>
          </a:prstGeom>
        </p:spPr>
      </p:pic>
      <p:sp>
        <p:nvSpPr>
          <p:cNvPr id="15" name="Номер слайда 5">
            <a:extLst>
              <a:ext uri="{FF2B5EF4-FFF2-40B4-BE49-F238E27FC236}">
                <a16:creationId xmlns:a16="http://schemas.microsoft.com/office/drawing/2014/main" id="{696145EC-2BB5-4A43-9DC1-34DBB9F7BB30}"/>
              </a:ext>
            </a:extLst>
          </p:cNvPr>
          <p:cNvSpPr txBox="1">
            <a:spLocks/>
          </p:cNvSpPr>
          <p:nvPr/>
        </p:nvSpPr>
        <p:spPr>
          <a:xfrm>
            <a:off x="8960303" y="63709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579F99-D50C-0E4B-8D73-DB28BEBDDA46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21" name="Номер слайда 5">
            <a:extLst>
              <a:ext uri="{FF2B5EF4-FFF2-40B4-BE49-F238E27FC236}">
                <a16:creationId xmlns:a16="http://schemas.microsoft.com/office/drawing/2014/main" id="{54F792AA-33CF-764F-A593-84706082E283}"/>
              </a:ext>
            </a:extLst>
          </p:cNvPr>
          <p:cNvSpPr txBox="1">
            <a:spLocks/>
          </p:cNvSpPr>
          <p:nvPr/>
        </p:nvSpPr>
        <p:spPr>
          <a:xfrm>
            <a:off x="488498" y="6370980"/>
            <a:ext cx="9658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800" dirty="0">
                <a:solidFill>
                  <a:schemeClr val="bg1">
                    <a:lumMod val="75000"/>
                  </a:schemeClr>
                </a:solidFill>
              </a:rPr>
              <a:t>ЦЕНТР МЕЖДИСЦИПЛИНАРНЫХ ИССЛЕДОВАНИЙ ЧЕЛОВЕЧЕСКОГО ПОТЕНЦИАЛА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C012A9-1AF6-68B2-2B95-351EDD0974C9}"/>
              </a:ext>
            </a:extLst>
          </p:cNvPr>
          <p:cNvSpPr txBox="1"/>
          <p:nvPr/>
        </p:nvSpPr>
        <p:spPr>
          <a:xfrm>
            <a:off x="488498" y="5669504"/>
            <a:ext cx="108261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333333"/>
                </a:solidFill>
                <a:effectLst/>
                <a:latin typeface="-apple-system"/>
              </a:rPr>
              <a:t>Ramesh, D.,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-apple-system"/>
              </a:rPr>
              <a:t>Sanampudi</a:t>
            </a:r>
            <a:r>
              <a:rPr lang="en-US" b="0" i="0" dirty="0">
                <a:solidFill>
                  <a:srgbClr val="333333"/>
                </a:solidFill>
                <a:effectLst/>
                <a:latin typeface="-apple-system"/>
              </a:rPr>
              <a:t>, S.K. An automated essay scoring systems: a systematic literature review. </a:t>
            </a:r>
            <a:r>
              <a:rPr lang="en-US" b="0" i="1" dirty="0" err="1">
                <a:solidFill>
                  <a:srgbClr val="333333"/>
                </a:solidFill>
                <a:effectLst/>
                <a:latin typeface="-apple-system"/>
              </a:rPr>
              <a:t>Artif</a:t>
            </a:r>
            <a:r>
              <a:rPr lang="en-US" b="0" i="1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en-US" b="0" i="1" dirty="0" err="1">
                <a:solidFill>
                  <a:srgbClr val="333333"/>
                </a:solidFill>
                <a:effectLst/>
                <a:latin typeface="-apple-system"/>
              </a:rPr>
              <a:t>Intell</a:t>
            </a:r>
            <a:r>
              <a:rPr lang="en-US" b="0" i="1" dirty="0">
                <a:solidFill>
                  <a:srgbClr val="333333"/>
                </a:solidFill>
                <a:effectLst/>
                <a:latin typeface="-apple-system"/>
              </a:rPr>
              <a:t> Rev</a:t>
            </a:r>
            <a:r>
              <a:rPr lang="en-US" b="0" i="0" dirty="0">
                <a:solidFill>
                  <a:srgbClr val="333333"/>
                </a:solidFill>
                <a:effectLst/>
                <a:latin typeface="-apple-system"/>
              </a:rPr>
              <a:t> </a:t>
            </a:r>
            <a:r>
              <a:rPr lang="en-US" b="1" i="0" dirty="0">
                <a:solidFill>
                  <a:srgbClr val="333333"/>
                </a:solidFill>
                <a:effectLst/>
                <a:latin typeface="-apple-system"/>
              </a:rPr>
              <a:t>55</a:t>
            </a:r>
            <a:r>
              <a:rPr lang="en-US" b="0" i="0" dirty="0">
                <a:solidFill>
                  <a:srgbClr val="333333"/>
                </a:solidFill>
                <a:effectLst/>
                <a:latin typeface="-apple-system"/>
              </a:rPr>
              <a:t>, 2495–2527 (2022). https://doi.org/10.1007/s10462-021-10068-2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554521-49DF-1E81-19BC-A8AAF45C36CE}"/>
              </a:ext>
            </a:extLst>
          </p:cNvPr>
          <p:cNvSpPr txBox="1"/>
          <p:nvPr/>
        </p:nvSpPr>
        <p:spPr>
          <a:xfrm>
            <a:off x="470352" y="1850676"/>
            <a:ext cx="10558011" cy="300133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l" defTabSz="0">
              <a:lnSpc>
                <a:spcPct val="150000"/>
              </a:lnSpc>
            </a:pPr>
            <a:r>
              <a:rPr lang="ru-RU" sz="1600" dirty="0">
                <a:solidFill>
                  <a:srgbClr val="002060"/>
                </a:solidFill>
              </a:rPr>
              <a:t>1966 - проект </a:t>
            </a:r>
            <a:r>
              <a:rPr lang="en-US" sz="1600" dirty="0">
                <a:solidFill>
                  <a:srgbClr val="002060"/>
                </a:solidFill>
              </a:rPr>
              <a:t>PEG (Project Essay Grader</a:t>
            </a:r>
            <a:r>
              <a:rPr lang="ru-RU" sz="1600" dirty="0">
                <a:solidFill>
                  <a:srgbClr val="002060"/>
                </a:solidFill>
              </a:rPr>
              <a:t>) для оценки эссе. PEG оценивает разные письменные характеристики такие как грамматика, построение предложений и др., чтобы оценить эссе (</a:t>
            </a:r>
            <a:r>
              <a:rPr lang="en-US" sz="1600" dirty="0">
                <a:solidFill>
                  <a:srgbClr val="002060"/>
                </a:solidFill>
              </a:rPr>
              <a:t>Ajay et al.</a:t>
            </a:r>
            <a:r>
              <a:rPr lang="ru-RU" sz="1600" dirty="0">
                <a:solidFill>
                  <a:srgbClr val="002060"/>
                </a:solidFill>
              </a:rPr>
              <a:t>, </a:t>
            </a:r>
            <a:r>
              <a:rPr lang="en-US" sz="1600" dirty="0">
                <a:solidFill>
                  <a:srgbClr val="002060"/>
                </a:solidFill>
              </a:rPr>
              <a:t>1973</a:t>
            </a:r>
            <a:r>
              <a:rPr lang="ru-RU" sz="1600" dirty="0">
                <a:solidFill>
                  <a:srgbClr val="002060"/>
                </a:solidFill>
              </a:rPr>
              <a:t>).</a:t>
            </a:r>
          </a:p>
          <a:p>
            <a:pPr algn="l" defTabSz="0">
              <a:lnSpc>
                <a:spcPct val="150000"/>
              </a:lnSpc>
            </a:pPr>
            <a:r>
              <a:rPr lang="ru-RU" sz="1600" dirty="0">
                <a:solidFill>
                  <a:srgbClr val="002060"/>
                </a:solidFill>
              </a:rPr>
              <a:t>1999 - </a:t>
            </a:r>
            <a:r>
              <a:rPr lang="en-US" sz="1600" dirty="0">
                <a:solidFill>
                  <a:srgbClr val="002060"/>
                </a:solidFill>
              </a:rPr>
              <a:t>IEA (Intelligent Essay Assessor)</a:t>
            </a:r>
            <a:r>
              <a:rPr lang="ru-RU" sz="1600" dirty="0">
                <a:solidFill>
                  <a:srgbClr val="002060"/>
                </a:solidFill>
              </a:rPr>
              <a:t>, основанный на латентном семантическом анализе (</a:t>
            </a:r>
            <a:r>
              <a:rPr lang="en-US" sz="1600" dirty="0">
                <a:solidFill>
                  <a:srgbClr val="002060"/>
                </a:solidFill>
              </a:rPr>
              <a:t>Foltz et al.</a:t>
            </a:r>
            <a:r>
              <a:rPr lang="ru-RU" sz="1600" dirty="0">
                <a:solidFill>
                  <a:srgbClr val="002060"/>
                </a:solidFill>
              </a:rPr>
              <a:t>, 1999).</a:t>
            </a:r>
          </a:p>
          <a:p>
            <a:pPr algn="l" defTabSz="0">
              <a:lnSpc>
                <a:spcPct val="150000"/>
              </a:lnSpc>
            </a:pPr>
            <a:r>
              <a:rPr lang="ru-RU" sz="1600" dirty="0">
                <a:solidFill>
                  <a:srgbClr val="002060"/>
                </a:solidFill>
              </a:rPr>
              <a:t>2001 – модификация </a:t>
            </a:r>
            <a:r>
              <a:rPr lang="en-US" sz="1600" dirty="0">
                <a:solidFill>
                  <a:srgbClr val="002060"/>
                </a:solidFill>
              </a:rPr>
              <a:t>PEG</a:t>
            </a:r>
            <a:r>
              <a:rPr lang="ru-RU" sz="1600" dirty="0">
                <a:solidFill>
                  <a:srgbClr val="002060"/>
                </a:solidFill>
              </a:rPr>
              <a:t> (</a:t>
            </a:r>
            <a:r>
              <a:rPr lang="en-US" sz="1600" dirty="0" err="1">
                <a:solidFill>
                  <a:srgbClr val="002060"/>
                </a:solidFill>
              </a:rPr>
              <a:t>Shermis</a:t>
            </a:r>
            <a:r>
              <a:rPr lang="en-US" sz="1600" dirty="0">
                <a:solidFill>
                  <a:srgbClr val="002060"/>
                </a:solidFill>
              </a:rPr>
              <a:t> et al.</a:t>
            </a:r>
            <a:r>
              <a:rPr lang="ru-RU" sz="1600" dirty="0">
                <a:solidFill>
                  <a:srgbClr val="002060"/>
                </a:solidFill>
              </a:rPr>
              <a:t>, </a:t>
            </a:r>
            <a:r>
              <a:rPr lang="en-US" sz="1600" dirty="0">
                <a:solidFill>
                  <a:srgbClr val="002060"/>
                </a:solidFill>
              </a:rPr>
              <a:t>2001</a:t>
            </a:r>
            <a:r>
              <a:rPr lang="ru-RU" sz="1600" dirty="0">
                <a:solidFill>
                  <a:srgbClr val="002060"/>
                </a:solidFill>
              </a:rPr>
              <a:t>).</a:t>
            </a:r>
          </a:p>
          <a:p>
            <a:pPr algn="l" defTabSz="0">
              <a:lnSpc>
                <a:spcPct val="150000"/>
              </a:lnSpc>
            </a:pPr>
            <a:r>
              <a:rPr lang="ru-RU" sz="1600" dirty="0">
                <a:solidFill>
                  <a:srgbClr val="002060"/>
                </a:solidFill>
              </a:rPr>
              <a:t>2002 - </a:t>
            </a:r>
            <a:r>
              <a:rPr lang="en-US" sz="1600" dirty="0">
                <a:solidFill>
                  <a:srgbClr val="002060"/>
                </a:solidFill>
              </a:rPr>
              <a:t>E-rater</a:t>
            </a:r>
            <a:r>
              <a:rPr lang="ru-RU" sz="1600" dirty="0">
                <a:solidFill>
                  <a:srgbClr val="002060"/>
                </a:solidFill>
              </a:rPr>
              <a:t> (</a:t>
            </a:r>
            <a:r>
              <a:rPr lang="en-US" sz="1600" dirty="0">
                <a:solidFill>
                  <a:srgbClr val="002060"/>
                </a:solidFill>
              </a:rPr>
              <a:t>Powers et al.</a:t>
            </a:r>
            <a:r>
              <a:rPr lang="ru-RU" sz="1600" dirty="0">
                <a:solidFill>
                  <a:srgbClr val="002060"/>
                </a:solidFill>
              </a:rPr>
              <a:t>, </a:t>
            </a:r>
            <a:r>
              <a:rPr lang="en-US" sz="1600" dirty="0">
                <a:solidFill>
                  <a:srgbClr val="002060"/>
                </a:solidFill>
              </a:rPr>
              <a:t>2002); Bayesian Essay Test Scoring System (BESTY)  (Rudner, Liang, 2002)</a:t>
            </a:r>
          </a:p>
          <a:p>
            <a:pPr algn="l" defTabSz="0">
              <a:lnSpc>
                <a:spcPct val="150000"/>
              </a:lnSpc>
            </a:pPr>
            <a:r>
              <a:rPr lang="en-US" sz="1600" dirty="0">
                <a:solidFill>
                  <a:srgbClr val="002060"/>
                </a:solidFill>
              </a:rPr>
              <a:t>2006 - </a:t>
            </a:r>
            <a:r>
              <a:rPr lang="en-US" sz="1600" dirty="0" err="1">
                <a:solidFill>
                  <a:srgbClr val="002060"/>
                </a:solidFill>
              </a:rPr>
              <a:t>Intellimetric</a:t>
            </a:r>
            <a:r>
              <a:rPr lang="en-US" sz="1600" dirty="0">
                <a:solidFill>
                  <a:srgbClr val="002060"/>
                </a:solidFill>
              </a:rPr>
              <a:t> (Rudner et al., 2006) </a:t>
            </a:r>
            <a:endParaRPr lang="ru-RU" sz="1600" dirty="0">
              <a:solidFill>
                <a:srgbClr val="002060"/>
              </a:solidFill>
            </a:endParaRPr>
          </a:p>
          <a:p>
            <a:pPr algn="l" defTabSz="0">
              <a:lnSpc>
                <a:spcPct val="150000"/>
              </a:lnSpc>
            </a:pPr>
            <a:r>
              <a:rPr lang="ru-RU" sz="1600" dirty="0">
                <a:solidFill>
                  <a:srgbClr val="002060"/>
                </a:solidFill>
              </a:rPr>
              <a:t>С 2014 года – используются методы, использующие методы глубинного обучения (например, </a:t>
            </a:r>
            <a:r>
              <a:rPr lang="en-US" sz="1600" dirty="0">
                <a:solidFill>
                  <a:srgbClr val="002060"/>
                </a:solidFill>
              </a:rPr>
              <a:t>Dong et al</a:t>
            </a:r>
            <a:r>
              <a:rPr lang="ru-RU" sz="1600" dirty="0">
                <a:solidFill>
                  <a:srgbClr val="002060"/>
                </a:solidFill>
              </a:rPr>
              <a:t>., </a:t>
            </a:r>
            <a:r>
              <a:rPr lang="en-US" sz="1600" dirty="0">
                <a:solidFill>
                  <a:srgbClr val="002060"/>
                </a:solidFill>
              </a:rPr>
              <a:t>2017</a:t>
            </a:r>
            <a:r>
              <a:rPr lang="ru-RU" sz="1600" dirty="0">
                <a:solidFill>
                  <a:srgbClr val="002060"/>
                </a:solidFill>
              </a:rPr>
              <a:t>)</a:t>
            </a:r>
            <a:endParaRPr lang="en-US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787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835EA733-78A8-9549-ACF8-E1116156B4A2}"/>
              </a:ext>
            </a:extLst>
          </p:cNvPr>
          <p:cNvSpPr txBox="1">
            <a:spLocks/>
          </p:cNvSpPr>
          <p:nvPr/>
        </p:nvSpPr>
        <p:spPr>
          <a:xfrm>
            <a:off x="479426" y="207266"/>
            <a:ext cx="10548938" cy="87412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rgbClr val="00206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Компьютерное тестирование </a:t>
            </a:r>
            <a:r>
              <a:rPr lang="ru-RU" b="1" dirty="0">
                <a:solidFill>
                  <a:srgbClr val="002060"/>
                </a:solidFill>
              </a:rPr>
              <a:t>ПРОГРЕСС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83EAFC2D-E835-694C-ACEC-E7DA58148014}"/>
              </a:ext>
            </a:extLst>
          </p:cNvPr>
          <p:cNvSpPr txBox="1">
            <a:spLocks/>
          </p:cNvSpPr>
          <p:nvPr/>
        </p:nvSpPr>
        <p:spPr>
          <a:xfrm>
            <a:off x="466384" y="1499122"/>
            <a:ext cx="5107817" cy="1378585"/>
          </a:xfrm>
          <a:prstGeom prst="rect">
            <a:avLst/>
          </a:prstGeom>
          <a:ln w="19050">
            <a:solidFill>
              <a:srgbClr val="9399A2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450" lvl="0" indent="-2382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Arial Narrow"/>
              <a:buChar char="•"/>
            </a:pPr>
            <a:r>
              <a:rPr lang="ru-RU" sz="2800" b="1" dirty="0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Математическая грамотность</a:t>
            </a:r>
            <a:r>
              <a:rPr lang="ru-RU" sz="2800" dirty="0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</a:p>
          <a:p>
            <a:pPr marL="231450" lvl="0" indent="-2382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Arial Narrow"/>
              <a:buChar char="•"/>
            </a:pPr>
            <a:r>
              <a:rPr lang="ru-RU" sz="2800" b="1" dirty="0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Читательская грамотность</a:t>
            </a:r>
          </a:p>
          <a:p>
            <a:pPr marL="231450" lvl="0" indent="-2382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Arial Narrow"/>
              <a:buChar char="•"/>
            </a:pPr>
            <a:r>
              <a:rPr lang="ru-RU" sz="2800" b="1" dirty="0">
                <a:solidFill>
                  <a:srgbClr val="002060"/>
                </a:solidFill>
                <a:latin typeface="Arial Narrow"/>
                <a:sym typeface="Arial Narrow"/>
              </a:rPr>
              <a:t>Языкова грамотность </a:t>
            </a:r>
            <a:endParaRPr lang="ru-RU" sz="2800" dirty="0">
              <a:solidFill>
                <a:srgbClr val="002060"/>
              </a:solidFill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62E92A8F-8D87-5F41-BFD6-F70E9872C3BF}"/>
              </a:ext>
            </a:extLst>
          </p:cNvPr>
          <p:cNvCxnSpPr>
            <a:cxnSpLocks/>
          </p:cNvCxnSpPr>
          <p:nvPr/>
        </p:nvCxnSpPr>
        <p:spPr>
          <a:xfrm>
            <a:off x="479425" y="1188496"/>
            <a:ext cx="10548938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047A2DE-9C7D-FB47-987E-66AEE83EC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4903" y="1074196"/>
            <a:ext cx="228600" cy="228600"/>
          </a:xfrm>
          <a:prstGeom prst="rect">
            <a:avLst/>
          </a:prstGeom>
        </p:spPr>
      </p:pic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id="{385242AD-8CCA-1D44-8C35-82C77758ECAF}"/>
              </a:ext>
            </a:extLst>
          </p:cNvPr>
          <p:cNvSpPr txBox="1">
            <a:spLocks/>
          </p:cNvSpPr>
          <p:nvPr/>
        </p:nvSpPr>
        <p:spPr>
          <a:xfrm>
            <a:off x="10252129" y="6370980"/>
            <a:ext cx="1451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579F99-D50C-0E4B-8D73-DB28BEBDDA46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20" name="Номер слайда 5">
            <a:extLst>
              <a:ext uri="{FF2B5EF4-FFF2-40B4-BE49-F238E27FC236}">
                <a16:creationId xmlns:a16="http://schemas.microsoft.com/office/drawing/2014/main" id="{BBC9676D-22DA-C741-AA33-D866CAC74777}"/>
              </a:ext>
            </a:extLst>
          </p:cNvPr>
          <p:cNvSpPr txBox="1">
            <a:spLocks/>
          </p:cNvSpPr>
          <p:nvPr/>
        </p:nvSpPr>
        <p:spPr>
          <a:xfrm>
            <a:off x="488498" y="6370980"/>
            <a:ext cx="9658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800" dirty="0">
                <a:solidFill>
                  <a:schemeClr val="bg1">
                    <a:lumMod val="75000"/>
                  </a:schemeClr>
                </a:solidFill>
              </a:rPr>
              <a:t>ЦЕНТР МЕЖДИСЦИПЛИНАРНЫХ ИССЛЕДОВАНИЙ ЧЕЛОВЕЧЕСКОГО ПОТЕНЦИАЛА  </a:t>
            </a:r>
          </a:p>
        </p:txBody>
      </p:sp>
      <p:sp>
        <p:nvSpPr>
          <p:cNvPr id="2" name="Google Shape;325;p54">
            <a:extLst>
              <a:ext uri="{FF2B5EF4-FFF2-40B4-BE49-F238E27FC236}">
                <a16:creationId xmlns:a16="http://schemas.microsoft.com/office/drawing/2014/main" id="{7E617B9E-D692-9352-16FA-5A3F012CD0C9}"/>
              </a:ext>
            </a:extLst>
          </p:cNvPr>
          <p:cNvSpPr/>
          <p:nvPr/>
        </p:nvSpPr>
        <p:spPr>
          <a:xfrm>
            <a:off x="466385" y="3102630"/>
            <a:ext cx="5107817" cy="1354217"/>
          </a:xfrm>
          <a:prstGeom prst="rect">
            <a:avLst/>
          </a:prstGeom>
          <a:noFill/>
          <a:ln w="19050" cap="flat" cmpd="sng">
            <a:solidFill>
              <a:srgbClr val="9399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225420" indent="-179384">
              <a:buClr>
                <a:srgbClr val="000000"/>
              </a:buClr>
              <a:buSzPts val="1500"/>
              <a:buFont typeface="Noto Sans Symbols"/>
              <a:buChar char="✔"/>
            </a:pPr>
            <a:r>
              <a:rPr lang="ru-RU" sz="20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Тестирование детей (в компьютерных классах)</a:t>
            </a:r>
            <a:endParaRPr sz="2400" dirty="0"/>
          </a:p>
          <a:p>
            <a:pPr marL="225420" indent="-179384">
              <a:buClr>
                <a:srgbClr val="000000"/>
              </a:buClr>
              <a:buSzPts val="1500"/>
              <a:buFont typeface="Noto Sans Symbols"/>
              <a:buChar char="✔"/>
            </a:pPr>
            <a:r>
              <a:rPr lang="ru-RU" sz="20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Специальная компьютерная платформа ПРОГРЕСС</a:t>
            </a:r>
            <a:endParaRPr sz="2400" dirty="0"/>
          </a:p>
        </p:txBody>
      </p:sp>
      <p:pic>
        <p:nvPicPr>
          <p:cNvPr id="3" name="Google Shape;326;p54">
            <a:extLst>
              <a:ext uri="{FF2B5EF4-FFF2-40B4-BE49-F238E27FC236}">
                <a16:creationId xmlns:a16="http://schemas.microsoft.com/office/drawing/2014/main" id="{9E34F794-4C5A-FE28-0807-57567F185E9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69409" y="2253391"/>
            <a:ext cx="4599487" cy="294559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Google Shape;325;p54">
            <a:extLst>
              <a:ext uri="{FF2B5EF4-FFF2-40B4-BE49-F238E27FC236}">
                <a16:creationId xmlns:a16="http://schemas.microsoft.com/office/drawing/2014/main" id="{1170CE82-FBFB-A406-4B3E-EE77FB642DCC}"/>
              </a:ext>
            </a:extLst>
          </p:cNvPr>
          <p:cNvSpPr/>
          <p:nvPr/>
        </p:nvSpPr>
        <p:spPr>
          <a:xfrm>
            <a:off x="466385" y="4681769"/>
            <a:ext cx="5107817" cy="1772819"/>
          </a:xfrm>
          <a:prstGeom prst="rect">
            <a:avLst/>
          </a:prstGeom>
          <a:noFill/>
          <a:ln w="19050" cap="flat" cmpd="sng">
            <a:solidFill>
              <a:srgbClr val="9399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46036">
              <a:buClr>
                <a:srgbClr val="000000"/>
              </a:buClr>
              <a:buSzPts val="1500"/>
            </a:pPr>
            <a:r>
              <a:rPr lang="ru-RU" sz="20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Проводится </a:t>
            </a:r>
          </a:p>
          <a:p>
            <a:pPr marL="225420" indent="-179384">
              <a:buClr>
                <a:srgbClr val="000000"/>
              </a:buClr>
              <a:buSzPts val="1500"/>
              <a:buFont typeface="Noto Sans Symbols"/>
              <a:buChar char="✔"/>
            </a:pPr>
            <a:r>
              <a:rPr lang="ru-RU" sz="20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в 3 классах в первой половине учебного года (сентябрь-октябрь)</a:t>
            </a:r>
            <a:endParaRPr sz="2400" dirty="0"/>
          </a:p>
          <a:p>
            <a:pPr marL="225420" indent="-179384">
              <a:buClr>
                <a:srgbClr val="000000"/>
              </a:buClr>
              <a:buSzPts val="1500"/>
              <a:buFont typeface="Noto Sans Symbols"/>
              <a:buChar char="✔"/>
            </a:pPr>
            <a:r>
              <a:rPr lang="ru-RU" sz="20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в 4 классах во второй половине учебного года (февраль-март) 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1848183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F91B60FE-9168-9340-8936-29D55774670B}"/>
              </a:ext>
            </a:extLst>
          </p:cNvPr>
          <p:cNvSpPr txBox="1">
            <a:spLocks/>
          </p:cNvSpPr>
          <p:nvPr/>
        </p:nvSpPr>
        <p:spPr>
          <a:xfrm>
            <a:off x="479426" y="207266"/>
            <a:ext cx="10548938" cy="87412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ПРОГРЕСС в 4-х классах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1F92BC14-932A-D34E-AE95-29EC2248CA9B}"/>
              </a:ext>
            </a:extLst>
          </p:cNvPr>
          <p:cNvCxnSpPr>
            <a:cxnSpLocks/>
          </p:cNvCxnSpPr>
          <p:nvPr/>
        </p:nvCxnSpPr>
        <p:spPr>
          <a:xfrm>
            <a:off x="479425" y="1188496"/>
            <a:ext cx="10548938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736DC40-912B-AE42-A5B1-3CA5E01A8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4903" y="1074196"/>
            <a:ext cx="228600" cy="228600"/>
          </a:xfrm>
          <a:prstGeom prst="rect">
            <a:avLst/>
          </a:prstGeom>
        </p:spPr>
      </p:pic>
      <p:sp>
        <p:nvSpPr>
          <p:cNvPr id="15" name="Номер слайда 5">
            <a:extLst>
              <a:ext uri="{FF2B5EF4-FFF2-40B4-BE49-F238E27FC236}">
                <a16:creationId xmlns:a16="http://schemas.microsoft.com/office/drawing/2014/main" id="{696145EC-2BB5-4A43-9DC1-34DBB9F7BB30}"/>
              </a:ext>
            </a:extLst>
          </p:cNvPr>
          <p:cNvSpPr txBox="1">
            <a:spLocks/>
          </p:cNvSpPr>
          <p:nvPr/>
        </p:nvSpPr>
        <p:spPr>
          <a:xfrm>
            <a:off x="8960303" y="63709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579F99-D50C-0E4B-8D73-DB28BEBDDA46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17" name="Подзаголовок 2">
            <a:extLst>
              <a:ext uri="{FF2B5EF4-FFF2-40B4-BE49-F238E27FC236}">
                <a16:creationId xmlns:a16="http://schemas.microsoft.com/office/drawing/2014/main" id="{702649FA-605D-4B46-B745-43EE3008B0B9}"/>
              </a:ext>
            </a:extLst>
          </p:cNvPr>
          <p:cNvSpPr txBox="1">
            <a:spLocks/>
          </p:cNvSpPr>
          <p:nvPr/>
        </p:nvSpPr>
        <p:spPr>
          <a:xfrm>
            <a:off x="365125" y="1364190"/>
            <a:ext cx="11224078" cy="50636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Тест информационного чтения «Модный попугай»</a:t>
            </a:r>
            <a:endParaRPr lang="ru-RU" sz="3600" b="1" dirty="0"/>
          </a:p>
        </p:txBody>
      </p:sp>
      <p:sp>
        <p:nvSpPr>
          <p:cNvPr id="21" name="Номер слайда 5">
            <a:extLst>
              <a:ext uri="{FF2B5EF4-FFF2-40B4-BE49-F238E27FC236}">
                <a16:creationId xmlns:a16="http://schemas.microsoft.com/office/drawing/2014/main" id="{54F792AA-33CF-764F-A593-84706082E283}"/>
              </a:ext>
            </a:extLst>
          </p:cNvPr>
          <p:cNvSpPr txBox="1">
            <a:spLocks/>
          </p:cNvSpPr>
          <p:nvPr/>
        </p:nvSpPr>
        <p:spPr>
          <a:xfrm>
            <a:off x="488498" y="6370980"/>
            <a:ext cx="9658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800" dirty="0">
                <a:solidFill>
                  <a:schemeClr val="bg1">
                    <a:lumMod val="75000"/>
                  </a:schemeClr>
                </a:solidFill>
              </a:rPr>
              <a:t>ЦЕНТР МЕЖДИСЦИПЛИНАРНЫХ ИССЛЕДОВАНИЙ ЧЕЛОВЕЧЕСКОГО ПОТЕНЦИАЛА 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3B15874-6EC8-48A3-9773-0001575CD1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613" y="2122435"/>
            <a:ext cx="6808773" cy="36718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26EBBB8-BAE2-E302-F050-CEB3901BB7CC}"/>
              </a:ext>
            </a:extLst>
          </p:cNvPr>
          <p:cNvSpPr txBox="1"/>
          <p:nvPr/>
        </p:nvSpPr>
        <p:spPr>
          <a:xfrm>
            <a:off x="641004" y="2046245"/>
            <a:ext cx="3714284" cy="1264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Тип вопроса: простые умозаключения. Верный ответ «Африка», «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африка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Афрека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афрека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Аврика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аврика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». </a:t>
            </a:r>
          </a:p>
        </p:txBody>
      </p:sp>
    </p:spTree>
    <p:extLst>
      <p:ext uri="{BB962C8B-B14F-4D97-AF65-F5344CB8AC3E}">
        <p14:creationId xmlns:p14="http://schemas.microsoft.com/office/powerpoint/2010/main" val="307493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F91B60FE-9168-9340-8936-29D55774670B}"/>
              </a:ext>
            </a:extLst>
          </p:cNvPr>
          <p:cNvSpPr txBox="1">
            <a:spLocks/>
          </p:cNvSpPr>
          <p:nvPr/>
        </p:nvSpPr>
        <p:spPr>
          <a:xfrm>
            <a:off x="479426" y="207266"/>
            <a:ext cx="10548938" cy="87412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ПРОГРЕСС в 4-х классах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1F92BC14-932A-D34E-AE95-29EC2248CA9B}"/>
              </a:ext>
            </a:extLst>
          </p:cNvPr>
          <p:cNvCxnSpPr>
            <a:cxnSpLocks/>
          </p:cNvCxnSpPr>
          <p:nvPr/>
        </p:nvCxnSpPr>
        <p:spPr>
          <a:xfrm>
            <a:off x="479425" y="1188496"/>
            <a:ext cx="10548938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736DC40-912B-AE42-A5B1-3CA5E01A8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4903" y="1074196"/>
            <a:ext cx="228600" cy="228600"/>
          </a:xfrm>
          <a:prstGeom prst="rect">
            <a:avLst/>
          </a:prstGeom>
        </p:spPr>
      </p:pic>
      <p:sp>
        <p:nvSpPr>
          <p:cNvPr id="15" name="Номер слайда 5">
            <a:extLst>
              <a:ext uri="{FF2B5EF4-FFF2-40B4-BE49-F238E27FC236}">
                <a16:creationId xmlns:a16="http://schemas.microsoft.com/office/drawing/2014/main" id="{696145EC-2BB5-4A43-9DC1-34DBB9F7BB30}"/>
              </a:ext>
            </a:extLst>
          </p:cNvPr>
          <p:cNvSpPr txBox="1">
            <a:spLocks/>
          </p:cNvSpPr>
          <p:nvPr/>
        </p:nvSpPr>
        <p:spPr>
          <a:xfrm>
            <a:off x="8960303" y="63709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579F99-D50C-0E4B-8D73-DB28BEBDDA46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17" name="Подзаголовок 2">
            <a:extLst>
              <a:ext uri="{FF2B5EF4-FFF2-40B4-BE49-F238E27FC236}">
                <a16:creationId xmlns:a16="http://schemas.microsoft.com/office/drawing/2014/main" id="{702649FA-605D-4B46-B745-43EE3008B0B9}"/>
              </a:ext>
            </a:extLst>
          </p:cNvPr>
          <p:cNvSpPr txBox="1">
            <a:spLocks/>
          </p:cNvSpPr>
          <p:nvPr/>
        </p:nvSpPr>
        <p:spPr>
          <a:xfrm>
            <a:off x="365125" y="1364190"/>
            <a:ext cx="11224078" cy="50636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Тест информационного чтения «Модный попугай»</a:t>
            </a:r>
            <a:endParaRPr lang="ru-RU" sz="3600" b="1" dirty="0"/>
          </a:p>
        </p:txBody>
      </p:sp>
      <p:sp>
        <p:nvSpPr>
          <p:cNvPr id="21" name="Номер слайда 5">
            <a:extLst>
              <a:ext uri="{FF2B5EF4-FFF2-40B4-BE49-F238E27FC236}">
                <a16:creationId xmlns:a16="http://schemas.microsoft.com/office/drawing/2014/main" id="{54F792AA-33CF-764F-A593-84706082E283}"/>
              </a:ext>
            </a:extLst>
          </p:cNvPr>
          <p:cNvSpPr txBox="1">
            <a:spLocks/>
          </p:cNvSpPr>
          <p:nvPr/>
        </p:nvSpPr>
        <p:spPr>
          <a:xfrm>
            <a:off x="488498" y="6370980"/>
            <a:ext cx="9658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800" dirty="0">
                <a:solidFill>
                  <a:schemeClr val="bg1">
                    <a:lumMod val="75000"/>
                  </a:schemeClr>
                </a:solidFill>
              </a:rPr>
              <a:t>ЦЕНТР МЕЖДИСЦИПЛИНАРНЫХ ИССЛЕДОВАНИЙ ЧЕЛОВЕЧЕСКОГО ПОТЕНЦИАЛА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6EBBB8-BAE2-E302-F050-CEB3901BB7CC}"/>
              </a:ext>
            </a:extLst>
          </p:cNvPr>
          <p:cNvSpPr txBox="1"/>
          <p:nvPr/>
        </p:nvSpPr>
        <p:spPr>
          <a:xfrm>
            <a:off x="365125" y="2311650"/>
            <a:ext cx="3714284" cy="1264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 должен содержать смысл «брусок минеральной подкормки», «минералы», «минеральную подкормку».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B37FBF5-0734-4524-8069-55F4AFE814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195" y="1884729"/>
            <a:ext cx="6928634" cy="447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472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F91B60FE-9168-9340-8936-29D55774670B}"/>
              </a:ext>
            </a:extLst>
          </p:cNvPr>
          <p:cNvSpPr txBox="1">
            <a:spLocks/>
          </p:cNvSpPr>
          <p:nvPr/>
        </p:nvSpPr>
        <p:spPr>
          <a:xfrm>
            <a:off x="479426" y="207266"/>
            <a:ext cx="10548938" cy="87412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ПРОГРЕСС в 4-х классах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1F92BC14-932A-D34E-AE95-29EC2248CA9B}"/>
              </a:ext>
            </a:extLst>
          </p:cNvPr>
          <p:cNvCxnSpPr>
            <a:cxnSpLocks/>
          </p:cNvCxnSpPr>
          <p:nvPr/>
        </p:nvCxnSpPr>
        <p:spPr>
          <a:xfrm>
            <a:off x="479425" y="1188496"/>
            <a:ext cx="10548938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736DC40-912B-AE42-A5B1-3CA5E01A8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4903" y="1074196"/>
            <a:ext cx="228600" cy="228600"/>
          </a:xfrm>
          <a:prstGeom prst="rect">
            <a:avLst/>
          </a:prstGeom>
        </p:spPr>
      </p:pic>
      <p:sp>
        <p:nvSpPr>
          <p:cNvPr id="15" name="Номер слайда 5">
            <a:extLst>
              <a:ext uri="{FF2B5EF4-FFF2-40B4-BE49-F238E27FC236}">
                <a16:creationId xmlns:a16="http://schemas.microsoft.com/office/drawing/2014/main" id="{696145EC-2BB5-4A43-9DC1-34DBB9F7BB30}"/>
              </a:ext>
            </a:extLst>
          </p:cNvPr>
          <p:cNvSpPr txBox="1">
            <a:spLocks/>
          </p:cNvSpPr>
          <p:nvPr/>
        </p:nvSpPr>
        <p:spPr>
          <a:xfrm>
            <a:off x="8960303" y="63709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579F99-D50C-0E4B-8D73-DB28BEBDDA46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17" name="Подзаголовок 2">
            <a:extLst>
              <a:ext uri="{FF2B5EF4-FFF2-40B4-BE49-F238E27FC236}">
                <a16:creationId xmlns:a16="http://schemas.microsoft.com/office/drawing/2014/main" id="{702649FA-605D-4B46-B745-43EE3008B0B9}"/>
              </a:ext>
            </a:extLst>
          </p:cNvPr>
          <p:cNvSpPr txBox="1">
            <a:spLocks/>
          </p:cNvSpPr>
          <p:nvPr/>
        </p:nvSpPr>
        <p:spPr>
          <a:xfrm>
            <a:off x="365125" y="1364190"/>
            <a:ext cx="11224078" cy="50636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Тест информационного чтения «Модный попугай»</a:t>
            </a:r>
            <a:endParaRPr lang="ru-RU" sz="3600" b="1" dirty="0"/>
          </a:p>
        </p:txBody>
      </p:sp>
      <p:sp>
        <p:nvSpPr>
          <p:cNvPr id="21" name="Номер слайда 5">
            <a:extLst>
              <a:ext uri="{FF2B5EF4-FFF2-40B4-BE49-F238E27FC236}">
                <a16:creationId xmlns:a16="http://schemas.microsoft.com/office/drawing/2014/main" id="{54F792AA-33CF-764F-A593-84706082E283}"/>
              </a:ext>
            </a:extLst>
          </p:cNvPr>
          <p:cNvSpPr txBox="1">
            <a:spLocks/>
          </p:cNvSpPr>
          <p:nvPr/>
        </p:nvSpPr>
        <p:spPr>
          <a:xfrm>
            <a:off x="488498" y="6370980"/>
            <a:ext cx="9658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800" dirty="0">
                <a:solidFill>
                  <a:schemeClr val="bg1">
                    <a:lumMod val="75000"/>
                  </a:schemeClr>
                </a:solidFill>
              </a:rPr>
              <a:t>ЦЕНТР МЕЖДИСЦИПЛИНАРНЫХ ИССЛЕДОВАНИЙ ЧЕЛОВЕЧЕСКОГО ПОТЕНЦИАЛА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6EBBB8-BAE2-E302-F050-CEB3901BB7CC}"/>
              </a:ext>
            </a:extLst>
          </p:cNvPr>
          <p:cNvSpPr txBox="1"/>
          <p:nvPr/>
        </p:nvSpPr>
        <p:spPr>
          <a:xfrm>
            <a:off x="365125" y="2015484"/>
            <a:ext cx="5195818" cy="4145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Учащиеся читали информационный текст об игрушках и тренажерах для обогащения среды содержания животных в зоопарках.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На основании информации из прочитанного </a:t>
            </a:r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текста их просили написать два совета.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Советы должны были касаться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arenR"/>
            </a:pPr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идеи движения, физической активности, 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arenR"/>
            </a:pPr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идеи развлечения, развития интереса, имитации действий в естественной среде.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Другие ответы (основанные не на тексте, а на фоновых знаниях - кормить, убирать, любить) не приносят баллы.</a:t>
            </a:r>
          </a:p>
        </p:txBody>
      </p:sp>
      <p:pic>
        <p:nvPicPr>
          <p:cNvPr id="2" name="Рисунок 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0953707-9F17-454C-ABF0-76CB698649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373" y="2015484"/>
            <a:ext cx="5902830" cy="382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927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20ED569-7A43-5A47-A132-464184A567A9}"/>
              </a:ext>
            </a:extLst>
          </p:cNvPr>
          <p:cNvSpPr txBox="1">
            <a:spLocks/>
          </p:cNvSpPr>
          <p:nvPr/>
        </p:nvSpPr>
        <p:spPr>
          <a:xfrm>
            <a:off x="479425" y="2078146"/>
            <a:ext cx="11224078" cy="34089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44500" algn="just">
              <a:lnSpc>
                <a:spcPct val="150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0. Автоматическое исправление опечаток и орфографических ошибок (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speller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indent="444500" algn="just">
              <a:lnSpc>
                <a:spcPct val="150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Разбить текст на токены - объекты, создающиеся из лексем в процессе лексического анализа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444500" algn="just">
              <a:lnSpc>
                <a:spcPct val="150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Нормализовать текст: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лемматизация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стемминг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удаление стоп-слов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(слова, которые не несут никакой смысловой нагрузки)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444500" algn="just">
              <a:lnSpc>
                <a:spcPct val="150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Векторизация </a:t>
            </a:r>
          </a:p>
          <a:p>
            <a:pPr indent="444500" algn="just">
              <a:lnSpc>
                <a:spcPct val="150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4. Обучение модели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2966335D-E1C3-8348-A2EC-794FC8700A9A}"/>
              </a:ext>
            </a:extLst>
          </p:cNvPr>
          <p:cNvCxnSpPr>
            <a:cxnSpLocks/>
          </p:cNvCxnSpPr>
          <p:nvPr/>
        </p:nvCxnSpPr>
        <p:spPr>
          <a:xfrm>
            <a:off x="479425" y="1188496"/>
            <a:ext cx="10548938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BFD1DA7-F212-094A-A190-5DF94EB2D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4903" y="1074196"/>
            <a:ext cx="228600" cy="228600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E76DAD-C4ED-0941-8B91-C312CEA341E2}"/>
              </a:ext>
            </a:extLst>
          </p:cNvPr>
          <p:cNvSpPr txBox="1">
            <a:spLocks/>
          </p:cNvSpPr>
          <p:nvPr/>
        </p:nvSpPr>
        <p:spPr>
          <a:xfrm>
            <a:off x="8960303" y="63709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579F99-D50C-0E4B-8D73-DB28BEBDDA46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28DC7F5F-F848-5B48-ACEB-FDF49AF1439F}"/>
              </a:ext>
            </a:extLst>
          </p:cNvPr>
          <p:cNvSpPr txBox="1">
            <a:spLocks/>
          </p:cNvSpPr>
          <p:nvPr/>
        </p:nvSpPr>
        <p:spPr>
          <a:xfrm>
            <a:off x="488498" y="6370980"/>
            <a:ext cx="9658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800" dirty="0">
                <a:solidFill>
                  <a:schemeClr val="bg1">
                    <a:lumMod val="75000"/>
                  </a:schemeClr>
                </a:solidFill>
              </a:rPr>
              <a:t>ЦЕНТР МЕЖДИСЦИПЛИНАРНЫХ ИССЛЕДОВАНИЙ ЧЕЛОВЕЧЕСКОГО ПОТЕНЦИАЛА  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EF79AF61-1FFE-EB42-A748-070A9ABEE260}"/>
              </a:ext>
            </a:extLst>
          </p:cNvPr>
          <p:cNvSpPr txBox="1">
            <a:spLocks/>
          </p:cNvSpPr>
          <p:nvPr/>
        </p:nvSpPr>
        <p:spPr>
          <a:xfrm>
            <a:off x="479426" y="207266"/>
            <a:ext cx="10548938" cy="87412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Baseline </a:t>
            </a:r>
            <a:r>
              <a:rPr lang="ru-RU" dirty="0"/>
              <a:t>обработки </a:t>
            </a:r>
          </a:p>
        </p:txBody>
      </p:sp>
    </p:spTree>
    <p:extLst>
      <p:ext uri="{BB962C8B-B14F-4D97-AF65-F5344CB8AC3E}">
        <p14:creationId xmlns:p14="http://schemas.microsoft.com/office/powerpoint/2010/main" val="1606820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20ED569-7A43-5A47-A132-464184A567A9}"/>
              </a:ext>
            </a:extLst>
          </p:cNvPr>
          <p:cNvSpPr txBox="1">
            <a:spLocks/>
          </p:cNvSpPr>
          <p:nvPr/>
        </p:nvSpPr>
        <p:spPr>
          <a:xfrm>
            <a:off x="479425" y="1605118"/>
            <a:ext cx="11224078" cy="44639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Aft>
                <a:spcPts val="8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2966335D-E1C3-8348-A2EC-794FC8700A9A}"/>
              </a:ext>
            </a:extLst>
          </p:cNvPr>
          <p:cNvCxnSpPr>
            <a:cxnSpLocks/>
          </p:cNvCxnSpPr>
          <p:nvPr/>
        </p:nvCxnSpPr>
        <p:spPr>
          <a:xfrm>
            <a:off x="479425" y="1188496"/>
            <a:ext cx="10548938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BFD1DA7-F212-094A-A190-5DF94EB2D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4903" y="1074196"/>
            <a:ext cx="228600" cy="228600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E76DAD-C4ED-0941-8B91-C312CEA341E2}"/>
              </a:ext>
            </a:extLst>
          </p:cNvPr>
          <p:cNvSpPr txBox="1">
            <a:spLocks/>
          </p:cNvSpPr>
          <p:nvPr/>
        </p:nvSpPr>
        <p:spPr>
          <a:xfrm>
            <a:off x="8960303" y="63709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579F99-D50C-0E4B-8D73-DB28BEBDDA46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28DC7F5F-F848-5B48-ACEB-FDF49AF1439F}"/>
              </a:ext>
            </a:extLst>
          </p:cNvPr>
          <p:cNvSpPr txBox="1">
            <a:spLocks/>
          </p:cNvSpPr>
          <p:nvPr/>
        </p:nvSpPr>
        <p:spPr>
          <a:xfrm>
            <a:off x="488498" y="6370980"/>
            <a:ext cx="9658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800" dirty="0">
                <a:solidFill>
                  <a:schemeClr val="bg1">
                    <a:lumMod val="75000"/>
                  </a:schemeClr>
                </a:solidFill>
              </a:rPr>
              <a:t>ЦЕНТР МЕЖДИСЦИПЛИНАРНЫХ ИССЛЕДОВАНИЙ ЧЕЛОВЕЧЕСКОГО ПОТЕНЦИАЛА  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EF79AF61-1FFE-EB42-A748-070A9ABEE260}"/>
              </a:ext>
            </a:extLst>
          </p:cNvPr>
          <p:cNvSpPr txBox="1">
            <a:spLocks/>
          </p:cNvSpPr>
          <p:nvPr/>
        </p:nvSpPr>
        <p:spPr>
          <a:xfrm>
            <a:off x="479425" y="207266"/>
            <a:ext cx="10816103" cy="87412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Два направления 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7BCCA7B3-1618-57CE-C1CA-1FA240C997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8600122"/>
              </p:ext>
            </p:extLst>
          </p:nvPr>
        </p:nvGraphicFramePr>
        <p:xfrm>
          <a:off x="2032000" y="1837765"/>
          <a:ext cx="8128000" cy="4300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10303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20ED569-7A43-5A47-A132-464184A567A9}"/>
              </a:ext>
            </a:extLst>
          </p:cNvPr>
          <p:cNvSpPr txBox="1">
            <a:spLocks/>
          </p:cNvSpPr>
          <p:nvPr/>
        </p:nvSpPr>
        <p:spPr>
          <a:xfrm>
            <a:off x="479425" y="2078146"/>
            <a:ext cx="11224078" cy="34089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Aft>
                <a:spcPts val="8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2966335D-E1C3-8348-A2EC-794FC8700A9A}"/>
              </a:ext>
            </a:extLst>
          </p:cNvPr>
          <p:cNvCxnSpPr>
            <a:cxnSpLocks/>
          </p:cNvCxnSpPr>
          <p:nvPr/>
        </p:nvCxnSpPr>
        <p:spPr>
          <a:xfrm>
            <a:off x="479425" y="1188496"/>
            <a:ext cx="10548938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BFD1DA7-F212-094A-A190-5DF94EB2D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4903" y="1074196"/>
            <a:ext cx="228600" cy="228600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E76DAD-C4ED-0941-8B91-C312CEA341E2}"/>
              </a:ext>
            </a:extLst>
          </p:cNvPr>
          <p:cNvSpPr txBox="1">
            <a:spLocks/>
          </p:cNvSpPr>
          <p:nvPr/>
        </p:nvSpPr>
        <p:spPr>
          <a:xfrm>
            <a:off x="8960303" y="63709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579F99-D50C-0E4B-8D73-DB28BEBDDA46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28DC7F5F-F848-5B48-ACEB-FDF49AF1439F}"/>
              </a:ext>
            </a:extLst>
          </p:cNvPr>
          <p:cNvSpPr txBox="1">
            <a:spLocks/>
          </p:cNvSpPr>
          <p:nvPr/>
        </p:nvSpPr>
        <p:spPr>
          <a:xfrm>
            <a:off x="488498" y="6370980"/>
            <a:ext cx="9658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800" dirty="0">
                <a:solidFill>
                  <a:schemeClr val="bg1">
                    <a:lumMod val="75000"/>
                  </a:schemeClr>
                </a:solidFill>
              </a:rPr>
              <a:t>ЦЕНТР МЕЖДИСЦИПЛИНАРНЫХ ИССЛЕДОВАНИЙ ЧЕЛОВЕЧЕСКОГО ПОТЕНЦИАЛА  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EF79AF61-1FFE-EB42-A748-070A9ABEE260}"/>
              </a:ext>
            </a:extLst>
          </p:cNvPr>
          <p:cNvSpPr txBox="1">
            <a:spLocks/>
          </p:cNvSpPr>
          <p:nvPr/>
        </p:nvSpPr>
        <p:spPr>
          <a:xfrm>
            <a:off x="479425" y="207266"/>
            <a:ext cx="10816103" cy="87412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Применение к задаче </a:t>
            </a:r>
            <a:r>
              <a:rPr lang="en-US" dirty="0"/>
              <a:t>2</a:t>
            </a:r>
            <a:r>
              <a:rPr lang="ru-RU" dirty="0"/>
              <a:t> (чем кормить)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B452903-97D6-A9C9-F4B1-035C2F797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81" y="1416091"/>
            <a:ext cx="7595877" cy="216571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6883DE6-E930-85EF-1AA1-53A20618D1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866" y="3814080"/>
            <a:ext cx="6111954" cy="2507252"/>
          </a:xfrm>
          <a:prstGeom prst="rect">
            <a:avLst/>
          </a:prstGeom>
        </p:spPr>
      </p:pic>
      <p:sp>
        <p:nvSpPr>
          <p:cNvPr id="12" name="Стрелка: изогнутая влево 11">
            <a:extLst>
              <a:ext uri="{FF2B5EF4-FFF2-40B4-BE49-F238E27FC236}">
                <a16:creationId xmlns:a16="http://schemas.microsoft.com/office/drawing/2014/main" id="{44900DD8-49B8-47F1-FDDB-2AE1C4C0EA38}"/>
              </a:ext>
            </a:extLst>
          </p:cNvPr>
          <p:cNvSpPr/>
          <p:nvPr/>
        </p:nvSpPr>
        <p:spPr>
          <a:xfrm rot="346477">
            <a:off x="5795674" y="3233175"/>
            <a:ext cx="401092" cy="85071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374754-4A00-35AE-7441-0F674ABF6F62}"/>
              </a:ext>
            </a:extLst>
          </p:cNvPr>
          <p:cNvSpPr txBox="1"/>
          <p:nvPr/>
        </p:nvSpPr>
        <p:spPr>
          <a:xfrm>
            <a:off x="6432312" y="5642469"/>
            <a:ext cx="3737591" cy="618533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l"/>
            <a:r>
              <a:rPr lang="ru-RU" sz="1600" b="1" dirty="0">
                <a:solidFill>
                  <a:srgbClr val="002060"/>
                </a:solidFill>
              </a:rPr>
              <a:t>Сбалансированная точность </a:t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>
                <a:solidFill>
                  <a:srgbClr val="002060"/>
                </a:solidFill>
              </a:rPr>
              <a:t>на тестовой выборке – 0,98 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46E8817-1B3D-8E5C-6B5B-A04C803F2A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1844" y="2761130"/>
            <a:ext cx="4420075" cy="2261244"/>
          </a:xfrm>
          <a:prstGeom prst="rect">
            <a:avLst/>
          </a:prstGeom>
        </p:spPr>
      </p:pic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69239A32-C7A6-8ABD-99A2-079E02F0FFD7}"/>
              </a:ext>
            </a:extLst>
          </p:cNvPr>
          <p:cNvCxnSpPr>
            <a:cxnSpLocks/>
            <a:stCxn id="9" idx="3"/>
            <a:endCxn id="15" idx="1"/>
          </p:cNvCxnSpPr>
          <p:nvPr/>
        </p:nvCxnSpPr>
        <p:spPr>
          <a:xfrm flipV="1">
            <a:off x="6409820" y="3891752"/>
            <a:ext cx="1062024" cy="11759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87809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НЦМУ">
      <a:dk1>
        <a:srgbClr val="000000"/>
      </a:dk1>
      <a:lt1>
        <a:srgbClr val="FFFFFF"/>
      </a:lt1>
      <a:dk2>
        <a:srgbClr val="054CF8"/>
      </a:dk2>
      <a:lt2>
        <a:srgbClr val="FFFFFF"/>
      </a:lt2>
      <a:accent1>
        <a:srgbClr val="18C5BE"/>
      </a:accent1>
      <a:accent2>
        <a:srgbClr val="FAB103"/>
      </a:accent2>
      <a:accent3>
        <a:srgbClr val="7C0FD2"/>
      </a:accent3>
      <a:accent4>
        <a:srgbClr val="D20F17"/>
      </a:accent4>
      <a:accent5>
        <a:srgbClr val="10DC87"/>
      </a:accent5>
      <a:accent6>
        <a:srgbClr val="F85937"/>
      </a:accent6>
      <a:hlink>
        <a:srgbClr val="18C5BE"/>
      </a:hlink>
      <a:folHlink>
        <a:srgbClr val="0C635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rmAutofit lnSpcReduction="10000"/>
      </a:bodyPr>
      <a:lstStyle>
        <a:defPPr algn="l">
          <a:defRPr sz="1600" b="1" dirty="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2665</TotalTime>
  <Words>972</Words>
  <Application>Microsoft Office PowerPoint</Application>
  <PresentationFormat>Широкоэкранный</PresentationFormat>
  <Paragraphs>115</Paragraphs>
  <Slides>15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-apple-system</vt:lpstr>
      <vt:lpstr>Arial</vt:lpstr>
      <vt:lpstr>Arial Narrow</vt:lpstr>
      <vt:lpstr>Calibri</vt:lpstr>
      <vt:lpstr>Helvetica Neue Light</vt:lpstr>
      <vt:lpstr>Noto Sans Symbols</vt:lpstr>
      <vt:lpstr>Roboto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Иван Цыганков</dc:creator>
  <cp:lastModifiedBy>Элен Юсупова</cp:lastModifiedBy>
  <cp:revision>95</cp:revision>
  <dcterms:created xsi:type="dcterms:W3CDTF">2020-12-02T07:47:35Z</dcterms:created>
  <dcterms:modified xsi:type="dcterms:W3CDTF">2023-04-11T10:17:16Z</dcterms:modified>
</cp:coreProperties>
</file>