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32"/>
  </p:notesMasterIdLst>
  <p:sldIdLst>
    <p:sldId id="286" r:id="rId6"/>
    <p:sldId id="257" r:id="rId7"/>
    <p:sldId id="527" r:id="rId8"/>
    <p:sldId id="566" r:id="rId9"/>
    <p:sldId id="564" r:id="rId10"/>
    <p:sldId id="535" r:id="rId11"/>
    <p:sldId id="533" r:id="rId12"/>
    <p:sldId id="571" r:id="rId13"/>
    <p:sldId id="550" r:id="rId14"/>
    <p:sldId id="570" r:id="rId15"/>
    <p:sldId id="551" r:id="rId16"/>
    <p:sldId id="559" r:id="rId17"/>
    <p:sldId id="542" r:id="rId18"/>
    <p:sldId id="557" r:id="rId19"/>
    <p:sldId id="549" r:id="rId20"/>
    <p:sldId id="560" r:id="rId21"/>
    <p:sldId id="541" r:id="rId22"/>
    <p:sldId id="561" r:id="rId23"/>
    <p:sldId id="540" r:id="rId24"/>
    <p:sldId id="562" r:id="rId25"/>
    <p:sldId id="545" r:id="rId26"/>
    <p:sldId id="547" r:id="rId27"/>
    <p:sldId id="563" r:id="rId28"/>
    <p:sldId id="569" r:id="rId29"/>
    <p:sldId id="546" r:id="rId30"/>
    <p:sldId id="277" r:id="rId3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4" pos="1209" userDrawn="1">
          <p15:clr>
            <a:srgbClr val="A4A3A4"/>
          </p15:clr>
        </p15:guide>
        <p15:guide id="5" pos="2955" userDrawn="1">
          <p15:clr>
            <a:srgbClr val="A4A3A4"/>
          </p15:clr>
        </p15:guide>
        <p15:guide id="6" pos="2071" userDrawn="1">
          <p15:clr>
            <a:srgbClr val="A4A3A4"/>
          </p15:clr>
        </p15:guide>
        <p15:guide id="9" pos="3840" userDrawn="1">
          <p15:clr>
            <a:srgbClr val="A4A3A4"/>
          </p15:clr>
        </p15:guide>
        <p15:guide id="10" pos="4702" userDrawn="1">
          <p15:clr>
            <a:srgbClr val="A4A3A4"/>
          </p15:clr>
        </p15:guide>
        <p15:guide id="11" pos="5586" userDrawn="1">
          <p15:clr>
            <a:srgbClr val="A4A3A4"/>
          </p15:clr>
        </p15:guide>
        <p15:guide id="12" pos="7333" userDrawn="1">
          <p15:clr>
            <a:srgbClr val="A4A3A4"/>
          </p15:clr>
        </p15:guide>
        <p15:guide id="13" orient="horz" pos="3952" userDrawn="1">
          <p15:clr>
            <a:srgbClr val="A4A3A4"/>
          </p15:clr>
        </p15:guide>
        <p15:guide id="15" pos="6471" userDrawn="1">
          <p15:clr>
            <a:srgbClr val="A4A3A4"/>
          </p15:clr>
        </p15:guide>
        <p15:guide id="16" orient="horz" pos="91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утьков Юрий Юрьевич" initials="КЮЮ" lastIdx="4" clrIdx="0">
    <p:extLst>
      <p:ext uri="{19B8F6BF-5375-455C-9EA6-DF929625EA0E}">
        <p15:presenceInfo xmlns:p15="http://schemas.microsoft.com/office/powerpoint/2012/main" userId="S::ykutkov@hse.ru::45dbd1ed-eea1-4925-9fa4-5001421b49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B03"/>
    <a:srgbClr val="102D69"/>
    <a:srgbClr val="77BDFD"/>
    <a:srgbClr val="495F8D"/>
    <a:srgbClr val="244999"/>
    <a:srgbClr val="FFFFFF"/>
    <a:srgbClr val="800080"/>
    <a:srgbClr val="00A2EA"/>
    <a:srgbClr val="1B28EE"/>
    <a:srgbClr val="FFC9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35" autoAdjust="0"/>
    <p:restoredTop sz="95000" autoAdjust="0"/>
  </p:normalViewPr>
  <p:slideViewPr>
    <p:cSldViewPr snapToGrid="0" snapToObjects="1">
      <p:cViewPr varScale="1">
        <p:scale>
          <a:sx n="99" d="100"/>
          <a:sy n="99" d="100"/>
        </p:scale>
        <p:origin x="72" y="186"/>
      </p:cViewPr>
      <p:guideLst>
        <p:guide pos="325"/>
        <p:guide pos="1209"/>
        <p:guide pos="2955"/>
        <p:guide pos="2071"/>
        <p:guide pos="3840"/>
        <p:guide pos="4702"/>
        <p:guide pos="5586"/>
        <p:guide pos="7333"/>
        <p:guide orient="horz" pos="3952"/>
        <p:guide pos="6471"/>
        <p:guide orient="horz" pos="91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4" d="100"/>
          <a:sy n="134" d="100"/>
        </p:scale>
        <p:origin x="364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vtar\Downloads\Telegram%20Desktop\FULLv3levels_dec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pPr>
            <a:r>
              <a:rPr lang="ru-RU" sz="1200" b="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Распределение</a:t>
            </a:r>
            <a:r>
              <a:rPr lang="ru-RU" sz="1200" b="0" baseline="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 учеников по уровню цифровой грамотности</a:t>
            </a:r>
            <a:endParaRPr lang="ru-RU" sz="1200" b="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2905721547765593E-2"/>
          <c:y val="9.3492466836597204E-2"/>
          <c:w val="0.94101684793249563"/>
          <c:h val="0.69680129601613339"/>
        </c:manualLayout>
      </c:layout>
      <c:bar3DChart>
        <c:barDir val="col"/>
        <c:grouping val="standar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dLbl>
              <c:idx val="0"/>
              <c:layout>
                <c:manualLayout>
                  <c:x val="3.6828086780891565E-3"/>
                  <c:y val="-2.00341000364137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383-4707-9985-86AB2BF82A02}"/>
                </c:ext>
                <c:ext xmlns:c15="http://schemas.microsoft.com/office/drawing/2012/chart" uri="{CE6537A1-D6FC-4f65-9D91-7224C49458BB}"/>
              </c:extLst>
            </c:dLbl>
            <c:dLbl>
              <c:idx val="1"/>
              <c:layout>
                <c:manualLayout>
                  <c:x val="1.1048426034267519E-2"/>
                  <c:y val="-2.00341000364136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383-4707-9985-86AB2BF82A02}"/>
                </c:ext>
                <c:ext xmlns:c15="http://schemas.microsoft.com/office/drawing/2012/chart" uri="{CE6537A1-D6FC-4f65-9D91-7224C49458BB}"/>
              </c:extLst>
            </c:dLbl>
            <c:dLbl>
              <c:idx val="2"/>
              <c:layout>
                <c:manualLayout>
                  <c:x val="9.2070216952229323E-3"/>
                  <c:y val="-3.33901667273561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383-4707-9985-86AB2BF82A02}"/>
                </c:ext>
                <c:ext xmlns:c15="http://schemas.microsoft.com/office/drawing/2012/chart" uri="{CE6537A1-D6FC-4f65-9D91-7224C49458BB}"/>
              </c:extLst>
            </c:dLbl>
            <c:dLbl>
              <c:idx val="3"/>
              <c:layout>
                <c:manualLayout>
                  <c:x val="3.6828086780891734E-3"/>
                  <c:y val="-1.6695083363678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383-4707-9985-86AB2BF82A02}"/>
                </c:ext>
                <c:ext xmlns:c15="http://schemas.microsoft.com/office/drawing/2012/chart" uri="{CE6537A1-D6FC-4f65-9D91-7224C49458BB}"/>
              </c:extLst>
            </c:dLbl>
            <c:dLbl>
              <c:idx val="4"/>
              <c:layout>
                <c:manualLayout>
                  <c:x val="1.1048426034267519E-2"/>
                  <c:y val="-1.0017050018206844E-2"/>
                </c:manualLayout>
              </c:layout>
              <c:tx>
                <c:rich>
                  <a:bodyPr/>
                  <a:lstStyle/>
                  <a:p>
                    <a:r>
                      <a:rPr lang="en-US"/>
                      <a:t>2%</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2B5-4609-A134-D79979435BDB}"/>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FULLv3levels_dec6!$G$5:$G$9</c:f>
              <c:strCache>
                <c:ptCount val="5"/>
                <c:pt idx="0">
                  <c:v>ниже базового</c:v>
                </c:pt>
                <c:pt idx="1">
                  <c:v>базовый</c:v>
                </c:pt>
                <c:pt idx="2">
                  <c:v>высокий</c:v>
                </c:pt>
                <c:pt idx="3">
                  <c:v>продвинутый</c:v>
                </c:pt>
                <c:pt idx="4">
                  <c:v>N/A</c:v>
                </c:pt>
              </c:strCache>
            </c:strRef>
          </c:cat>
          <c:val>
            <c:numRef>
              <c:f>FULLv3levels_dec6!$H$5:$H$9</c:f>
              <c:numCache>
                <c:formatCode>0%</c:formatCode>
                <c:ptCount val="5"/>
                <c:pt idx="0">
                  <c:v>0.19615749525616699</c:v>
                </c:pt>
                <c:pt idx="1">
                  <c:v>0.27632827324478176</c:v>
                </c:pt>
                <c:pt idx="2">
                  <c:v>0.32471537001897532</c:v>
                </c:pt>
                <c:pt idx="3">
                  <c:v>0.17718216318785579</c:v>
                </c:pt>
                <c:pt idx="4">
                  <c:v>2.5616698292220113E-2</c:v>
                </c:pt>
              </c:numCache>
            </c:numRef>
          </c:val>
          <c:extLst xmlns:c16r2="http://schemas.microsoft.com/office/drawing/2015/06/chart">
            <c:ext xmlns:c16="http://schemas.microsoft.com/office/drawing/2014/chart" uri="{C3380CC4-5D6E-409C-BE32-E72D297353CC}">
              <c16:uniqueId val="{00000000-6D62-4F24-A9DA-50F0227F570D}"/>
            </c:ext>
          </c:extLst>
        </c:ser>
        <c:dLbls>
          <c:showLegendKey val="0"/>
          <c:showVal val="1"/>
          <c:showCatName val="0"/>
          <c:showSerName val="0"/>
          <c:showPercent val="0"/>
          <c:showBubbleSize val="0"/>
        </c:dLbls>
        <c:gapWidth val="150"/>
        <c:shape val="box"/>
        <c:axId val="523583768"/>
        <c:axId val="523586512"/>
        <c:axId val="520522616"/>
      </c:bar3DChart>
      <c:catAx>
        <c:axId val="523583768"/>
        <c:scaling>
          <c:orientation val="minMax"/>
        </c:scaling>
        <c:delete val="0"/>
        <c:axPos val="b"/>
        <c:numFmt formatCode="General" sourceLinked="1"/>
        <c:majorTickMark val="none"/>
        <c:minorTickMark val="none"/>
        <c:tickLblPos val="low"/>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crossAx val="523586512"/>
        <c:crosses val="autoZero"/>
        <c:auto val="0"/>
        <c:lblAlgn val="ctr"/>
        <c:lblOffset val="100"/>
        <c:noMultiLvlLbl val="0"/>
      </c:catAx>
      <c:valAx>
        <c:axId val="523586512"/>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523583768"/>
        <c:crosses val="autoZero"/>
        <c:crossBetween val="between"/>
      </c:valAx>
      <c:serAx>
        <c:axId val="520522616"/>
        <c:scaling>
          <c:orientation val="minMax"/>
        </c:scaling>
        <c:delete val="1"/>
        <c:axPos val="b"/>
        <c:majorTickMark val="none"/>
        <c:minorTickMark val="none"/>
        <c:tickLblPos val="nextTo"/>
        <c:crossAx val="523586512"/>
        <c:crosses val="autoZero"/>
      </c:ser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1BF4-8B2C-784B-9959-B59A059012C3}" type="datetimeFigureOut">
              <a:rPr lang="x-none" smtClean="0"/>
              <a:t>30.05.2023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48903-8EB5-294E-A216-6B54B0368783}" type="slidenum">
              <a:rPr lang="x-none" smtClean="0"/>
              <a:t>‹#›</a:t>
            </a:fld>
            <a:endParaRPr lang="x-none"/>
          </a:p>
        </p:txBody>
      </p:sp>
    </p:spTree>
    <p:extLst>
      <p:ext uri="{BB962C8B-B14F-4D97-AF65-F5344CB8AC3E}">
        <p14:creationId xmlns:p14="http://schemas.microsoft.com/office/powerpoint/2010/main" val="173168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64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5731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003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718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28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8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0455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542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509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773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864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040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9599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261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7587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48903-8EB5-294E-A216-6B54B0368783}"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029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539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46470a78b7_3_3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g146470a78b7_3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64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6C748903-8EB5-294E-A216-6B54B0368783}" type="slidenum">
              <a:rPr lang="x-none" smtClean="0">
                <a:solidFill>
                  <a:prstClr val="black"/>
                </a:solidFill>
              </a:rPr>
              <a:pPr>
                <a:defRPr/>
              </a:pPr>
              <a:t>4</a:t>
            </a:fld>
            <a:endParaRPr lang="x-none">
              <a:solidFill>
                <a:prstClr val="black"/>
              </a:solidFill>
            </a:endParaRPr>
          </a:p>
        </p:txBody>
      </p:sp>
    </p:spTree>
    <p:extLst>
      <p:ext uri="{BB962C8B-B14F-4D97-AF65-F5344CB8AC3E}">
        <p14:creationId xmlns:p14="http://schemas.microsoft.com/office/powerpoint/2010/main" val="42108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C748903-8EB5-294E-A216-6B54B0368783}" type="slidenum">
              <a:rPr lang="x-none" smtClean="0"/>
              <a:t>5</a:t>
            </a:fld>
            <a:endParaRPr lang="x-none"/>
          </a:p>
        </p:txBody>
      </p:sp>
    </p:spTree>
    <p:extLst>
      <p:ext uri="{BB962C8B-B14F-4D97-AF65-F5344CB8AC3E}">
        <p14:creationId xmlns:p14="http://schemas.microsoft.com/office/powerpoint/2010/main" val="2999279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C748903-8EB5-294E-A216-6B54B0368783}" type="slidenum">
              <a:rPr lang="x-none" smtClean="0"/>
              <a:t>6</a:t>
            </a:fld>
            <a:endParaRPr lang="x-none"/>
          </a:p>
        </p:txBody>
      </p:sp>
    </p:spTree>
    <p:extLst>
      <p:ext uri="{BB962C8B-B14F-4D97-AF65-F5344CB8AC3E}">
        <p14:creationId xmlns:p14="http://schemas.microsoft.com/office/powerpoint/2010/main" val="135900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spcBef>
                <a:spcPts val="0"/>
              </a:spcBef>
              <a:spcAft>
                <a:spcPts val="0"/>
              </a:spcAft>
            </a:pPr>
            <a:endParaRPr lang="ru-RU" dirty="0"/>
          </a:p>
        </p:txBody>
      </p:sp>
      <p:sp>
        <p:nvSpPr>
          <p:cNvPr id="4" name="Номер слайда 3"/>
          <p:cNvSpPr>
            <a:spLocks noGrp="1"/>
          </p:cNvSpPr>
          <p:nvPr>
            <p:ph type="sldNum" sz="quarter" idx="5"/>
          </p:nvPr>
        </p:nvSpPr>
        <p:spPr/>
        <p:txBody>
          <a:bodyPr/>
          <a:lstStyle/>
          <a:p>
            <a:fld id="{6C748903-8EB5-294E-A216-6B54B0368783}" type="slidenum">
              <a:rPr lang="x-none" smtClean="0"/>
              <a:t>7</a:t>
            </a:fld>
            <a:endParaRPr lang="x-none"/>
          </a:p>
        </p:txBody>
      </p:sp>
    </p:spTree>
    <p:extLst>
      <p:ext uri="{BB962C8B-B14F-4D97-AF65-F5344CB8AC3E}">
        <p14:creationId xmlns:p14="http://schemas.microsoft.com/office/powerpoint/2010/main" val="3757970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spcBef>
                <a:spcPts val="0"/>
              </a:spcBef>
              <a:spcAft>
                <a:spcPts val="0"/>
              </a:spcAft>
            </a:pPr>
            <a:endParaRPr lang="ru-RU" dirty="0"/>
          </a:p>
        </p:txBody>
      </p:sp>
      <p:sp>
        <p:nvSpPr>
          <p:cNvPr id="4" name="Номер слайда 3"/>
          <p:cNvSpPr>
            <a:spLocks noGrp="1"/>
          </p:cNvSpPr>
          <p:nvPr>
            <p:ph type="sldNum" sz="quarter" idx="5"/>
          </p:nvPr>
        </p:nvSpPr>
        <p:spPr/>
        <p:txBody>
          <a:bodyPr/>
          <a:lstStyle/>
          <a:p>
            <a:fld id="{6C748903-8EB5-294E-A216-6B54B0368783}" type="slidenum">
              <a:rPr lang="x-none" smtClean="0"/>
              <a:t>8</a:t>
            </a:fld>
            <a:endParaRPr lang="x-none"/>
          </a:p>
        </p:txBody>
      </p:sp>
    </p:spTree>
    <p:extLst>
      <p:ext uri="{BB962C8B-B14F-4D97-AF65-F5344CB8AC3E}">
        <p14:creationId xmlns:p14="http://schemas.microsoft.com/office/powerpoint/2010/main" val="262387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470a78b7_3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146470a78b7_3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377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C748903-8EB5-294E-A216-6B54B0368783}"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2469531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Облож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8" descr="A blue circle with white text&#10;&#10;Description automatically generated with low confidence">
            <a:extLst>
              <a:ext uri="{FF2B5EF4-FFF2-40B4-BE49-F238E27FC236}">
                <a16:creationId xmlns:a16="http://schemas.microsoft.com/office/drawing/2014/main" xmlns="" id="{BA292C80-0DA8-194A-9A66-279048FA2A54}"/>
              </a:ext>
            </a:extLst>
          </p:cNvPr>
          <p:cNvPicPr>
            <a:picLocks noChangeAspect="1"/>
          </p:cNvPicPr>
          <p:nvPr userDrawn="1"/>
        </p:nvPicPr>
        <p:blipFill>
          <a:blip r:embed="rId3"/>
          <a:stretch>
            <a:fillRect/>
          </a:stretch>
        </p:blipFill>
        <p:spPr>
          <a:xfrm>
            <a:off x="1013859" y="962173"/>
            <a:ext cx="886499" cy="886499"/>
          </a:xfrm>
          <a:prstGeom prst="rect">
            <a:avLst/>
          </a:prstGeom>
        </p:spPr>
      </p:pic>
      <p:cxnSp>
        <p:nvCxnSpPr>
          <p:cNvPr id="11" name="Straight Connector 48">
            <a:extLst>
              <a:ext uri="{FF2B5EF4-FFF2-40B4-BE49-F238E27FC236}">
                <a16:creationId xmlns:a16="http://schemas.microsoft.com/office/drawing/2014/main" xmlns="" id="{313EF906-5BAC-0141-A198-076E155DF9E2}"/>
              </a:ext>
            </a:extLst>
          </p:cNvPr>
          <p:cNvCxnSpPr>
            <a:cxnSpLocks/>
          </p:cNvCxnSpPr>
          <p:nvPr userDrawn="1"/>
        </p:nvCxnSpPr>
        <p:spPr>
          <a:xfrm>
            <a:off x="6090212"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50">
            <a:extLst>
              <a:ext uri="{FF2B5EF4-FFF2-40B4-BE49-F238E27FC236}">
                <a16:creationId xmlns:a16="http://schemas.microsoft.com/office/drawing/2014/main" xmlns="" id="{61206A97-26F2-E646-8775-9928FEF465B5}"/>
              </a:ext>
            </a:extLst>
          </p:cNvPr>
          <p:cNvCxnSpPr>
            <a:cxnSpLocks/>
          </p:cNvCxnSpPr>
          <p:nvPr userDrawn="1"/>
        </p:nvCxnSpPr>
        <p:spPr>
          <a:xfrm>
            <a:off x="8642581"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51">
            <a:extLst>
              <a:ext uri="{FF2B5EF4-FFF2-40B4-BE49-F238E27FC236}">
                <a16:creationId xmlns:a16="http://schemas.microsoft.com/office/drawing/2014/main" xmlns="" id="{28E0E5F6-C1CA-9B41-B1DB-6E4FB509084D}"/>
              </a:ext>
            </a:extLst>
          </p:cNvPr>
          <p:cNvCxnSpPr>
            <a:cxnSpLocks/>
          </p:cNvCxnSpPr>
          <p:nvPr userDrawn="1"/>
        </p:nvCxnSpPr>
        <p:spPr>
          <a:xfrm>
            <a:off x="11179047"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15">
            <a:extLst>
              <a:ext uri="{FF2B5EF4-FFF2-40B4-BE49-F238E27FC236}">
                <a16:creationId xmlns:a16="http://schemas.microsoft.com/office/drawing/2014/main" xmlns="" id="{6007C52F-2E27-E24A-B9DC-AAAB052DBD59}"/>
              </a:ext>
            </a:extLst>
          </p:cNvPr>
          <p:cNvSpPr>
            <a:spLocks noGrp="1"/>
          </p:cNvSpPr>
          <p:nvPr>
            <p:ph type="title" hasCustomPrompt="1"/>
          </p:nvPr>
        </p:nvSpPr>
        <p:spPr>
          <a:xfrm>
            <a:off x="1027967" y="2404670"/>
            <a:ext cx="7634059" cy="1978323"/>
          </a:xfrm>
          <a:prstGeom prst="rect">
            <a:avLst/>
          </a:prstGeom>
        </p:spPr>
        <p:txBody>
          <a:bodyPr lIns="0" tIns="0" rIns="0" bIns="0" anchor="t">
            <a:normAutofit/>
          </a:bodyPr>
          <a:lstStyle>
            <a:lvl1pPr>
              <a:lnSpc>
                <a:spcPct val="100000"/>
              </a:lnSpc>
              <a:defRPr sz="4300" b="0" i="0" baseline="0">
                <a:solidFill>
                  <a:srgbClr val="0E2D69"/>
                </a:solidFill>
                <a:latin typeface="HSE Sans" panose="02000000000000000000" pitchFamily="2" charset="0"/>
              </a:defRPr>
            </a:lvl1pPr>
          </a:lstStyle>
          <a:p>
            <a:r>
              <a:rPr lang="en-US" sz="4400" dirty="0">
                <a:solidFill>
                  <a:srgbClr val="102D69"/>
                </a:solidFill>
                <a:latin typeface="HSE Sans" panose="02000000000000000000" pitchFamily="2" charset="0"/>
              </a:rPr>
              <a:t>Name of presentation can be specified in two or three lines </a:t>
            </a:r>
            <a:r>
              <a:rPr lang="ru-RU" sz="4400" dirty="0">
                <a:solidFill>
                  <a:srgbClr val="102D69"/>
                </a:solidFill>
                <a:latin typeface="HSE Sans" panose="02000000000000000000" pitchFamily="2" charset="0"/>
              </a:rPr>
              <a:t> (43 </a:t>
            </a:r>
            <a:r>
              <a:rPr lang="en-GB" sz="4400" dirty="0" err="1">
                <a:solidFill>
                  <a:srgbClr val="102D69"/>
                </a:solidFill>
                <a:latin typeface="HSE Sans" panose="02000000000000000000" pitchFamily="2" charset="0"/>
              </a:rPr>
              <a:t>pt</a:t>
            </a:r>
            <a:r>
              <a:rPr lang="en-GB" sz="4400" dirty="0">
                <a:solidFill>
                  <a:srgbClr val="102D69"/>
                </a:solidFill>
                <a:latin typeface="HSE Sans" panose="02000000000000000000" pitchFamily="2" charset="0"/>
              </a:rPr>
              <a:t>)</a:t>
            </a:r>
            <a:endParaRPr lang="ru-RU" sz="4400" dirty="0">
              <a:solidFill>
                <a:srgbClr val="102D69"/>
              </a:solidFill>
              <a:latin typeface="HSE Sans" panose="02000000000000000000" pitchFamily="2" charset="0"/>
            </a:endParaRPr>
          </a:p>
        </p:txBody>
      </p:sp>
      <p:sp>
        <p:nvSpPr>
          <p:cNvPr id="20" name="Текст 19">
            <a:extLst>
              <a:ext uri="{FF2B5EF4-FFF2-40B4-BE49-F238E27FC236}">
                <a16:creationId xmlns:a16="http://schemas.microsoft.com/office/drawing/2014/main" xmlns="" id="{18109844-C2E7-354F-9C01-8834E4DCE373}"/>
              </a:ext>
            </a:extLst>
          </p:cNvPr>
          <p:cNvSpPr>
            <a:spLocks noGrp="1"/>
          </p:cNvSpPr>
          <p:nvPr>
            <p:ph type="body" sz="quarter" idx="10" hasCustomPrompt="1"/>
          </p:nvPr>
        </p:nvSpPr>
        <p:spPr>
          <a:xfrm>
            <a:off x="2074947" y="1187841"/>
            <a:ext cx="3848717" cy="435163"/>
          </a:xfrm>
          <a:prstGeom prst="rect">
            <a:avLst/>
          </a:prstGeom>
        </p:spPr>
        <p:txBody>
          <a:bodyPr lIns="0" tIns="0" rIns="0" bIns="0" anchor="t">
            <a:noAutofit/>
          </a:bodyPr>
          <a:lstStyle>
            <a:lvl1pPr marL="0" indent="0" algn="l">
              <a:lnSpc>
                <a:spcPct val="100000"/>
              </a:lnSpc>
              <a:spcBef>
                <a:spcPts val="0"/>
              </a:spcBef>
              <a:buNone/>
              <a:defRPr sz="1600" b="0" i="0">
                <a:latin typeface="HSE Sans" panose="02000000000000000000" pitchFamily="2" charset="0"/>
              </a:defRPr>
            </a:lvl1pPr>
            <a:lvl2pPr marL="457200" indent="0" algn="l">
              <a:buNone/>
              <a:defRPr sz="1600" b="0" i="0">
                <a:latin typeface="HSE Sans" panose="02000000000000000000" pitchFamily="2" charset="0"/>
              </a:defRPr>
            </a:lvl2pPr>
            <a:lvl3pPr marL="914400" indent="0" algn="l">
              <a:buNone/>
              <a:defRPr sz="1600" b="0" i="0">
                <a:latin typeface="HSE Sans" panose="02000000000000000000" pitchFamily="2" charset="0"/>
              </a:defRPr>
            </a:lvl3pPr>
            <a:lvl4pPr marL="1371600" indent="0" algn="l">
              <a:buNone/>
              <a:defRPr sz="1600" b="0" i="0">
                <a:latin typeface="HSE Sans" panose="02000000000000000000" pitchFamily="2" charset="0"/>
              </a:defRPr>
            </a:lvl4pPr>
            <a:lvl5pPr marL="1828800" indent="0" algn="l">
              <a:buNone/>
              <a:defRPr sz="1600" b="0" i="0">
                <a:latin typeface="HSE Sans" panose="02000000000000000000" pitchFamily="2" charset="0"/>
              </a:defRPr>
            </a:lvl5pPr>
          </a:lstStyle>
          <a:p>
            <a:r>
              <a:rPr lang="en-GB" sz="1600" dirty="0">
                <a:latin typeface="HSE Sans" panose="02000000000000000000" pitchFamily="2" charset="0"/>
              </a:rPr>
              <a:t>Name of faculty in two lines (16 </a:t>
            </a:r>
            <a:r>
              <a:rPr lang="en-GB" sz="1600" dirty="0" err="1">
                <a:latin typeface="HSE Sans" panose="02000000000000000000" pitchFamily="2" charset="0"/>
              </a:rPr>
              <a:t>pt</a:t>
            </a:r>
            <a:r>
              <a:rPr lang="en-GB" sz="1600" dirty="0">
                <a:latin typeface="HSE Sans" panose="02000000000000000000" pitchFamily="2" charset="0"/>
              </a:rPr>
              <a:t>)</a:t>
            </a:r>
            <a:endParaRPr lang="ru-RU" sz="1600" dirty="0">
              <a:latin typeface="HSE Sans" panose="02000000000000000000" pitchFamily="2" charset="0"/>
            </a:endParaRPr>
          </a:p>
        </p:txBody>
      </p:sp>
      <p:sp>
        <p:nvSpPr>
          <p:cNvPr id="25" name="Текст 24">
            <a:extLst>
              <a:ext uri="{FF2B5EF4-FFF2-40B4-BE49-F238E27FC236}">
                <a16:creationId xmlns:a16="http://schemas.microsoft.com/office/drawing/2014/main" xmlns="" id="{40A04329-C800-BB42-BFE0-7E3C68848DA7}"/>
              </a:ext>
            </a:extLst>
          </p:cNvPr>
          <p:cNvSpPr>
            <a:spLocks noGrp="1"/>
          </p:cNvSpPr>
          <p:nvPr>
            <p:ph type="body" sz="quarter" idx="11" hasCustomPrompt="1"/>
          </p:nvPr>
        </p:nvSpPr>
        <p:spPr>
          <a:xfrm>
            <a:off x="6259420" y="1173829"/>
            <a:ext cx="2278063" cy="463186"/>
          </a:xfrm>
          <a:prstGeom prst="rect">
            <a:avLst/>
          </a:prstGeo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r>
              <a:rPr lang="en-GB" sz="1200" dirty="0">
                <a:latin typeface="HSE Sans" panose="02000000000000000000" pitchFamily="2" charset="0"/>
              </a:rPr>
              <a:t>Name of subdivision in two or three lines (12 </a:t>
            </a:r>
            <a:r>
              <a:rPr lang="en-GB" sz="1200" dirty="0" err="1">
                <a:latin typeface="HSE Sans" panose="02000000000000000000" pitchFamily="2" charset="0"/>
              </a:rPr>
              <a:t>pt</a:t>
            </a:r>
            <a:r>
              <a:rPr lang="en-GB" sz="1200" dirty="0">
                <a:latin typeface="HSE Sans" panose="02000000000000000000" pitchFamily="2" charset="0"/>
              </a:rPr>
              <a:t>)</a:t>
            </a:r>
            <a:endParaRPr lang="ru-RU" sz="1200" dirty="0">
              <a:latin typeface="HSE Sans" panose="02000000000000000000" pitchFamily="2" charset="0"/>
            </a:endParaRPr>
          </a:p>
        </p:txBody>
      </p:sp>
      <p:sp>
        <p:nvSpPr>
          <p:cNvPr id="27" name="Текст 26">
            <a:extLst>
              <a:ext uri="{FF2B5EF4-FFF2-40B4-BE49-F238E27FC236}">
                <a16:creationId xmlns:a16="http://schemas.microsoft.com/office/drawing/2014/main" xmlns="" id="{98337931-3EC2-F348-99EA-860F4FFDC188}"/>
              </a:ext>
            </a:extLst>
          </p:cNvPr>
          <p:cNvSpPr>
            <a:spLocks noGrp="1"/>
          </p:cNvSpPr>
          <p:nvPr>
            <p:ph type="body" idx="12" hasCustomPrompt="1"/>
          </p:nvPr>
        </p:nvSpPr>
        <p:spPr>
          <a:xfrm>
            <a:off x="8786720" y="1173829"/>
            <a:ext cx="2217738" cy="463186"/>
          </a:xfrm>
          <a:prstGeom prst="rect">
            <a:avLst/>
          </a:prstGeo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r>
              <a:rPr lang="en-US" sz="1200" dirty="0">
                <a:latin typeface="HSE Sans" panose="02000000000000000000" pitchFamily="2" charset="0"/>
              </a:rPr>
              <a:t>Moscow</a:t>
            </a:r>
            <a:r>
              <a:rPr lang="ru-RU" sz="1200" dirty="0">
                <a:latin typeface="HSE Sans" panose="02000000000000000000" pitchFamily="2" charset="0"/>
              </a:rPr>
              <a:t/>
            </a:r>
            <a:br>
              <a:rPr lang="ru-RU" sz="1200" dirty="0">
                <a:latin typeface="HSE Sans" panose="02000000000000000000" pitchFamily="2" charset="0"/>
              </a:rPr>
            </a:br>
            <a:r>
              <a:rPr lang="ru-RU" sz="1200" dirty="0">
                <a:latin typeface="HSE Sans" panose="02000000000000000000" pitchFamily="2" charset="0"/>
              </a:rPr>
              <a:t>2022</a:t>
            </a:r>
            <a:r>
              <a:rPr lang="en-GB" sz="1200" dirty="0">
                <a:latin typeface="HSE Sans" panose="02000000000000000000" pitchFamily="2" charset="0"/>
              </a:rPr>
              <a:t> (12 </a:t>
            </a:r>
            <a:r>
              <a:rPr lang="en-GB" sz="1200" dirty="0" err="1">
                <a:latin typeface="HSE Sans" panose="02000000000000000000" pitchFamily="2" charset="0"/>
              </a:rPr>
              <a:t>pt</a:t>
            </a:r>
            <a:r>
              <a:rPr lang="en-GB" sz="1200" dirty="0">
                <a:latin typeface="HSE Sans" panose="02000000000000000000" pitchFamily="2" charset="0"/>
              </a:rPr>
              <a:t>)</a:t>
            </a:r>
            <a:endParaRPr lang="ru-RU" sz="1200" dirty="0">
              <a:latin typeface="HSE Sans" panose="02000000000000000000" pitchFamily="2" charset="0"/>
            </a:endParaRPr>
          </a:p>
        </p:txBody>
      </p:sp>
      <p:sp>
        <p:nvSpPr>
          <p:cNvPr id="29" name="Текст 28">
            <a:extLst>
              <a:ext uri="{FF2B5EF4-FFF2-40B4-BE49-F238E27FC236}">
                <a16:creationId xmlns:a16="http://schemas.microsoft.com/office/drawing/2014/main" xmlns="" id="{EEA7A79B-D410-B44F-BF32-C3EAEFC20A6E}"/>
              </a:ext>
            </a:extLst>
          </p:cNvPr>
          <p:cNvSpPr>
            <a:spLocks noGrp="1"/>
          </p:cNvSpPr>
          <p:nvPr>
            <p:ph type="body" sz="quarter" idx="13" hasCustomPrompt="1"/>
          </p:nvPr>
        </p:nvSpPr>
        <p:spPr>
          <a:xfrm>
            <a:off x="1027967" y="4824914"/>
            <a:ext cx="7625267" cy="65286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rgbClr val="0E2D69"/>
                </a:solidFill>
                <a:latin typeface="HSE Sans" panose="02000000000000000000" pitchFamily="2" charset="0"/>
              </a:defRPr>
            </a:lvl1pPr>
          </a:lstStyle>
          <a:p>
            <a:r>
              <a:rPr lang="en-US" sz="1600" dirty="0">
                <a:latin typeface="HSE Sans" panose="02000000000000000000" pitchFamily="2" charset="0"/>
              </a:rPr>
              <a:t>If you need more space, please use a subheading (16 </a:t>
            </a:r>
            <a:r>
              <a:rPr lang="en-US" sz="1600" dirty="0" err="1">
                <a:latin typeface="HSE Sans" panose="02000000000000000000" pitchFamily="2" charset="0"/>
              </a:rPr>
              <a:t>pt</a:t>
            </a:r>
            <a:r>
              <a:rPr lang="en-US" sz="1600" dirty="0">
                <a:latin typeface="HSE Sans" panose="02000000000000000000" pitchFamily="2" charset="0"/>
              </a:rPr>
              <a:t>)</a:t>
            </a:r>
            <a:endParaRPr lang="ru-RU" sz="1600" dirty="0">
              <a:latin typeface="HSE Sans" panose="02000000000000000000" pitchFamily="2" charset="0"/>
            </a:endParaRPr>
          </a:p>
        </p:txBody>
      </p:sp>
    </p:spTree>
    <p:extLst>
      <p:ext uri="{BB962C8B-B14F-4D97-AF65-F5344CB8AC3E}">
        <p14:creationId xmlns:p14="http://schemas.microsoft.com/office/powerpoint/2010/main" val="41828959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цв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xmlns="" id="{9328428E-0D3D-6E4B-BAC0-3F63BAF7DB7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xmlns="" id="{86CF47C6-D972-9E44-A717-6848F348939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xmlns="" id="{412FEF63-77C0-7C4A-B9BE-4BC0EEEEB78C}"/>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xmlns="" id="{C4F550E9-E979-284D-B65F-44E092DD9D0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A39D099-B515-F343-BF7A-A95468DA3860}"/>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xmlns="" id="{396B1F99-9711-C64F-A7C9-4F1D89E7F11D}"/>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9" name="Заголовок 31">
            <a:extLst>
              <a:ext uri="{FF2B5EF4-FFF2-40B4-BE49-F238E27FC236}">
                <a16:creationId xmlns:a16="http://schemas.microsoft.com/office/drawing/2014/main" xmlns="" id="{1C20890C-BC1C-0745-9AF3-46700BA27C4A}"/>
              </a:ext>
            </a:extLst>
          </p:cNvPr>
          <p:cNvSpPr>
            <a:spLocks noGrp="1"/>
          </p:cNvSpPr>
          <p:nvPr>
            <p:ph type="title" hasCustomPrompt="1"/>
          </p:nvPr>
        </p:nvSpPr>
        <p:spPr>
          <a:xfrm>
            <a:off x="585899" y="1447790"/>
            <a:ext cx="432253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More </a:t>
            </a:r>
            <a:r>
              <a:rPr lang="en-US" sz="2400" dirty="0" err="1">
                <a:solidFill>
                  <a:srgbClr val="102D69"/>
                </a:solidFill>
                <a:latin typeface="HSE Sans" panose="02000000000000000000" pitchFamily="2" charset="0"/>
              </a:rPr>
              <a:t>colours</a:t>
            </a:r>
            <a:r>
              <a:rPr lang="en-US" sz="2400" dirty="0">
                <a:solidFill>
                  <a:srgbClr val="102D69"/>
                </a:solidFill>
                <a:latin typeface="HSE Sans" panose="02000000000000000000" pitchFamily="2" charset="0"/>
              </a:rPr>
              <a:t>: palette</a:t>
            </a:r>
            <a:endParaRPr lang="ru-RU" sz="2400" dirty="0">
              <a:solidFill>
                <a:srgbClr val="102D69"/>
              </a:solidFill>
              <a:latin typeface="HSE Sans" panose="02000000000000000000" pitchFamily="2" charset="0"/>
            </a:endParaRPr>
          </a:p>
        </p:txBody>
      </p:sp>
      <p:sp>
        <p:nvSpPr>
          <p:cNvPr id="20" name="Текст 35">
            <a:extLst>
              <a:ext uri="{FF2B5EF4-FFF2-40B4-BE49-F238E27FC236}">
                <a16:creationId xmlns:a16="http://schemas.microsoft.com/office/drawing/2014/main" xmlns="" id="{CA2589F7-4500-024F-8E07-D726629A599C}"/>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For tables, graphs , charts and diagrams, you may need to use additional </a:t>
            </a:r>
            <a:r>
              <a:rPr lang="en-US" sz="1300" dirty="0" err="1">
                <a:latin typeface="HSE Sans" panose="02000000000000000000" pitchFamily="2" charset="0"/>
              </a:rPr>
              <a:t>colours</a:t>
            </a:r>
            <a:r>
              <a:rPr lang="en-US" sz="1300" dirty="0">
                <a:latin typeface="HSE Sans" panose="02000000000000000000" pitchFamily="2" charset="0"/>
              </a:rPr>
              <a:t>; you may correctly ask what </a:t>
            </a:r>
            <a:r>
              <a:rPr lang="en-US" sz="1300" dirty="0" err="1">
                <a:latin typeface="HSE Sans" panose="02000000000000000000" pitchFamily="2" charset="0"/>
              </a:rPr>
              <a:t>colours</a:t>
            </a:r>
            <a:r>
              <a:rPr lang="en-US" sz="1300" dirty="0">
                <a:latin typeface="HSE Sans" panose="02000000000000000000" pitchFamily="2" charset="0"/>
              </a:rPr>
              <a:t> can be used and where to find them. We advise using HSE University’s official </a:t>
            </a:r>
            <a:r>
              <a:rPr lang="en-US" sz="1300" dirty="0" err="1">
                <a:latin typeface="HSE Sans" panose="02000000000000000000" pitchFamily="2" charset="0"/>
              </a:rPr>
              <a:t>colour</a:t>
            </a:r>
            <a:r>
              <a:rPr lang="en-US" sz="1300" dirty="0">
                <a:latin typeface="HSE Sans" panose="02000000000000000000" pitchFamily="2" charset="0"/>
              </a:rPr>
              <a:t> scheme for such purposes.</a:t>
            </a:r>
            <a:endParaRPr lang="ru-RU" sz="1300" dirty="0">
              <a:latin typeface="HSE Sans" panose="02000000000000000000" pitchFamily="2" charset="0"/>
            </a:endParaRPr>
          </a:p>
        </p:txBody>
      </p:sp>
      <p:sp>
        <p:nvSpPr>
          <p:cNvPr id="21" name="Oval 5">
            <a:extLst>
              <a:ext uri="{FF2B5EF4-FFF2-40B4-BE49-F238E27FC236}">
                <a16:creationId xmlns:a16="http://schemas.microsoft.com/office/drawing/2014/main" xmlns="" id="{D2CA403A-98E7-6C42-8F44-30AB6622C802}"/>
              </a:ext>
            </a:extLst>
          </p:cNvPr>
          <p:cNvSpPr/>
          <p:nvPr userDrawn="1"/>
        </p:nvSpPr>
        <p:spPr>
          <a:xfrm>
            <a:off x="5392982" y="1447790"/>
            <a:ext cx="830997" cy="830997"/>
          </a:xfrm>
          <a:prstGeom prst="ellipse">
            <a:avLst/>
          </a:prstGeom>
          <a:solidFill>
            <a:srgbClr val="0E2D6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0">
            <a:extLst>
              <a:ext uri="{FF2B5EF4-FFF2-40B4-BE49-F238E27FC236}">
                <a16:creationId xmlns:a16="http://schemas.microsoft.com/office/drawing/2014/main" xmlns="" id="{42ABAA5D-E7AB-6E48-9D43-A48178C9BDD4}"/>
              </a:ext>
            </a:extLst>
          </p:cNvPr>
          <p:cNvSpPr/>
          <p:nvPr userDrawn="1"/>
        </p:nvSpPr>
        <p:spPr>
          <a:xfrm>
            <a:off x="6742925" y="1447790"/>
            <a:ext cx="830997" cy="830997"/>
          </a:xfrm>
          <a:prstGeom prst="ellipse">
            <a:avLst/>
          </a:prstGeom>
          <a:solidFill>
            <a:srgbClr val="234A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Oval 22">
            <a:extLst>
              <a:ext uri="{FF2B5EF4-FFF2-40B4-BE49-F238E27FC236}">
                <a16:creationId xmlns:a16="http://schemas.microsoft.com/office/drawing/2014/main" xmlns="" id="{209F185A-8F67-9C42-A7C5-87E483F4FC19}"/>
              </a:ext>
            </a:extLst>
          </p:cNvPr>
          <p:cNvSpPr/>
          <p:nvPr userDrawn="1"/>
        </p:nvSpPr>
        <p:spPr>
          <a:xfrm>
            <a:off x="8092868" y="1447790"/>
            <a:ext cx="830997" cy="830997"/>
          </a:xfrm>
          <a:prstGeom prst="ellipse">
            <a:avLst/>
          </a:prstGeom>
          <a:solidFill>
            <a:srgbClr val="11A0D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Oval 23">
            <a:extLst>
              <a:ext uri="{FF2B5EF4-FFF2-40B4-BE49-F238E27FC236}">
                <a16:creationId xmlns:a16="http://schemas.microsoft.com/office/drawing/2014/main" xmlns="" id="{279AE0F6-4E37-6C4D-AF45-824EEE489A15}"/>
              </a:ext>
            </a:extLst>
          </p:cNvPr>
          <p:cNvSpPr/>
          <p:nvPr userDrawn="1"/>
        </p:nvSpPr>
        <p:spPr>
          <a:xfrm>
            <a:off x="9442811" y="1447790"/>
            <a:ext cx="830997" cy="830997"/>
          </a:xfrm>
          <a:prstGeom prst="ellipse">
            <a:avLst/>
          </a:prstGeom>
          <a:solidFill>
            <a:srgbClr val="029C6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Oval 26">
            <a:extLst>
              <a:ext uri="{FF2B5EF4-FFF2-40B4-BE49-F238E27FC236}">
                <a16:creationId xmlns:a16="http://schemas.microsoft.com/office/drawing/2014/main" xmlns="" id="{330C0EA4-7FD1-CE4D-AC95-8C484C5AC790}"/>
              </a:ext>
            </a:extLst>
          </p:cNvPr>
          <p:cNvSpPr/>
          <p:nvPr userDrawn="1"/>
        </p:nvSpPr>
        <p:spPr>
          <a:xfrm>
            <a:off x="10792754" y="1447790"/>
            <a:ext cx="830997" cy="830997"/>
          </a:xfrm>
          <a:prstGeom prst="ellipse">
            <a:avLst/>
          </a:prstGeom>
          <a:solidFill>
            <a:srgbClr val="EB68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Oval 29">
            <a:extLst>
              <a:ext uri="{FF2B5EF4-FFF2-40B4-BE49-F238E27FC236}">
                <a16:creationId xmlns:a16="http://schemas.microsoft.com/office/drawing/2014/main" xmlns="" id="{4C53CF3D-7EFB-DF4F-8EA6-5644574E9AFB}"/>
              </a:ext>
            </a:extLst>
          </p:cNvPr>
          <p:cNvSpPr/>
          <p:nvPr userDrawn="1"/>
        </p:nvSpPr>
        <p:spPr>
          <a:xfrm>
            <a:off x="5392982" y="2708699"/>
            <a:ext cx="830997" cy="830997"/>
          </a:xfrm>
          <a:prstGeom prst="ellipse">
            <a:avLst/>
          </a:prstGeom>
          <a:solidFill>
            <a:srgbClr val="7D4EB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Oval 33">
            <a:extLst>
              <a:ext uri="{FF2B5EF4-FFF2-40B4-BE49-F238E27FC236}">
                <a16:creationId xmlns:a16="http://schemas.microsoft.com/office/drawing/2014/main" xmlns="" id="{B42CE88A-E9A3-2A4E-BD50-EB37311F39EC}"/>
              </a:ext>
            </a:extLst>
          </p:cNvPr>
          <p:cNvSpPr/>
          <p:nvPr userDrawn="1"/>
        </p:nvSpPr>
        <p:spPr>
          <a:xfrm>
            <a:off x="6742925" y="2708699"/>
            <a:ext cx="830997" cy="830997"/>
          </a:xfrm>
          <a:prstGeom prst="ellipse">
            <a:avLst/>
          </a:prstGeom>
          <a:solidFill>
            <a:srgbClr val="E61F3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Oval 34">
            <a:extLst>
              <a:ext uri="{FF2B5EF4-FFF2-40B4-BE49-F238E27FC236}">
                <a16:creationId xmlns:a16="http://schemas.microsoft.com/office/drawing/2014/main" xmlns="" id="{B699EFDF-DB9D-3C4F-9D1F-461508017BDA}"/>
              </a:ext>
            </a:extLst>
          </p:cNvPr>
          <p:cNvSpPr/>
          <p:nvPr userDrawn="1"/>
        </p:nvSpPr>
        <p:spPr>
          <a:xfrm>
            <a:off x="8092868" y="2708699"/>
            <a:ext cx="830997" cy="830997"/>
          </a:xfrm>
          <a:prstGeom prst="ellipse">
            <a:avLst/>
          </a:prstGeom>
          <a:solidFill>
            <a:srgbClr val="FBBA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Oval 35">
            <a:extLst>
              <a:ext uri="{FF2B5EF4-FFF2-40B4-BE49-F238E27FC236}">
                <a16:creationId xmlns:a16="http://schemas.microsoft.com/office/drawing/2014/main" xmlns="" id="{5DF3131C-EEA1-5446-B567-C9DA0A2A1AFF}"/>
              </a:ext>
            </a:extLst>
          </p:cNvPr>
          <p:cNvSpPr/>
          <p:nvPr userDrawn="1"/>
        </p:nvSpPr>
        <p:spPr>
          <a:xfrm>
            <a:off x="9442811" y="2708699"/>
            <a:ext cx="830997" cy="830997"/>
          </a:xfrm>
          <a:prstGeom prst="ellipse">
            <a:avLst/>
          </a:prstGeom>
          <a:solidFill>
            <a:srgbClr val="7DA0D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Oval 36">
            <a:extLst>
              <a:ext uri="{FF2B5EF4-FFF2-40B4-BE49-F238E27FC236}">
                <a16:creationId xmlns:a16="http://schemas.microsoft.com/office/drawing/2014/main" xmlns="" id="{6D03B317-B61D-2945-8C0A-A6EBD87ACD07}"/>
              </a:ext>
            </a:extLst>
          </p:cNvPr>
          <p:cNvSpPr/>
          <p:nvPr userDrawn="1"/>
        </p:nvSpPr>
        <p:spPr>
          <a:xfrm>
            <a:off x="10792754" y="2708699"/>
            <a:ext cx="830997" cy="830997"/>
          </a:xfrm>
          <a:prstGeom prst="ellipse">
            <a:avLst/>
          </a:prstGeom>
          <a:solidFill>
            <a:srgbClr val="47A0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Oval 37">
            <a:extLst>
              <a:ext uri="{FF2B5EF4-FFF2-40B4-BE49-F238E27FC236}">
                <a16:creationId xmlns:a16="http://schemas.microsoft.com/office/drawing/2014/main" xmlns="" id="{9C0266F1-C0B7-624A-A873-5F2C8801E766}"/>
              </a:ext>
            </a:extLst>
          </p:cNvPr>
          <p:cNvSpPr/>
          <p:nvPr userDrawn="1"/>
        </p:nvSpPr>
        <p:spPr>
          <a:xfrm>
            <a:off x="5392982" y="3969609"/>
            <a:ext cx="830997" cy="830997"/>
          </a:xfrm>
          <a:prstGeom prst="ellipse">
            <a:avLst/>
          </a:prstGeom>
          <a:solidFill>
            <a:srgbClr val="EB8C3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Oval 38">
            <a:extLst>
              <a:ext uri="{FF2B5EF4-FFF2-40B4-BE49-F238E27FC236}">
                <a16:creationId xmlns:a16="http://schemas.microsoft.com/office/drawing/2014/main" xmlns="" id="{30C0C10E-388C-9843-8270-19D471BD3756}"/>
              </a:ext>
            </a:extLst>
          </p:cNvPr>
          <p:cNvSpPr/>
          <p:nvPr userDrawn="1"/>
        </p:nvSpPr>
        <p:spPr>
          <a:xfrm>
            <a:off x="6742925" y="3969609"/>
            <a:ext cx="830997" cy="830997"/>
          </a:xfrm>
          <a:prstGeom prst="ellipse">
            <a:avLst/>
          </a:prstGeom>
          <a:solidFill>
            <a:srgbClr val="96628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Oval 39">
            <a:extLst>
              <a:ext uri="{FF2B5EF4-FFF2-40B4-BE49-F238E27FC236}">
                <a16:creationId xmlns:a16="http://schemas.microsoft.com/office/drawing/2014/main" xmlns="" id="{87047EA3-79D2-8644-A568-E64AA1D7D370}"/>
              </a:ext>
            </a:extLst>
          </p:cNvPr>
          <p:cNvSpPr/>
          <p:nvPr userDrawn="1"/>
        </p:nvSpPr>
        <p:spPr>
          <a:xfrm>
            <a:off x="8092868" y="3969609"/>
            <a:ext cx="830997" cy="830997"/>
          </a:xfrm>
          <a:prstGeom prst="ellipse">
            <a:avLst/>
          </a:prstGeom>
          <a:solidFill>
            <a:srgbClr val="CD5A5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Oval 40">
            <a:extLst>
              <a:ext uri="{FF2B5EF4-FFF2-40B4-BE49-F238E27FC236}">
                <a16:creationId xmlns:a16="http://schemas.microsoft.com/office/drawing/2014/main" xmlns="" id="{7F5D1C6B-4E6B-0346-A5DC-C511DB14EFD6}"/>
              </a:ext>
            </a:extLst>
          </p:cNvPr>
          <p:cNvSpPr/>
          <p:nvPr userDrawn="1"/>
        </p:nvSpPr>
        <p:spPr>
          <a:xfrm>
            <a:off x="9442811" y="3969609"/>
            <a:ext cx="830997" cy="830997"/>
          </a:xfrm>
          <a:prstGeom prst="ellipse">
            <a:avLst/>
          </a:prstGeom>
          <a:solidFill>
            <a:srgbClr val="FFD74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Oval 41">
            <a:extLst>
              <a:ext uri="{FF2B5EF4-FFF2-40B4-BE49-F238E27FC236}">
                <a16:creationId xmlns:a16="http://schemas.microsoft.com/office/drawing/2014/main" xmlns="" id="{EB421DBA-35DE-2C4F-A89E-27F0998EF4E8}"/>
              </a:ext>
            </a:extLst>
          </p:cNvPr>
          <p:cNvSpPr/>
          <p:nvPr userDrawn="1"/>
        </p:nvSpPr>
        <p:spPr>
          <a:xfrm>
            <a:off x="10792754" y="3969609"/>
            <a:ext cx="830997" cy="830997"/>
          </a:xfrm>
          <a:prstGeom prst="ellipse">
            <a:avLst/>
          </a:prstGeom>
          <a:solidFill>
            <a:srgbClr val="CDDDF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Oval 42">
            <a:extLst>
              <a:ext uri="{FF2B5EF4-FFF2-40B4-BE49-F238E27FC236}">
                <a16:creationId xmlns:a16="http://schemas.microsoft.com/office/drawing/2014/main" xmlns="" id="{081BD842-A9A1-5B44-81ED-A97BA390032B}"/>
              </a:ext>
            </a:extLst>
          </p:cNvPr>
          <p:cNvSpPr/>
          <p:nvPr userDrawn="1"/>
        </p:nvSpPr>
        <p:spPr>
          <a:xfrm>
            <a:off x="5392982" y="5249769"/>
            <a:ext cx="830997" cy="830997"/>
          </a:xfrm>
          <a:prstGeom prst="ellipse">
            <a:avLst/>
          </a:prstGeom>
          <a:solidFill>
            <a:srgbClr val="D7EBB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Oval 43">
            <a:extLst>
              <a:ext uri="{FF2B5EF4-FFF2-40B4-BE49-F238E27FC236}">
                <a16:creationId xmlns:a16="http://schemas.microsoft.com/office/drawing/2014/main" xmlns="" id="{036EE7D2-A33A-434C-B272-C82E2CDD4D4D}"/>
              </a:ext>
            </a:extLst>
          </p:cNvPr>
          <p:cNvSpPr/>
          <p:nvPr userDrawn="1"/>
        </p:nvSpPr>
        <p:spPr>
          <a:xfrm>
            <a:off x="6742925" y="5249769"/>
            <a:ext cx="830997" cy="830997"/>
          </a:xfrm>
          <a:prstGeom prst="ellipse">
            <a:avLst/>
          </a:prstGeom>
          <a:solidFill>
            <a:srgbClr val="FFDC9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Oval 44">
            <a:extLst>
              <a:ext uri="{FF2B5EF4-FFF2-40B4-BE49-F238E27FC236}">
                <a16:creationId xmlns:a16="http://schemas.microsoft.com/office/drawing/2014/main" xmlns="" id="{7DD65DA4-F076-C242-813E-8C17DCABCCFB}"/>
              </a:ext>
            </a:extLst>
          </p:cNvPr>
          <p:cNvSpPr/>
          <p:nvPr userDrawn="1"/>
        </p:nvSpPr>
        <p:spPr>
          <a:xfrm>
            <a:off x="8092868" y="5249769"/>
            <a:ext cx="830997" cy="830997"/>
          </a:xfrm>
          <a:prstGeom prst="ellipse">
            <a:avLst/>
          </a:prstGeom>
          <a:solidFill>
            <a:srgbClr val="D7C3F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Oval 45">
            <a:extLst>
              <a:ext uri="{FF2B5EF4-FFF2-40B4-BE49-F238E27FC236}">
                <a16:creationId xmlns:a16="http://schemas.microsoft.com/office/drawing/2014/main" xmlns="" id="{8A44D99D-BF66-2848-B460-F59D8ECF5690}"/>
              </a:ext>
            </a:extLst>
          </p:cNvPr>
          <p:cNvSpPr/>
          <p:nvPr userDrawn="1"/>
        </p:nvSpPr>
        <p:spPr>
          <a:xfrm>
            <a:off x="9442811" y="5249769"/>
            <a:ext cx="830997" cy="830997"/>
          </a:xfrm>
          <a:prstGeom prst="ellipse">
            <a:avLst/>
          </a:prstGeom>
          <a:solidFill>
            <a:srgbClr val="F6C3C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Oval 46">
            <a:extLst>
              <a:ext uri="{FF2B5EF4-FFF2-40B4-BE49-F238E27FC236}">
                <a16:creationId xmlns:a16="http://schemas.microsoft.com/office/drawing/2014/main" xmlns="" id="{9B130CEB-3D74-B647-BA6B-32F7D70FD354}"/>
              </a:ext>
            </a:extLst>
          </p:cNvPr>
          <p:cNvSpPr/>
          <p:nvPr userDrawn="1"/>
        </p:nvSpPr>
        <p:spPr>
          <a:xfrm>
            <a:off x="10792754" y="5249769"/>
            <a:ext cx="830997" cy="830997"/>
          </a:xfrm>
          <a:prstGeom prst="ellipse">
            <a:avLst/>
          </a:prstGeom>
          <a:solidFill>
            <a:srgbClr val="FFF0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1" name="Текст 37">
            <a:extLst>
              <a:ext uri="{FF2B5EF4-FFF2-40B4-BE49-F238E27FC236}">
                <a16:creationId xmlns:a16="http://schemas.microsoft.com/office/drawing/2014/main" xmlns="" id="{800F6957-CEFF-924E-B258-5B51A5196DEB}"/>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2" name="Текст 39">
            <a:extLst>
              <a:ext uri="{FF2B5EF4-FFF2-40B4-BE49-F238E27FC236}">
                <a16:creationId xmlns:a16="http://schemas.microsoft.com/office/drawing/2014/main" xmlns="" id="{8FD4982C-EBD6-6D4D-A16B-212CB048938C}"/>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3" name="Текст 39">
            <a:extLst>
              <a:ext uri="{FF2B5EF4-FFF2-40B4-BE49-F238E27FC236}">
                <a16:creationId xmlns:a16="http://schemas.microsoft.com/office/drawing/2014/main" xmlns="" id="{733D5CDE-163B-C148-A20F-A808E0652336}"/>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86705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чистый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xmlns="" id="{A7FA04E4-3213-8F41-B068-4DC28144142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xmlns="" id="{938052A0-3DF0-DC47-B7E0-C20EF981C230}"/>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xmlns="" id="{8C6147F0-3CA1-264C-B2B2-F88597196943}"/>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xmlns="" id="{62CDF50E-4D58-AF4A-ABFD-140AF88B3681}"/>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62171D1-2A5B-7A4A-9760-17CCE51B980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xmlns="" id="{3C71A0C3-CD3E-0748-98E5-6B2507CAB296}"/>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0" name="Текст 37">
            <a:extLst>
              <a:ext uri="{FF2B5EF4-FFF2-40B4-BE49-F238E27FC236}">
                <a16:creationId xmlns:a16="http://schemas.microsoft.com/office/drawing/2014/main" xmlns="" id="{C0A1CB46-D6D6-5E48-B4F7-CCED4525C46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1" name="Текст 39">
            <a:extLst>
              <a:ext uri="{FF2B5EF4-FFF2-40B4-BE49-F238E27FC236}">
                <a16:creationId xmlns:a16="http://schemas.microsoft.com/office/drawing/2014/main" xmlns="" id="{25D35A19-1AA8-204A-BFCA-83B65D59CFF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xmlns="" id="{3557077C-F503-0B4A-82A2-54D21547E589}"/>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1952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чисты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064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Текст_1">
  <p:cSld name="1_Текст_1">
    <p:bg>
      <p:bgPr>
        <a:blipFill>
          <a:blip r:embed="rId2">
            <a:alphaModFix/>
          </a:blip>
          <a:stretch>
            <a:fillRect/>
          </a:stretch>
        </a:blipFill>
        <a:effectLst/>
      </p:bgPr>
    </p:bg>
    <p:spTree>
      <p:nvGrpSpPr>
        <p:cNvPr id="1" name="Shape 61"/>
        <p:cNvGrpSpPr/>
        <p:nvPr/>
      </p:nvGrpSpPr>
      <p:grpSpPr>
        <a:xfrm>
          <a:off x="0" y="0"/>
          <a:ext cx="0" cy="0"/>
          <a:chOff x="0" y="0"/>
          <a:chExt cx="0" cy="0"/>
        </a:xfrm>
      </p:grpSpPr>
      <p:pic>
        <p:nvPicPr>
          <p:cNvPr id="62" name="Google Shape;62;p15"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63" name="Google Shape;63;p15"/>
          <p:cNvCxnSpPr/>
          <p:nvPr/>
        </p:nvCxnSpPr>
        <p:spPr>
          <a:xfrm>
            <a:off x="3298687"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64" name="Google Shape;64;p15"/>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65" name="Google Shape;65;p15"/>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66" name="Google Shape;66;p15"/>
          <p:cNvSpPr txBox="1"/>
          <p:nvPr/>
        </p:nvSpPr>
        <p:spPr>
          <a:xfrm>
            <a:off x="10410202" y="532278"/>
            <a:ext cx="671977"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fld id="{00000000-1234-1234-1234-123412341234}" type="slidenum">
              <a:rPr lang="ru" sz="2000" b="0" i="0" u="none" strike="noStrike" cap="none">
                <a:solidFill>
                  <a:srgbClr val="102D69"/>
                </a:solidFill>
                <a:latin typeface="Arial"/>
                <a:ea typeface="Arial"/>
                <a:cs typeface="Arial"/>
                <a:sym typeface="Arial"/>
              </a:rPr>
              <a:pPr marL="0" marR="0" lvl="0" indent="0" algn="l" rtl="0">
                <a:spcBef>
                  <a:spcPts val="0"/>
                </a:spcBef>
                <a:spcAft>
                  <a:spcPts val="0"/>
                </a:spcAft>
                <a:buNone/>
              </a:pPr>
              <a:t>‹#›</a:t>
            </a:fld>
            <a:endParaRPr sz="2000">
              <a:solidFill>
                <a:srgbClr val="102D69"/>
              </a:solidFill>
              <a:latin typeface="Arial"/>
              <a:ea typeface="Arial"/>
              <a:cs typeface="Arial"/>
              <a:sym typeface="Arial"/>
            </a:endParaRPr>
          </a:p>
        </p:txBody>
      </p:sp>
      <p:cxnSp>
        <p:nvCxnSpPr>
          <p:cNvPr id="67" name="Google Shape;67;p15"/>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68" name="Google Shape;68;p15"/>
          <p:cNvSpPr>
            <a:spLocks noGrp="1"/>
          </p:cNvSpPr>
          <p:nvPr>
            <p:ph type="pic" idx="2"/>
          </p:nvPr>
        </p:nvSpPr>
        <p:spPr>
          <a:xfrm>
            <a:off x="6684654" y="1447789"/>
            <a:ext cx="4325167" cy="4325107"/>
          </a:xfrm>
          <a:prstGeom prst="rect">
            <a:avLst/>
          </a:prstGeom>
          <a:solidFill>
            <a:srgbClr val="D9D9D9"/>
          </a:solidFill>
          <a:ln>
            <a:noFill/>
          </a:ln>
        </p:spPr>
      </p:sp>
      <p:sp>
        <p:nvSpPr>
          <p:cNvPr id="69" name="Google Shape;69;p15"/>
          <p:cNvSpPr txBox="1">
            <a:spLocks noGrp="1"/>
          </p:cNvSpPr>
          <p:nvPr>
            <p:ph type="title"/>
          </p:nvPr>
        </p:nvSpPr>
        <p:spPr>
          <a:xfrm>
            <a:off x="585899" y="1447791"/>
            <a:ext cx="5245560" cy="77702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0" name="Google Shape;70;p15"/>
          <p:cNvSpPr txBox="1">
            <a:spLocks noGrp="1"/>
          </p:cNvSpPr>
          <p:nvPr>
            <p:ph type="body" idx="1"/>
          </p:nvPr>
        </p:nvSpPr>
        <p:spPr>
          <a:xfrm>
            <a:off x="585898" y="2379663"/>
            <a:ext cx="5245561" cy="3393233"/>
          </a:xfrm>
          <a:prstGeom prst="rect">
            <a:avLst/>
          </a:prstGeom>
          <a:noFill/>
          <a:ln>
            <a:noFill/>
          </a:ln>
        </p:spPr>
        <p:txBody>
          <a:bodyPr spcFirstLastPara="1" wrap="square" lIns="0" tIns="0" rIns="0" bIns="34275" anchor="t" anchorCtr="0">
            <a:normAutofit/>
          </a:bodyPr>
          <a:lstStyle>
            <a:lvl1pPr marL="609585" marR="0" lvl="0"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1pPr>
            <a:lvl2pPr marL="1219170" marR="0" lvl="1"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2pPr>
            <a:lvl3pPr marL="1828754" marR="0" lvl="2"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3pPr>
            <a:lvl4pPr marL="2438339" marR="0" lvl="3"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4pPr>
            <a:lvl5pPr marL="3047924" marR="0" lvl="4"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1" name="Google Shape;71;p15"/>
          <p:cNvSpPr txBox="1">
            <a:spLocks noGrp="1"/>
          </p:cNvSpPr>
          <p:nvPr>
            <p:ph type="body" idx="3"/>
          </p:nvPr>
        </p:nvSpPr>
        <p:spPr>
          <a:xfrm>
            <a:off x="1143690" y="540904"/>
            <a:ext cx="1901825" cy="415925"/>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1pPr>
            <a:lvl2pPr marL="1219170" marR="0" lvl="1" indent="-304792" algn="l" rtl="0">
              <a:lnSpc>
                <a:spcPct val="10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2pPr>
            <a:lvl3pPr marL="1828754" marR="0" lvl="2" indent="-304792" algn="l" rtl="0">
              <a:lnSpc>
                <a:spcPct val="10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3pPr>
            <a:lvl4pPr marL="2438339" marR="0" lvl="3" indent="-304792" algn="l" rtl="0">
              <a:lnSpc>
                <a:spcPct val="10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4pPr>
            <a:lvl5pPr marL="3047924" marR="0" lvl="4" indent="-304792" algn="l" rtl="0">
              <a:lnSpc>
                <a:spcPct val="10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dirty="0"/>
          </a:p>
        </p:txBody>
      </p:sp>
      <p:sp>
        <p:nvSpPr>
          <p:cNvPr id="72" name="Google Shape;72;p15"/>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0"/>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1pPr>
            <a:lvl2pPr marL="1219170" marR="0" lvl="1"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2pPr>
            <a:lvl3pPr marL="1828754" marR="0" lvl="2"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3pPr>
            <a:lvl4pPr marL="2438339" marR="0" lvl="3"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4pPr>
            <a:lvl5pPr marL="3047924" marR="0" lvl="4"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3" name="Google Shape;73;p15"/>
          <p:cNvSpPr txBox="1">
            <a:spLocks noGrp="1"/>
          </p:cNvSpPr>
          <p:nvPr>
            <p:ph type="body" idx="5"/>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0"/>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1pPr>
            <a:lvl2pPr marL="1219170" marR="0" lvl="1"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2pPr>
            <a:lvl3pPr marL="1828754" marR="0" lvl="2"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3pPr>
            <a:lvl4pPr marL="2438339" marR="0" lvl="3"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4pPr>
            <a:lvl5pPr marL="3047924" marR="0" lvl="4"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85340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Облож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8" descr="A blue circle with white text&#10;&#10;Description automatically generated with low confidence">
            <a:extLst>
              <a:ext uri="{FF2B5EF4-FFF2-40B4-BE49-F238E27FC236}">
                <a16:creationId xmlns:a16="http://schemas.microsoft.com/office/drawing/2014/main" xmlns="" id="{BA292C80-0DA8-194A-9A66-279048FA2A54}"/>
              </a:ext>
            </a:extLst>
          </p:cNvPr>
          <p:cNvPicPr>
            <a:picLocks noChangeAspect="1"/>
          </p:cNvPicPr>
          <p:nvPr userDrawn="1"/>
        </p:nvPicPr>
        <p:blipFill>
          <a:blip r:embed="rId3"/>
          <a:stretch>
            <a:fillRect/>
          </a:stretch>
        </p:blipFill>
        <p:spPr>
          <a:xfrm>
            <a:off x="1013859" y="962173"/>
            <a:ext cx="886499" cy="886499"/>
          </a:xfrm>
          <a:prstGeom prst="rect">
            <a:avLst/>
          </a:prstGeom>
        </p:spPr>
      </p:pic>
      <p:cxnSp>
        <p:nvCxnSpPr>
          <p:cNvPr id="11" name="Straight Connector 48">
            <a:extLst>
              <a:ext uri="{FF2B5EF4-FFF2-40B4-BE49-F238E27FC236}">
                <a16:creationId xmlns:a16="http://schemas.microsoft.com/office/drawing/2014/main" xmlns="" id="{313EF906-5BAC-0141-A198-076E155DF9E2}"/>
              </a:ext>
            </a:extLst>
          </p:cNvPr>
          <p:cNvCxnSpPr>
            <a:cxnSpLocks/>
          </p:cNvCxnSpPr>
          <p:nvPr userDrawn="1"/>
        </p:nvCxnSpPr>
        <p:spPr>
          <a:xfrm>
            <a:off x="6090212"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50">
            <a:extLst>
              <a:ext uri="{FF2B5EF4-FFF2-40B4-BE49-F238E27FC236}">
                <a16:creationId xmlns:a16="http://schemas.microsoft.com/office/drawing/2014/main" xmlns="" id="{61206A97-26F2-E646-8775-9928FEF465B5}"/>
              </a:ext>
            </a:extLst>
          </p:cNvPr>
          <p:cNvCxnSpPr>
            <a:cxnSpLocks/>
          </p:cNvCxnSpPr>
          <p:nvPr userDrawn="1"/>
        </p:nvCxnSpPr>
        <p:spPr>
          <a:xfrm>
            <a:off x="8642581"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51">
            <a:extLst>
              <a:ext uri="{FF2B5EF4-FFF2-40B4-BE49-F238E27FC236}">
                <a16:creationId xmlns:a16="http://schemas.microsoft.com/office/drawing/2014/main" xmlns="" id="{28E0E5F6-C1CA-9B41-B1DB-6E4FB509084D}"/>
              </a:ext>
            </a:extLst>
          </p:cNvPr>
          <p:cNvCxnSpPr>
            <a:cxnSpLocks/>
          </p:cNvCxnSpPr>
          <p:nvPr userDrawn="1"/>
        </p:nvCxnSpPr>
        <p:spPr>
          <a:xfrm>
            <a:off x="11179047"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15">
            <a:extLst>
              <a:ext uri="{FF2B5EF4-FFF2-40B4-BE49-F238E27FC236}">
                <a16:creationId xmlns:a16="http://schemas.microsoft.com/office/drawing/2014/main" xmlns="" id="{6007C52F-2E27-E24A-B9DC-AAAB052DBD59}"/>
              </a:ext>
            </a:extLst>
          </p:cNvPr>
          <p:cNvSpPr>
            <a:spLocks noGrp="1"/>
          </p:cNvSpPr>
          <p:nvPr>
            <p:ph type="title" hasCustomPrompt="1"/>
          </p:nvPr>
        </p:nvSpPr>
        <p:spPr>
          <a:xfrm>
            <a:off x="1027967" y="2404670"/>
            <a:ext cx="7634059" cy="1978323"/>
          </a:xfrm>
          <a:prstGeom prst="rect">
            <a:avLst/>
          </a:prstGeom>
        </p:spPr>
        <p:txBody>
          <a:bodyPr lIns="0" tIns="0" rIns="0" bIns="0" anchor="t">
            <a:normAutofit/>
          </a:bodyPr>
          <a:lstStyle>
            <a:lvl1pPr>
              <a:lnSpc>
                <a:spcPct val="100000"/>
              </a:lnSpc>
              <a:defRPr sz="4300" b="0" i="0" baseline="0">
                <a:solidFill>
                  <a:srgbClr val="0E2D69"/>
                </a:solidFill>
                <a:latin typeface="HSE Sans" panose="02000000000000000000" pitchFamily="2" charset="0"/>
              </a:defRPr>
            </a:lvl1pPr>
          </a:lstStyle>
          <a:p>
            <a:r>
              <a:rPr lang="en-US" sz="4400" dirty="0">
                <a:solidFill>
                  <a:srgbClr val="102D69"/>
                </a:solidFill>
                <a:latin typeface="HSE Sans" panose="02000000000000000000" pitchFamily="2" charset="0"/>
              </a:rPr>
              <a:t>Name of presentation can be specified in two or three lines </a:t>
            </a:r>
            <a:r>
              <a:rPr lang="ru-RU" sz="4400" dirty="0">
                <a:solidFill>
                  <a:srgbClr val="102D69"/>
                </a:solidFill>
                <a:latin typeface="HSE Sans" panose="02000000000000000000" pitchFamily="2" charset="0"/>
              </a:rPr>
              <a:t> (43 </a:t>
            </a:r>
            <a:r>
              <a:rPr lang="en-GB" sz="4400" dirty="0" err="1">
                <a:solidFill>
                  <a:srgbClr val="102D69"/>
                </a:solidFill>
                <a:latin typeface="HSE Sans" panose="02000000000000000000" pitchFamily="2" charset="0"/>
              </a:rPr>
              <a:t>pt</a:t>
            </a:r>
            <a:r>
              <a:rPr lang="en-GB" sz="4400" dirty="0">
                <a:solidFill>
                  <a:srgbClr val="102D69"/>
                </a:solidFill>
                <a:latin typeface="HSE Sans" panose="02000000000000000000" pitchFamily="2" charset="0"/>
              </a:rPr>
              <a:t>)</a:t>
            </a:r>
            <a:endParaRPr lang="ru-RU" sz="4400" dirty="0">
              <a:solidFill>
                <a:srgbClr val="102D69"/>
              </a:solidFill>
              <a:latin typeface="HSE Sans" panose="02000000000000000000" pitchFamily="2" charset="0"/>
            </a:endParaRPr>
          </a:p>
        </p:txBody>
      </p:sp>
      <p:sp>
        <p:nvSpPr>
          <p:cNvPr id="20" name="Текст 19">
            <a:extLst>
              <a:ext uri="{FF2B5EF4-FFF2-40B4-BE49-F238E27FC236}">
                <a16:creationId xmlns:a16="http://schemas.microsoft.com/office/drawing/2014/main" xmlns="" id="{18109844-C2E7-354F-9C01-8834E4DCE373}"/>
              </a:ext>
            </a:extLst>
          </p:cNvPr>
          <p:cNvSpPr>
            <a:spLocks noGrp="1"/>
          </p:cNvSpPr>
          <p:nvPr>
            <p:ph type="body" sz="quarter" idx="10" hasCustomPrompt="1"/>
          </p:nvPr>
        </p:nvSpPr>
        <p:spPr>
          <a:xfrm>
            <a:off x="2074947" y="1187841"/>
            <a:ext cx="3848717" cy="435163"/>
          </a:xfrm>
          <a:prstGeom prst="rect">
            <a:avLst/>
          </a:prstGeom>
        </p:spPr>
        <p:txBody>
          <a:bodyPr lIns="0" tIns="0" rIns="0" bIns="0" anchor="t">
            <a:noAutofit/>
          </a:bodyPr>
          <a:lstStyle>
            <a:lvl1pPr marL="0" indent="0" algn="l">
              <a:lnSpc>
                <a:spcPct val="100000"/>
              </a:lnSpc>
              <a:spcBef>
                <a:spcPts val="0"/>
              </a:spcBef>
              <a:buNone/>
              <a:defRPr sz="1600" b="0" i="0">
                <a:latin typeface="HSE Sans" panose="02000000000000000000" pitchFamily="2" charset="0"/>
              </a:defRPr>
            </a:lvl1pPr>
            <a:lvl2pPr marL="457200" indent="0" algn="l">
              <a:buNone/>
              <a:defRPr sz="1600" b="0" i="0">
                <a:latin typeface="HSE Sans" panose="02000000000000000000" pitchFamily="2" charset="0"/>
              </a:defRPr>
            </a:lvl2pPr>
            <a:lvl3pPr marL="914400" indent="0" algn="l">
              <a:buNone/>
              <a:defRPr sz="1600" b="0" i="0">
                <a:latin typeface="HSE Sans" panose="02000000000000000000" pitchFamily="2" charset="0"/>
              </a:defRPr>
            </a:lvl3pPr>
            <a:lvl4pPr marL="1371600" indent="0" algn="l">
              <a:buNone/>
              <a:defRPr sz="1600" b="0" i="0">
                <a:latin typeface="HSE Sans" panose="02000000000000000000" pitchFamily="2" charset="0"/>
              </a:defRPr>
            </a:lvl4pPr>
            <a:lvl5pPr marL="1828800" indent="0" algn="l">
              <a:buNone/>
              <a:defRPr sz="1600" b="0" i="0">
                <a:latin typeface="HSE Sans" panose="02000000000000000000" pitchFamily="2" charset="0"/>
              </a:defRPr>
            </a:lvl5pPr>
          </a:lstStyle>
          <a:p>
            <a:r>
              <a:rPr lang="en-GB" sz="1600" dirty="0">
                <a:latin typeface="HSE Sans" panose="02000000000000000000" pitchFamily="2" charset="0"/>
              </a:rPr>
              <a:t>Name of faculty in two lines (16 </a:t>
            </a:r>
            <a:r>
              <a:rPr lang="en-GB" sz="1600" dirty="0" err="1">
                <a:latin typeface="HSE Sans" panose="02000000000000000000" pitchFamily="2" charset="0"/>
              </a:rPr>
              <a:t>pt</a:t>
            </a:r>
            <a:r>
              <a:rPr lang="en-GB" sz="1600" dirty="0">
                <a:latin typeface="HSE Sans" panose="02000000000000000000" pitchFamily="2" charset="0"/>
              </a:rPr>
              <a:t>)</a:t>
            </a:r>
            <a:endParaRPr lang="ru-RU" sz="1600" dirty="0">
              <a:latin typeface="HSE Sans" panose="02000000000000000000" pitchFamily="2" charset="0"/>
            </a:endParaRPr>
          </a:p>
        </p:txBody>
      </p:sp>
      <p:sp>
        <p:nvSpPr>
          <p:cNvPr id="25" name="Текст 24">
            <a:extLst>
              <a:ext uri="{FF2B5EF4-FFF2-40B4-BE49-F238E27FC236}">
                <a16:creationId xmlns:a16="http://schemas.microsoft.com/office/drawing/2014/main" xmlns="" id="{40A04329-C800-BB42-BFE0-7E3C68848DA7}"/>
              </a:ext>
            </a:extLst>
          </p:cNvPr>
          <p:cNvSpPr>
            <a:spLocks noGrp="1"/>
          </p:cNvSpPr>
          <p:nvPr>
            <p:ph type="body" sz="quarter" idx="11" hasCustomPrompt="1"/>
          </p:nvPr>
        </p:nvSpPr>
        <p:spPr>
          <a:xfrm>
            <a:off x="6259420" y="1173829"/>
            <a:ext cx="2278063" cy="463186"/>
          </a:xfrm>
          <a:prstGeom prst="rect">
            <a:avLst/>
          </a:prstGeo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r>
              <a:rPr lang="en-GB" sz="1200" dirty="0">
                <a:latin typeface="HSE Sans" panose="02000000000000000000" pitchFamily="2" charset="0"/>
              </a:rPr>
              <a:t>Name of subdivision in two or three lines (12 </a:t>
            </a:r>
            <a:r>
              <a:rPr lang="en-GB" sz="1200" dirty="0" err="1">
                <a:latin typeface="HSE Sans" panose="02000000000000000000" pitchFamily="2" charset="0"/>
              </a:rPr>
              <a:t>pt</a:t>
            </a:r>
            <a:r>
              <a:rPr lang="en-GB" sz="1200" dirty="0">
                <a:latin typeface="HSE Sans" panose="02000000000000000000" pitchFamily="2" charset="0"/>
              </a:rPr>
              <a:t>)</a:t>
            </a:r>
            <a:endParaRPr lang="ru-RU" sz="1200" dirty="0">
              <a:latin typeface="HSE Sans" panose="02000000000000000000" pitchFamily="2" charset="0"/>
            </a:endParaRPr>
          </a:p>
        </p:txBody>
      </p:sp>
      <p:sp>
        <p:nvSpPr>
          <p:cNvPr id="27" name="Текст 26">
            <a:extLst>
              <a:ext uri="{FF2B5EF4-FFF2-40B4-BE49-F238E27FC236}">
                <a16:creationId xmlns:a16="http://schemas.microsoft.com/office/drawing/2014/main" xmlns="" id="{98337931-3EC2-F348-99EA-860F4FFDC188}"/>
              </a:ext>
            </a:extLst>
          </p:cNvPr>
          <p:cNvSpPr>
            <a:spLocks noGrp="1"/>
          </p:cNvSpPr>
          <p:nvPr>
            <p:ph type="body" idx="12" hasCustomPrompt="1"/>
          </p:nvPr>
        </p:nvSpPr>
        <p:spPr>
          <a:xfrm>
            <a:off x="8786720" y="1173829"/>
            <a:ext cx="2217738" cy="463186"/>
          </a:xfrm>
          <a:prstGeom prst="rect">
            <a:avLst/>
          </a:prstGeo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r>
              <a:rPr lang="en-US" sz="1200" dirty="0">
                <a:latin typeface="HSE Sans" panose="02000000000000000000" pitchFamily="2" charset="0"/>
              </a:rPr>
              <a:t>Moscow</a:t>
            </a:r>
            <a:r>
              <a:rPr lang="ru-RU" sz="1200" dirty="0">
                <a:latin typeface="HSE Sans" panose="02000000000000000000" pitchFamily="2" charset="0"/>
              </a:rPr>
              <a:t/>
            </a:r>
            <a:br>
              <a:rPr lang="ru-RU" sz="1200" dirty="0">
                <a:latin typeface="HSE Sans" panose="02000000000000000000" pitchFamily="2" charset="0"/>
              </a:rPr>
            </a:br>
            <a:r>
              <a:rPr lang="ru-RU" sz="1200" dirty="0">
                <a:latin typeface="HSE Sans" panose="02000000000000000000" pitchFamily="2" charset="0"/>
              </a:rPr>
              <a:t>2022</a:t>
            </a:r>
            <a:r>
              <a:rPr lang="en-GB" sz="1200" dirty="0">
                <a:latin typeface="HSE Sans" panose="02000000000000000000" pitchFamily="2" charset="0"/>
              </a:rPr>
              <a:t> (12 </a:t>
            </a:r>
            <a:r>
              <a:rPr lang="en-GB" sz="1200" dirty="0" err="1">
                <a:latin typeface="HSE Sans" panose="02000000000000000000" pitchFamily="2" charset="0"/>
              </a:rPr>
              <a:t>pt</a:t>
            </a:r>
            <a:r>
              <a:rPr lang="en-GB" sz="1200" dirty="0">
                <a:latin typeface="HSE Sans" panose="02000000000000000000" pitchFamily="2" charset="0"/>
              </a:rPr>
              <a:t>)</a:t>
            </a:r>
            <a:endParaRPr lang="ru-RU" sz="1200" dirty="0">
              <a:latin typeface="HSE Sans" panose="02000000000000000000" pitchFamily="2" charset="0"/>
            </a:endParaRPr>
          </a:p>
        </p:txBody>
      </p:sp>
      <p:sp>
        <p:nvSpPr>
          <p:cNvPr id="29" name="Текст 28">
            <a:extLst>
              <a:ext uri="{FF2B5EF4-FFF2-40B4-BE49-F238E27FC236}">
                <a16:creationId xmlns:a16="http://schemas.microsoft.com/office/drawing/2014/main" xmlns="" id="{EEA7A79B-D410-B44F-BF32-C3EAEFC20A6E}"/>
              </a:ext>
            </a:extLst>
          </p:cNvPr>
          <p:cNvSpPr>
            <a:spLocks noGrp="1"/>
          </p:cNvSpPr>
          <p:nvPr>
            <p:ph type="body" sz="quarter" idx="13" hasCustomPrompt="1"/>
          </p:nvPr>
        </p:nvSpPr>
        <p:spPr>
          <a:xfrm>
            <a:off x="1027967" y="4824914"/>
            <a:ext cx="7625267" cy="65286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rgbClr val="0E2D69"/>
                </a:solidFill>
                <a:latin typeface="HSE Sans" panose="02000000000000000000" pitchFamily="2" charset="0"/>
              </a:defRPr>
            </a:lvl1pPr>
          </a:lstStyle>
          <a:p>
            <a:r>
              <a:rPr lang="en-US" sz="1600" dirty="0">
                <a:latin typeface="HSE Sans" panose="02000000000000000000" pitchFamily="2" charset="0"/>
              </a:rPr>
              <a:t>If you need more space, please use a subheading (16 </a:t>
            </a:r>
            <a:r>
              <a:rPr lang="en-US" sz="1600" dirty="0" err="1">
                <a:latin typeface="HSE Sans" panose="02000000000000000000" pitchFamily="2" charset="0"/>
              </a:rPr>
              <a:t>pt</a:t>
            </a:r>
            <a:r>
              <a:rPr lang="en-US" sz="1600" dirty="0">
                <a:latin typeface="HSE Sans" panose="02000000000000000000" pitchFamily="2" charset="0"/>
              </a:rPr>
              <a:t>)</a:t>
            </a:r>
            <a:endParaRPr lang="ru-RU" sz="1600" dirty="0">
              <a:latin typeface="HSE Sans" panose="02000000000000000000" pitchFamily="2" charset="0"/>
            </a:endParaRPr>
          </a:p>
        </p:txBody>
      </p:sp>
    </p:spTree>
    <p:extLst>
      <p:ext uri="{BB962C8B-B14F-4D97-AF65-F5344CB8AC3E}">
        <p14:creationId xmlns:p14="http://schemas.microsoft.com/office/powerpoint/2010/main" val="140957623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Текст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xmlns="" id="{4A1436AC-5F96-2A4F-BFC7-B3442083EBE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11" name="Straight Connector 19">
            <a:extLst>
              <a:ext uri="{FF2B5EF4-FFF2-40B4-BE49-F238E27FC236}">
                <a16:creationId xmlns:a16="http://schemas.microsoft.com/office/drawing/2014/main" xmlns="" id="{067DD2ED-246D-7D41-B51F-FED98BF873F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xmlns="" id="{68E8C250-D449-A743-8975-B5BFB04D9744}"/>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xmlns="" id="{DD1C71CA-B883-AF42-959D-BCA5690AAA4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4D3A12E-0E10-C441-81D2-C3C1EB6A0537}"/>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9" name="Straight Connector 59">
            <a:extLst>
              <a:ext uri="{FF2B5EF4-FFF2-40B4-BE49-F238E27FC236}">
                <a16:creationId xmlns:a16="http://schemas.microsoft.com/office/drawing/2014/main" xmlns="" id="{3447008E-4F3B-FC4E-B96D-3927FAE1ED1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4" name="Рисунок 23">
            <a:extLst>
              <a:ext uri="{FF2B5EF4-FFF2-40B4-BE49-F238E27FC236}">
                <a16:creationId xmlns:a16="http://schemas.microsoft.com/office/drawing/2014/main" xmlns="" id="{61115A7A-23E5-E442-9551-F72F1CDA57B9}"/>
              </a:ext>
            </a:extLst>
          </p:cNvPr>
          <p:cNvSpPr>
            <a:spLocks noGrp="1"/>
          </p:cNvSpPr>
          <p:nvPr>
            <p:ph type="pic" sz="quarter" idx="10" hasCustomPrompt="1"/>
          </p:nvPr>
        </p:nvSpPr>
        <p:spPr>
          <a:xfrm>
            <a:off x="6684653" y="1447790"/>
            <a:ext cx="4325167" cy="4325107"/>
          </a:xfrm>
          <a:prstGeom prst="rect">
            <a:avLst/>
          </a:prstGeom>
          <a:solidFill>
            <a:srgbClr val="D9D9D9"/>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lumMod val="10000"/>
                  </a:schemeClr>
                </a:solidFill>
              </a:defRPr>
            </a:lvl1pPr>
          </a:lstStyle>
          <a:p>
            <a:pPr algn="ctr"/>
            <a:r>
              <a:rPr lang="en-US" sz="2800" dirty="0">
                <a:solidFill>
                  <a:schemeClr val="tx1"/>
                </a:solidFill>
                <a:latin typeface="HSE Sans" panose="02000000000000000000" pitchFamily="2" charset="0"/>
              </a:rPr>
              <a:t>You can place an illustration or photograph here so that your slide doesn’t look empty</a:t>
            </a:r>
            <a:endParaRPr lang="x-none" sz="2800" dirty="0">
              <a:solidFill>
                <a:schemeClr val="tx1"/>
              </a:solidFill>
              <a:latin typeface="HSE Sans" panose="02000000000000000000" pitchFamily="2" charset="0"/>
            </a:endParaRPr>
          </a:p>
        </p:txBody>
      </p:sp>
      <p:sp>
        <p:nvSpPr>
          <p:cNvPr id="32" name="Заголовок 31">
            <a:extLst>
              <a:ext uri="{FF2B5EF4-FFF2-40B4-BE49-F238E27FC236}">
                <a16:creationId xmlns:a16="http://schemas.microsoft.com/office/drawing/2014/main" xmlns="" id="{9ED7AA97-D972-DF4F-B662-A65F2A544CC5}"/>
              </a:ext>
            </a:extLst>
          </p:cNvPr>
          <p:cNvSpPr>
            <a:spLocks noGrp="1"/>
          </p:cNvSpPr>
          <p:nvPr>
            <p:ph type="title" hasCustomPrompt="1"/>
          </p:nvPr>
        </p:nvSpPr>
        <p:spPr>
          <a:xfrm>
            <a:off x="585898" y="1447790"/>
            <a:ext cx="524556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36" name="Текст 35">
            <a:extLst>
              <a:ext uri="{FF2B5EF4-FFF2-40B4-BE49-F238E27FC236}">
                <a16:creationId xmlns:a16="http://schemas.microsoft.com/office/drawing/2014/main" xmlns="" id="{69E35E54-2B19-7441-876F-1C6A84F4F156}"/>
              </a:ext>
            </a:extLst>
          </p:cNvPr>
          <p:cNvSpPr>
            <a:spLocks noGrp="1"/>
          </p:cNvSpPr>
          <p:nvPr>
            <p:ph type="body" sz="quarter" idx="12" hasCustomPrompt="1"/>
          </p:nvPr>
        </p:nvSpPr>
        <p:spPr>
          <a:xfrm>
            <a:off x="585897" y="2379663"/>
            <a:ext cx="5245561" cy="3393234"/>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200"/>
              </a:spcBef>
            </a:pPr>
            <a:r>
              <a:rPr lang="en-US" sz="1300" dirty="0">
                <a:latin typeface="HSE Sans" panose="02000000000000000000" pitchFamily="2" charset="0"/>
              </a:rPr>
              <a:t>Moderately sized bits of text can be presented in a single column, but they shouldn’t take up the whole screen. A text that is arranged in a long line might be too hard to read; always bear in mind the perspective of those who will be viewing your presentation. Try to limit each line to seven to 10 words. More than that might put your audience to sleep. </a:t>
            </a:r>
            <a:r>
              <a:rPr lang="en-US" sz="1300" i="1" dirty="0">
                <a:latin typeface="HSE Sans" panose="02000000000000000000" pitchFamily="2" charset="0"/>
              </a:rPr>
              <a:t>If you have space left and wish to make your slide more visual, you can include a small image nearby, which should illustrate or supplement your text.</a:t>
            </a:r>
            <a:endParaRPr lang="ru-RU" sz="1300" i="1" dirty="0">
              <a:latin typeface="HSE Sans" panose="02000000000000000000" pitchFamily="2" charset="0"/>
            </a:endParaRPr>
          </a:p>
        </p:txBody>
      </p:sp>
      <p:sp>
        <p:nvSpPr>
          <p:cNvPr id="38" name="Текст 37">
            <a:extLst>
              <a:ext uri="{FF2B5EF4-FFF2-40B4-BE49-F238E27FC236}">
                <a16:creationId xmlns:a16="http://schemas.microsoft.com/office/drawing/2014/main" xmlns="" id="{7FB4A275-856E-364D-8AA4-2071AADC6AAA}"/>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0" name="Текст 39">
            <a:extLst>
              <a:ext uri="{FF2B5EF4-FFF2-40B4-BE49-F238E27FC236}">
                <a16:creationId xmlns:a16="http://schemas.microsoft.com/office/drawing/2014/main" xmlns="" id="{58FBA0EA-8BE0-A643-B258-4E5C34467172}"/>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1" name="Текст 39">
            <a:extLst>
              <a:ext uri="{FF2B5EF4-FFF2-40B4-BE49-F238E27FC236}">
                <a16:creationId xmlns:a16="http://schemas.microsoft.com/office/drawing/2014/main" xmlns="" id="{0BEC062F-1BEB-DE4C-B7EE-C552C9D45F13}"/>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595396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Текст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xmlns="" id="{FDC66DB8-29BC-5940-A721-40F10021456A}"/>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xmlns="" id="{DE27C859-478F-3648-8A9D-2C85DBDCAC0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xmlns="" id="{58EA1144-CFD8-1D47-B430-7014F576043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xmlns="" id="{96EDC73C-5A3C-014E-8E52-04CAFCA9B20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55E88681-53A8-3B45-B80A-372EDFB53883}"/>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xmlns="" id="{EDA7D8BF-DF37-704F-B77F-7E40752ACE25}"/>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31">
            <a:extLst>
              <a:ext uri="{FF2B5EF4-FFF2-40B4-BE49-F238E27FC236}">
                <a16:creationId xmlns:a16="http://schemas.microsoft.com/office/drawing/2014/main" xmlns="" id="{76942483-EB13-0A4B-8060-DB65024C294E}"/>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7" name="Текст 35">
            <a:extLst>
              <a:ext uri="{FF2B5EF4-FFF2-40B4-BE49-F238E27FC236}">
                <a16:creationId xmlns:a16="http://schemas.microsoft.com/office/drawing/2014/main" xmlns="" id="{66FAD63B-F743-0F47-BBE3-D7731766705A}"/>
              </a:ext>
            </a:extLst>
          </p:cNvPr>
          <p:cNvSpPr>
            <a:spLocks noGrp="1"/>
          </p:cNvSpPr>
          <p:nvPr>
            <p:ph type="body" sz="quarter" idx="12" hasCustomPrompt="1"/>
          </p:nvPr>
        </p:nvSpPr>
        <p:spPr>
          <a:xfrm>
            <a:off x="585897" y="2379663"/>
            <a:ext cx="11057971" cy="3745092"/>
          </a:xfrm>
          <a:prstGeom prst="rect">
            <a:avLst/>
          </a:prstGeom>
        </p:spPr>
        <p:txBody>
          <a:bodyPr lIns="0" tIns="0" rIns="0" numCol="3" spcCol="252000">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200"/>
              </a:spcBef>
            </a:pPr>
            <a:r>
              <a:rPr lang="en-US" sz="1300" dirty="0">
                <a:latin typeface="HSE Sans" panose="02000000000000000000" pitchFamily="2" charset="0"/>
              </a:rPr>
              <a:t>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a:t>
            </a:r>
          </a:p>
          <a:p>
            <a:pPr>
              <a:spcBef>
                <a:spcPts val="1200"/>
              </a:spcBef>
            </a:pPr>
            <a:r>
              <a:rPr lang="en-US" sz="1300" dirty="0">
                <a:latin typeface="HSE Sans" panose="02000000000000000000" pitchFamily="2" charset="0"/>
              </a:rPr>
              <a:t>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a:t>
            </a:r>
            <a:endParaRPr lang="ru-RU" sz="1300" dirty="0">
              <a:latin typeface="HSE Sans" panose="02000000000000000000" pitchFamily="2" charset="0"/>
            </a:endParaRPr>
          </a:p>
        </p:txBody>
      </p:sp>
      <p:sp>
        <p:nvSpPr>
          <p:cNvPr id="21" name="Текст 37">
            <a:extLst>
              <a:ext uri="{FF2B5EF4-FFF2-40B4-BE49-F238E27FC236}">
                <a16:creationId xmlns:a16="http://schemas.microsoft.com/office/drawing/2014/main" xmlns="" id="{45421580-30B9-AE44-9576-3890C98F5E85}"/>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xmlns="" id="{778A6943-08BD-8C4D-A524-728A4340014C}"/>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3" name="Текст 39">
            <a:extLst>
              <a:ext uri="{FF2B5EF4-FFF2-40B4-BE49-F238E27FC236}">
                <a16:creationId xmlns:a16="http://schemas.microsoft.com/office/drawing/2014/main" xmlns="" id="{EB90A960-EE54-5742-BBB0-8536917AD4C0}"/>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606924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Текст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xmlns="" id="{0E78CA68-7A0C-CF41-9AC6-A547FB9EC3B0}"/>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xmlns="" id="{45DC512A-A23B-B24D-A1F6-6793976867CF}"/>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xmlns="" id="{21F91649-DF0F-5F45-A43B-2CED9ACDD04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xmlns="" id="{3137B760-1A50-1845-B7F2-1EF31C71C72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5ECCF8F-5855-7943-B503-5573887A534D}"/>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xmlns="" id="{FB81B23D-CDD8-E64C-9887-3540F7EE1C4B}"/>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Текст 35">
            <a:extLst>
              <a:ext uri="{FF2B5EF4-FFF2-40B4-BE49-F238E27FC236}">
                <a16:creationId xmlns:a16="http://schemas.microsoft.com/office/drawing/2014/main" xmlns="" id="{5163BE0A-A745-414A-AF21-D968BD69D2DA}"/>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300"/>
              </a:spcBef>
            </a:pPr>
            <a:r>
              <a:rPr lang="en-US" sz="1300" dirty="0">
                <a:latin typeface="HSE Sans" panose="02000000000000000000" pitchFamily="2" charset="0"/>
              </a:rPr>
              <a:t>Here I am, a regular text as seen on the right; you can take me anywhere in the same size (13 </a:t>
            </a:r>
            <a:r>
              <a:rPr lang="en-US" sz="1300" dirty="0" err="1">
                <a:latin typeface="HSE Sans" panose="02000000000000000000" pitchFamily="2" charset="0"/>
              </a:rPr>
              <a:t>pt</a:t>
            </a:r>
            <a:r>
              <a:rPr lang="en-US" sz="1300" dirty="0">
                <a:latin typeface="HSE Sans" panose="02000000000000000000" pitchFamily="2" charset="0"/>
              </a:rPr>
              <a:t>), so I am readable on both the screen and in print-outs of slides. Don’t increase my size if you don’t need to, since you have the full screen option at your fingertips. Here I am, a regular text as described on the right; you can take me anywhere in the same size (13 </a:t>
            </a:r>
            <a:r>
              <a:rPr lang="en-US" sz="1300" dirty="0" err="1">
                <a:latin typeface="HSE Sans" panose="02000000000000000000" pitchFamily="2" charset="0"/>
              </a:rPr>
              <a:t>pt</a:t>
            </a:r>
            <a:r>
              <a:rPr lang="en-US" sz="1300" dirty="0">
                <a:latin typeface="HSE Sans" panose="02000000000000000000" pitchFamily="2" charset="0"/>
              </a:rPr>
              <a:t>), so I am readable on both the screen and in print-outs of slides. Don’t increase my size if you don’t need to, since you have the full screen option at your fingertips.</a:t>
            </a:r>
            <a:endParaRPr lang="ru-RU" sz="1300" dirty="0">
              <a:latin typeface="HSE Sans" panose="02000000000000000000" pitchFamily="2" charset="0"/>
            </a:endParaRPr>
          </a:p>
        </p:txBody>
      </p:sp>
      <p:sp>
        <p:nvSpPr>
          <p:cNvPr id="20" name="Текст 35">
            <a:extLst>
              <a:ext uri="{FF2B5EF4-FFF2-40B4-BE49-F238E27FC236}">
                <a16:creationId xmlns:a16="http://schemas.microsoft.com/office/drawing/2014/main" xmlns="" id="{B3D47CF6-5FC1-2346-8894-A7CC39063DE3}"/>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000" dirty="0">
                <a:latin typeface="HSE Sans" panose="02000000000000000000" pitchFamily="2" charset="0"/>
              </a:rPr>
              <a:t>Notes, other clarifications or additional information should be presented in a smaller size (10 </a:t>
            </a:r>
            <a:r>
              <a:rPr lang="en-US" sz="1000" dirty="0" err="1">
                <a:latin typeface="HSE Sans" panose="02000000000000000000" pitchFamily="2" charset="0"/>
              </a:rPr>
              <a:t>pt</a:t>
            </a:r>
            <a:r>
              <a:rPr lang="en-US" sz="1000" dirty="0">
                <a:latin typeface="HSE Sans" panose="02000000000000000000" pitchFamily="2" charset="0"/>
              </a:rPr>
              <a:t>)</a:t>
            </a:r>
            <a:endParaRPr lang="ru-RU" sz="1000" dirty="0">
              <a:latin typeface="HSE Sans" panose="02000000000000000000" pitchFamily="2" charset="0"/>
            </a:endParaRPr>
          </a:p>
        </p:txBody>
      </p:sp>
      <p:sp>
        <p:nvSpPr>
          <p:cNvPr id="23" name="Текст 22">
            <a:extLst>
              <a:ext uri="{FF2B5EF4-FFF2-40B4-BE49-F238E27FC236}">
                <a16:creationId xmlns:a16="http://schemas.microsoft.com/office/drawing/2014/main" xmlns="" id="{CD14B8F3-89C2-9F45-809E-D1EAF85AC566}"/>
              </a:ext>
            </a:extLst>
          </p:cNvPr>
          <p:cNvSpPr>
            <a:spLocks noGrp="1"/>
          </p:cNvSpPr>
          <p:nvPr>
            <p:ph type="body" sz="quarter" idx="18" hasCustomPrompt="1"/>
          </p:nvPr>
        </p:nvSpPr>
        <p:spPr>
          <a:xfrm>
            <a:off x="6259892" y="2379663"/>
            <a:ext cx="5383968" cy="3451794"/>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rgbClr val="0E2D69"/>
                </a:solidFill>
                <a:latin typeface="HSE Sans" panose="02000000000000000000" pitchFamily="2" charset="0"/>
              </a:defRPr>
            </a:lvl1pPr>
          </a:lstStyle>
          <a:p>
            <a:r>
              <a:rPr lang="en-US" sz="3200" dirty="0">
                <a:solidFill>
                  <a:srgbClr val="102D69"/>
                </a:solidFill>
                <a:latin typeface="HSE Sans" panose="02000000000000000000" pitchFamily="2" charset="0"/>
              </a:rPr>
              <a:t>Short phrase with important information can have a larger font size than normal, but we don’t recommend doing this often.</a:t>
            </a:r>
            <a:endParaRPr lang="ru-RU" sz="3200" dirty="0">
              <a:solidFill>
                <a:srgbClr val="102D69"/>
              </a:solidFill>
              <a:latin typeface="HSE Sans" panose="02000000000000000000" pitchFamily="2" charset="0"/>
            </a:endParaRPr>
          </a:p>
        </p:txBody>
      </p:sp>
      <p:sp>
        <p:nvSpPr>
          <p:cNvPr id="25" name="Заголовок 31">
            <a:extLst>
              <a:ext uri="{FF2B5EF4-FFF2-40B4-BE49-F238E27FC236}">
                <a16:creationId xmlns:a16="http://schemas.microsoft.com/office/drawing/2014/main" xmlns="" id="{B32DC3D4-97A5-3E4F-A29B-422D5E3129B7}"/>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5" name="Текст 37">
            <a:extLst>
              <a:ext uri="{FF2B5EF4-FFF2-40B4-BE49-F238E27FC236}">
                <a16:creationId xmlns:a16="http://schemas.microsoft.com/office/drawing/2014/main" xmlns="" id="{87E14987-3496-B241-A4C9-88FACDD837F5}"/>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6" name="Текст 39">
            <a:extLst>
              <a:ext uri="{FF2B5EF4-FFF2-40B4-BE49-F238E27FC236}">
                <a16:creationId xmlns:a16="http://schemas.microsoft.com/office/drawing/2014/main" xmlns="" id="{3DAEB9AB-245D-774E-9656-B80FCC7A20BB}"/>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xmlns="" id="{98145217-7421-9C4F-9483-5AEA3D289575}"/>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37061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График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xmlns="" id="{9E89D752-CAC6-0943-9A3D-4C52DBF50CE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xmlns="" id="{64D89E64-93BB-044D-B3D4-8F2679C5CA4C}"/>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xmlns="" id="{D0C3B169-866D-C645-AF76-00F8C2A97E9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xmlns="" id="{FDDF48AB-D8AE-0E42-A544-8EA5B8744778}"/>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66DF89EC-1E7C-3B40-85F4-6D19A7D29AC7}"/>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xmlns="" id="{019D6862-BD52-734D-9E19-38C147CA2D2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Заголовок 31">
            <a:extLst>
              <a:ext uri="{FF2B5EF4-FFF2-40B4-BE49-F238E27FC236}">
                <a16:creationId xmlns:a16="http://schemas.microsoft.com/office/drawing/2014/main" xmlns="" id="{B3F16318-C9C3-B948-A508-4BC53D0B7716}"/>
              </a:ext>
            </a:extLst>
          </p:cNvPr>
          <p:cNvSpPr>
            <a:spLocks noGrp="1"/>
          </p:cNvSpPr>
          <p:nvPr>
            <p:ph type="title" hasCustomPrompt="1"/>
          </p:nvPr>
        </p:nvSpPr>
        <p:spPr>
          <a:xfrm>
            <a:off x="585899" y="1447790"/>
            <a:ext cx="432253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8" name="Текст 35">
            <a:extLst>
              <a:ext uri="{FF2B5EF4-FFF2-40B4-BE49-F238E27FC236}">
                <a16:creationId xmlns:a16="http://schemas.microsoft.com/office/drawing/2014/main" xmlns="" id="{23B3E5FB-BBCE-4149-AD9A-8CAB06CC9FCF}"/>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9" name="Текст 35">
            <a:extLst>
              <a:ext uri="{FF2B5EF4-FFF2-40B4-BE49-F238E27FC236}">
                <a16:creationId xmlns:a16="http://schemas.microsoft.com/office/drawing/2014/main" xmlns="" id="{658542D3-7E45-6E46-8039-27C4C43DD617}"/>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000" dirty="0">
                <a:latin typeface="HSE Sans" panose="02000000000000000000" pitchFamily="2" charset="0"/>
              </a:rPr>
              <a:t>Notes, other clarifications or additional information should be presented in a smaller size (10 </a:t>
            </a:r>
            <a:r>
              <a:rPr lang="en-US" sz="1000" dirty="0" err="1">
                <a:latin typeface="HSE Sans" panose="02000000000000000000" pitchFamily="2" charset="0"/>
              </a:rPr>
              <a:t>pt</a:t>
            </a:r>
            <a:r>
              <a:rPr lang="en-US" sz="1000" dirty="0">
                <a:latin typeface="HSE Sans" panose="02000000000000000000" pitchFamily="2" charset="0"/>
              </a:rPr>
              <a: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xmlns="" id="{57965DCA-4776-7546-97FD-A69317A34CF2}"/>
              </a:ext>
            </a:extLst>
          </p:cNvPr>
          <p:cNvSpPr>
            <a:spLocks noGrp="1"/>
          </p:cNvSpPr>
          <p:nvPr>
            <p:ph type="chart" sz="quarter" idx="10"/>
          </p:nvPr>
        </p:nvSpPr>
        <p:spPr>
          <a:xfrm>
            <a:off x="5272097" y="1447790"/>
            <a:ext cx="6371768" cy="4289457"/>
          </a:xfrm>
          <a:prstGeom prst="rect">
            <a:avLst/>
          </a:prstGeom>
        </p:spPr>
        <p:txBody>
          <a:bodyPr/>
          <a:lstStyle/>
          <a:p>
            <a:endParaRPr lang="ru-RU"/>
          </a:p>
        </p:txBody>
      </p:sp>
      <p:sp>
        <p:nvSpPr>
          <p:cNvPr id="15" name="Текст 37">
            <a:extLst>
              <a:ext uri="{FF2B5EF4-FFF2-40B4-BE49-F238E27FC236}">
                <a16:creationId xmlns:a16="http://schemas.microsoft.com/office/drawing/2014/main" xmlns="" id="{F0037DB7-9A83-3348-8DAE-CC70560E4099}"/>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xmlns="" id="{4007716A-CF6E-BC4E-83BE-CC4A3F1F2008}"/>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xmlns="" id="{4921AC85-F824-C54B-91ED-6AB495D80D7A}"/>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4065413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График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xmlns="" id="{11D7C3EB-CCEB-E142-9753-8B2D75A0A80D}"/>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xmlns="" id="{527C9F89-51CC-D243-9351-73AB081DB944}"/>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xmlns="" id="{F09EE119-6C80-E846-95F9-BB3907664128}"/>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xmlns="" id="{6C0A681B-44BF-6A46-98D8-483EF13B9114}"/>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65A5D7C-EB12-9D4D-A99A-4B26C81B7387}"/>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xmlns="" id="{D4C3D74D-BE91-9547-ADCA-ACCE93C1878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0" name="Текст 35">
            <a:extLst>
              <a:ext uri="{FF2B5EF4-FFF2-40B4-BE49-F238E27FC236}">
                <a16:creationId xmlns:a16="http://schemas.microsoft.com/office/drawing/2014/main" xmlns="" id="{5812BF3C-1D24-3640-84D2-BFFCA525AE5F}"/>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xmlns="" id="{BCBBDD44-9DC9-F74E-979F-120A7BBD4EE1}"/>
              </a:ext>
            </a:extLst>
          </p:cNvPr>
          <p:cNvSpPr>
            <a:spLocks noGrp="1"/>
          </p:cNvSpPr>
          <p:nvPr>
            <p:ph type="chart" sz="quarter" idx="10"/>
          </p:nvPr>
        </p:nvSpPr>
        <p:spPr>
          <a:xfrm>
            <a:off x="5272097" y="1447790"/>
            <a:ext cx="6371768" cy="4289457"/>
          </a:xfrm>
          <a:prstGeom prst="rect">
            <a:avLst/>
          </a:prstGeom>
        </p:spPr>
        <p:txBody>
          <a:bodyPr/>
          <a:lstStyle/>
          <a:p>
            <a:endParaRPr lang="ru-RU"/>
          </a:p>
        </p:txBody>
      </p:sp>
      <p:sp>
        <p:nvSpPr>
          <p:cNvPr id="23" name="Текст 22">
            <a:extLst>
              <a:ext uri="{FF2B5EF4-FFF2-40B4-BE49-F238E27FC236}">
                <a16:creationId xmlns:a16="http://schemas.microsoft.com/office/drawing/2014/main" xmlns="" id="{7C68DF7B-E804-E44B-83DF-5DC36AF76F43}"/>
              </a:ext>
            </a:extLst>
          </p:cNvPr>
          <p:cNvSpPr>
            <a:spLocks noGrp="1"/>
          </p:cNvSpPr>
          <p:nvPr>
            <p:ph type="body" sz="quarter" idx="17" hasCustomPrompt="1"/>
          </p:nvPr>
        </p:nvSpPr>
        <p:spPr>
          <a:xfrm>
            <a:off x="585788" y="1447064"/>
            <a:ext cx="4322762" cy="703205"/>
          </a:xfrm>
          <a:prstGeom prst="rect">
            <a:avLst/>
          </a:prstGeom>
        </p:spPr>
        <p:txBody>
          <a:bodyPr>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GB" sz="1600" dirty="0">
                <a:solidFill>
                  <a:srgbClr val="102D69"/>
                </a:solidFill>
                <a:latin typeface="HSE Sans" panose="02000000000000000000" pitchFamily="2" charset="0"/>
              </a:rPr>
              <a:t>Name of graph. Please note that table titles should be smaller than headlines (16 </a:t>
            </a:r>
            <a:r>
              <a:rPr lang="en-GB" sz="1600" dirty="0" err="1">
                <a:solidFill>
                  <a:srgbClr val="102D69"/>
                </a:solidFill>
                <a:latin typeface="HSE Sans" panose="02000000000000000000" pitchFamily="2" charset="0"/>
              </a:rPr>
              <a:t>pt</a:t>
            </a:r>
            <a:r>
              <a:rPr lang="en-GB"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28" name="Текст 35">
            <a:extLst>
              <a:ext uri="{FF2B5EF4-FFF2-40B4-BE49-F238E27FC236}">
                <a16:creationId xmlns:a16="http://schemas.microsoft.com/office/drawing/2014/main" xmlns="" id="{89E931D8-2901-A54D-86EA-096E47B81880}"/>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6" name="Текст 37">
            <a:extLst>
              <a:ext uri="{FF2B5EF4-FFF2-40B4-BE49-F238E27FC236}">
                <a16:creationId xmlns:a16="http://schemas.microsoft.com/office/drawing/2014/main" xmlns="" id="{EB05FE86-9EEC-B64C-A6A4-0EF1E57F548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xmlns="" id="{897B1CBC-D3E1-5F42-9E46-5C5D5982A1A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9" name="Текст 39">
            <a:extLst>
              <a:ext uri="{FF2B5EF4-FFF2-40B4-BE49-F238E27FC236}">
                <a16:creationId xmlns:a16="http://schemas.microsoft.com/office/drawing/2014/main" xmlns="" id="{364269E6-245A-D54E-A8AD-14E29A03FAC1}"/>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60114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екст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xmlns="" id="{4A1436AC-5F96-2A4F-BFC7-B3442083EBE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11" name="Straight Connector 19">
            <a:extLst>
              <a:ext uri="{FF2B5EF4-FFF2-40B4-BE49-F238E27FC236}">
                <a16:creationId xmlns:a16="http://schemas.microsoft.com/office/drawing/2014/main" xmlns="" id="{067DD2ED-246D-7D41-B51F-FED98BF873F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xmlns="" id="{68E8C250-D449-A743-8975-B5BFB04D9744}"/>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xmlns="" id="{DD1C71CA-B883-AF42-959D-BCA5690AAA4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4D3A12E-0E10-C441-81D2-C3C1EB6A053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9" name="Straight Connector 59">
            <a:extLst>
              <a:ext uri="{FF2B5EF4-FFF2-40B4-BE49-F238E27FC236}">
                <a16:creationId xmlns:a16="http://schemas.microsoft.com/office/drawing/2014/main" xmlns="" id="{3447008E-4F3B-FC4E-B96D-3927FAE1ED1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4" name="Рисунок 23">
            <a:extLst>
              <a:ext uri="{FF2B5EF4-FFF2-40B4-BE49-F238E27FC236}">
                <a16:creationId xmlns:a16="http://schemas.microsoft.com/office/drawing/2014/main" xmlns="" id="{61115A7A-23E5-E442-9551-F72F1CDA57B9}"/>
              </a:ext>
            </a:extLst>
          </p:cNvPr>
          <p:cNvSpPr>
            <a:spLocks noGrp="1"/>
          </p:cNvSpPr>
          <p:nvPr>
            <p:ph type="pic" sz="quarter" idx="10" hasCustomPrompt="1"/>
          </p:nvPr>
        </p:nvSpPr>
        <p:spPr>
          <a:xfrm>
            <a:off x="6684653" y="1447790"/>
            <a:ext cx="4325167" cy="4325107"/>
          </a:xfrm>
          <a:prstGeom prst="rect">
            <a:avLst/>
          </a:prstGeom>
          <a:solidFill>
            <a:srgbClr val="D9D9D9"/>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lumMod val="10000"/>
                  </a:schemeClr>
                </a:solidFill>
              </a:defRPr>
            </a:lvl1pPr>
          </a:lstStyle>
          <a:p>
            <a:pPr algn="ctr"/>
            <a:r>
              <a:rPr lang="en-US" sz="2800" dirty="0">
                <a:solidFill>
                  <a:schemeClr val="tx1"/>
                </a:solidFill>
                <a:latin typeface="HSE Sans" panose="02000000000000000000" pitchFamily="2" charset="0"/>
              </a:rPr>
              <a:t>You can place an illustration or photograph here so that your slide doesn’t look empty</a:t>
            </a:r>
            <a:endParaRPr lang="x-none" sz="2800" dirty="0">
              <a:solidFill>
                <a:schemeClr val="tx1"/>
              </a:solidFill>
              <a:latin typeface="HSE Sans" panose="02000000000000000000" pitchFamily="2" charset="0"/>
            </a:endParaRPr>
          </a:p>
        </p:txBody>
      </p:sp>
      <p:sp>
        <p:nvSpPr>
          <p:cNvPr id="32" name="Заголовок 31">
            <a:extLst>
              <a:ext uri="{FF2B5EF4-FFF2-40B4-BE49-F238E27FC236}">
                <a16:creationId xmlns:a16="http://schemas.microsoft.com/office/drawing/2014/main" xmlns="" id="{9ED7AA97-D972-DF4F-B662-A65F2A544CC5}"/>
              </a:ext>
            </a:extLst>
          </p:cNvPr>
          <p:cNvSpPr>
            <a:spLocks noGrp="1"/>
          </p:cNvSpPr>
          <p:nvPr>
            <p:ph type="title" hasCustomPrompt="1"/>
          </p:nvPr>
        </p:nvSpPr>
        <p:spPr>
          <a:xfrm>
            <a:off x="585898" y="1447790"/>
            <a:ext cx="524556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36" name="Текст 35">
            <a:extLst>
              <a:ext uri="{FF2B5EF4-FFF2-40B4-BE49-F238E27FC236}">
                <a16:creationId xmlns:a16="http://schemas.microsoft.com/office/drawing/2014/main" xmlns="" id="{69E35E54-2B19-7441-876F-1C6A84F4F156}"/>
              </a:ext>
            </a:extLst>
          </p:cNvPr>
          <p:cNvSpPr>
            <a:spLocks noGrp="1"/>
          </p:cNvSpPr>
          <p:nvPr>
            <p:ph type="body" sz="quarter" idx="12" hasCustomPrompt="1"/>
          </p:nvPr>
        </p:nvSpPr>
        <p:spPr>
          <a:xfrm>
            <a:off x="585897" y="2379663"/>
            <a:ext cx="5245561" cy="3393234"/>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200"/>
              </a:spcBef>
            </a:pPr>
            <a:r>
              <a:rPr lang="en-US" sz="1300" dirty="0">
                <a:latin typeface="HSE Sans" panose="02000000000000000000" pitchFamily="2" charset="0"/>
              </a:rPr>
              <a:t>Moderately sized bits of text can be presented in a single column, but they shouldn’t take up the whole screen. A text that is arranged in a long line might be too hard to read; always bear in mind the perspective of those who will be viewing your presentation. Try to limit each line to seven to 10 words. More than that might put your audience to sleep. </a:t>
            </a:r>
            <a:r>
              <a:rPr lang="en-US" sz="1300" i="1" dirty="0">
                <a:latin typeface="HSE Sans" panose="02000000000000000000" pitchFamily="2" charset="0"/>
              </a:rPr>
              <a:t>If you have space left and wish to make your slide more visual, you can include a small image nearby, which should illustrate or supplement your text.</a:t>
            </a:r>
            <a:endParaRPr lang="ru-RU" sz="1300" i="1" dirty="0">
              <a:latin typeface="HSE Sans" panose="02000000000000000000" pitchFamily="2" charset="0"/>
            </a:endParaRPr>
          </a:p>
        </p:txBody>
      </p:sp>
      <p:sp>
        <p:nvSpPr>
          <p:cNvPr id="38" name="Текст 37">
            <a:extLst>
              <a:ext uri="{FF2B5EF4-FFF2-40B4-BE49-F238E27FC236}">
                <a16:creationId xmlns:a16="http://schemas.microsoft.com/office/drawing/2014/main" xmlns="" id="{7FB4A275-856E-364D-8AA4-2071AADC6AAA}"/>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0" name="Текст 39">
            <a:extLst>
              <a:ext uri="{FF2B5EF4-FFF2-40B4-BE49-F238E27FC236}">
                <a16:creationId xmlns:a16="http://schemas.microsoft.com/office/drawing/2014/main" xmlns="" id="{58FBA0EA-8BE0-A643-B258-4E5C34467172}"/>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1" name="Текст 39">
            <a:extLst>
              <a:ext uri="{FF2B5EF4-FFF2-40B4-BE49-F238E27FC236}">
                <a16:creationId xmlns:a16="http://schemas.microsoft.com/office/drawing/2014/main" xmlns="" id="{0BEC062F-1BEB-DE4C-B7EE-C552C9D45F13}"/>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1341287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Цифр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descr="Icon&#10;&#10;Description automatically generated">
            <a:extLst>
              <a:ext uri="{FF2B5EF4-FFF2-40B4-BE49-F238E27FC236}">
                <a16:creationId xmlns:a16="http://schemas.microsoft.com/office/drawing/2014/main" xmlns="" id="{E9A64721-E55E-8749-B29E-51DD8955936F}"/>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7" name="Straight Connector 19">
            <a:extLst>
              <a:ext uri="{FF2B5EF4-FFF2-40B4-BE49-F238E27FC236}">
                <a16:creationId xmlns:a16="http://schemas.microsoft.com/office/drawing/2014/main" xmlns="" id="{B0C162B7-B84F-874A-960E-31F512518C6E}"/>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xmlns="" id="{1CB321BB-9FE3-294F-85D8-AA7DC75CA4AF}"/>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5">
            <a:extLst>
              <a:ext uri="{FF2B5EF4-FFF2-40B4-BE49-F238E27FC236}">
                <a16:creationId xmlns:a16="http://schemas.microsoft.com/office/drawing/2014/main" xmlns="" id="{0A610A45-8712-8A45-AFB3-931CF468EC3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0460EF6-ECAD-8941-8132-1B3E005D6067}"/>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1" name="Straight Connector 59">
            <a:extLst>
              <a:ext uri="{FF2B5EF4-FFF2-40B4-BE49-F238E27FC236}">
                <a16:creationId xmlns:a16="http://schemas.microsoft.com/office/drawing/2014/main" xmlns="" id="{41AE56A2-5FAA-FD44-AE1A-338E1E304184}"/>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Заголовок 31">
            <a:extLst>
              <a:ext uri="{FF2B5EF4-FFF2-40B4-BE49-F238E27FC236}">
                <a16:creationId xmlns:a16="http://schemas.microsoft.com/office/drawing/2014/main" xmlns="" id="{3B28B62E-5EE9-834C-9BB6-BD66079B8164}"/>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24" name="Текст 35">
            <a:extLst>
              <a:ext uri="{FF2B5EF4-FFF2-40B4-BE49-F238E27FC236}">
                <a16:creationId xmlns:a16="http://schemas.microsoft.com/office/drawing/2014/main" xmlns="" id="{621215DE-C1FD-2B4C-B236-AF679CF906BE}"/>
              </a:ext>
            </a:extLst>
          </p:cNvPr>
          <p:cNvSpPr>
            <a:spLocks noGrp="1"/>
          </p:cNvSpPr>
          <p:nvPr>
            <p:ph type="body" sz="quarter" idx="12" hasCustomPrompt="1"/>
          </p:nvPr>
        </p:nvSpPr>
        <p:spPr>
          <a:xfrm>
            <a:off x="575076" y="4103994"/>
            <a:ext cx="2758143"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5" name="Текст 35">
            <a:extLst>
              <a:ext uri="{FF2B5EF4-FFF2-40B4-BE49-F238E27FC236}">
                <a16:creationId xmlns:a16="http://schemas.microsoft.com/office/drawing/2014/main" xmlns="" id="{8BC2F90D-0CE0-574C-A7C1-EAA3E6F1AB56}"/>
              </a:ext>
            </a:extLst>
          </p:cNvPr>
          <p:cNvSpPr>
            <a:spLocks noGrp="1"/>
          </p:cNvSpPr>
          <p:nvPr>
            <p:ph type="body" sz="quarter" idx="16" hasCustomPrompt="1"/>
          </p:nvPr>
        </p:nvSpPr>
        <p:spPr>
          <a:xfrm>
            <a:off x="4047007" y="4103994"/>
            <a:ext cx="275761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6" name="Текст 35">
            <a:extLst>
              <a:ext uri="{FF2B5EF4-FFF2-40B4-BE49-F238E27FC236}">
                <a16:creationId xmlns:a16="http://schemas.microsoft.com/office/drawing/2014/main" xmlns="" id="{239E188B-2696-8A48-9F8A-36223EEF61E9}"/>
              </a:ext>
            </a:extLst>
          </p:cNvPr>
          <p:cNvSpPr>
            <a:spLocks noGrp="1"/>
          </p:cNvSpPr>
          <p:nvPr>
            <p:ph type="body" sz="quarter" idx="17" hasCustomPrompt="1"/>
          </p:nvPr>
        </p:nvSpPr>
        <p:spPr>
          <a:xfrm>
            <a:off x="7518938" y="4103994"/>
            <a:ext cx="275761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8" name="Текст 27">
            <a:extLst>
              <a:ext uri="{FF2B5EF4-FFF2-40B4-BE49-F238E27FC236}">
                <a16:creationId xmlns:a16="http://schemas.microsoft.com/office/drawing/2014/main" xmlns="" id="{379BF4C6-F899-294C-B88E-8363AFBEEC2A}"/>
              </a:ext>
            </a:extLst>
          </p:cNvPr>
          <p:cNvSpPr>
            <a:spLocks noGrp="1"/>
          </p:cNvSpPr>
          <p:nvPr>
            <p:ph type="body" sz="quarter" idx="18" hasCustomPrompt="1"/>
          </p:nvPr>
        </p:nvSpPr>
        <p:spPr>
          <a:xfrm>
            <a:off x="575076"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152</a:t>
            </a:r>
            <a:endParaRPr lang="ru-RU" dirty="0"/>
          </a:p>
        </p:txBody>
      </p:sp>
      <p:sp>
        <p:nvSpPr>
          <p:cNvPr id="29" name="Текст 27">
            <a:extLst>
              <a:ext uri="{FF2B5EF4-FFF2-40B4-BE49-F238E27FC236}">
                <a16:creationId xmlns:a16="http://schemas.microsoft.com/office/drawing/2014/main" xmlns="" id="{DE7F352B-F6D9-B545-A835-443A55956E74}"/>
              </a:ext>
            </a:extLst>
          </p:cNvPr>
          <p:cNvSpPr>
            <a:spLocks noGrp="1"/>
          </p:cNvSpPr>
          <p:nvPr>
            <p:ph type="body" sz="quarter" idx="19" hasCustomPrompt="1"/>
          </p:nvPr>
        </p:nvSpPr>
        <p:spPr>
          <a:xfrm>
            <a:off x="4047007"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95</a:t>
            </a:r>
            <a:endParaRPr lang="ru-RU" dirty="0"/>
          </a:p>
        </p:txBody>
      </p:sp>
      <p:sp>
        <p:nvSpPr>
          <p:cNvPr id="30" name="Текст 27">
            <a:extLst>
              <a:ext uri="{FF2B5EF4-FFF2-40B4-BE49-F238E27FC236}">
                <a16:creationId xmlns:a16="http://schemas.microsoft.com/office/drawing/2014/main" xmlns="" id="{D1D5AF9F-C1B0-7842-8789-1DB8963D981B}"/>
              </a:ext>
            </a:extLst>
          </p:cNvPr>
          <p:cNvSpPr>
            <a:spLocks noGrp="1"/>
          </p:cNvSpPr>
          <p:nvPr>
            <p:ph type="body" sz="quarter" idx="20" hasCustomPrompt="1"/>
          </p:nvPr>
        </p:nvSpPr>
        <p:spPr>
          <a:xfrm>
            <a:off x="7518938"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284</a:t>
            </a:r>
            <a:endParaRPr lang="ru-RU" dirty="0"/>
          </a:p>
        </p:txBody>
      </p:sp>
      <p:sp>
        <p:nvSpPr>
          <p:cNvPr id="18" name="Текст 37">
            <a:extLst>
              <a:ext uri="{FF2B5EF4-FFF2-40B4-BE49-F238E27FC236}">
                <a16:creationId xmlns:a16="http://schemas.microsoft.com/office/drawing/2014/main" xmlns="" id="{37B4962B-A5BA-AB4F-AFB3-5BF3A0AD0352}"/>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9" name="Текст 39">
            <a:extLst>
              <a:ext uri="{FF2B5EF4-FFF2-40B4-BE49-F238E27FC236}">
                <a16:creationId xmlns:a16="http://schemas.microsoft.com/office/drawing/2014/main" xmlns="" id="{78AD85C2-6CFD-A94C-8134-2B3392A33196}"/>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xmlns="" id="{C50CF571-E523-5440-B1C9-D74160206AED}"/>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921477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Таблица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C5425806-16DD-844E-927C-26E7143A9ED8}"/>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6" name="Straight Connector 19">
            <a:extLst>
              <a:ext uri="{FF2B5EF4-FFF2-40B4-BE49-F238E27FC236}">
                <a16:creationId xmlns:a16="http://schemas.microsoft.com/office/drawing/2014/main" xmlns="" id="{479746FF-3282-DF46-9D7C-D80431604A55}"/>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xmlns="" id="{51B44297-B0E7-D74D-B291-D39A0D468B42}"/>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5">
            <a:extLst>
              <a:ext uri="{FF2B5EF4-FFF2-40B4-BE49-F238E27FC236}">
                <a16:creationId xmlns:a16="http://schemas.microsoft.com/office/drawing/2014/main" xmlns="" id="{0EA4A057-F0CB-E04F-B472-4A1ABFB64C66}"/>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764502F5-56EE-354B-A3B1-E79F8B005172}"/>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0" name="Straight Connector 59">
            <a:extLst>
              <a:ext uri="{FF2B5EF4-FFF2-40B4-BE49-F238E27FC236}">
                <a16:creationId xmlns:a16="http://schemas.microsoft.com/office/drawing/2014/main" xmlns="" id="{A80E0956-5C10-CC40-A426-CBD2E0C4158E}"/>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5" name="Текст 22">
            <a:extLst>
              <a:ext uri="{FF2B5EF4-FFF2-40B4-BE49-F238E27FC236}">
                <a16:creationId xmlns:a16="http://schemas.microsoft.com/office/drawing/2014/main" xmlns="" id="{51340CB4-0355-3640-A212-F684523CDCCF}"/>
              </a:ext>
            </a:extLst>
          </p:cNvPr>
          <p:cNvSpPr>
            <a:spLocks noGrp="1"/>
          </p:cNvSpPr>
          <p:nvPr>
            <p:ph type="body" sz="quarter" idx="17" hasCustomPrompt="1"/>
          </p:nvPr>
        </p:nvSpPr>
        <p:spPr>
          <a:xfrm>
            <a:off x="585787" y="1447065"/>
            <a:ext cx="11058065" cy="307778"/>
          </a:xfrm>
          <a:prstGeom prst="rect">
            <a:avLst/>
          </a:prstGeo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US" sz="1600" dirty="0">
                <a:solidFill>
                  <a:srgbClr val="102D69"/>
                </a:solidFill>
                <a:latin typeface="HSE Sans" panose="02000000000000000000" pitchFamily="2" charset="0"/>
              </a:rPr>
              <a:t>Name of table</a:t>
            </a:r>
            <a:r>
              <a:rPr lang="ru-RU" sz="1600" dirty="0">
                <a:solidFill>
                  <a:srgbClr val="102D69"/>
                </a:solidFill>
                <a:latin typeface="HSE Sans" panose="02000000000000000000" pitchFamily="2" charset="0"/>
              </a:rPr>
              <a:t>. </a:t>
            </a:r>
            <a:r>
              <a:rPr lang="en-US" sz="1600" dirty="0">
                <a:solidFill>
                  <a:srgbClr val="102D69"/>
                </a:solidFill>
                <a:latin typeface="HSE Sans" panose="02000000000000000000" pitchFamily="2" charset="0"/>
              </a:rPr>
              <a:t>Please note that the name of the table should be smaller than headlines (16 </a:t>
            </a:r>
            <a:r>
              <a:rPr lang="en-US" sz="1600" dirty="0" err="1">
                <a:solidFill>
                  <a:srgbClr val="102D69"/>
                </a:solidFill>
                <a:latin typeface="HSE Sans" panose="02000000000000000000" pitchFamily="2" charset="0"/>
              </a:rPr>
              <a:t>pt</a:t>
            </a:r>
            <a:r>
              <a:rPr lang="en-US"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7" name="Текст 16">
            <a:extLst>
              <a:ext uri="{FF2B5EF4-FFF2-40B4-BE49-F238E27FC236}">
                <a16:creationId xmlns:a16="http://schemas.microsoft.com/office/drawing/2014/main" xmlns="" id="{8C6F2EA4-CEDC-324C-9C06-8713118041EB}"/>
              </a:ext>
            </a:extLst>
          </p:cNvPr>
          <p:cNvSpPr>
            <a:spLocks noGrp="1"/>
          </p:cNvSpPr>
          <p:nvPr>
            <p:ph type="body" sz="quarter" idx="18" hasCustomPrompt="1"/>
          </p:nvPr>
        </p:nvSpPr>
        <p:spPr>
          <a:xfrm>
            <a:off x="585788" y="5739189"/>
            <a:ext cx="6824303" cy="703205"/>
          </a:xfrm>
          <a:prstGeom prst="rect">
            <a:avLst/>
          </a:prstGeo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ln>
                  <a:noFill/>
                </a:ln>
                <a:latin typeface="HSE Sans" panose="02000000000000000000" pitchFamily="2" charset="0"/>
              </a:rPr>
              <a:t>We recommend using bold face with due care; try using bold face for important information. </a:t>
            </a:r>
            <a:r>
              <a:rPr lang="en-US" sz="1300" dirty="0">
                <a:latin typeface="HSE Sans" panose="02000000000000000000" pitchFamily="2" charset="0"/>
              </a:rPr>
              <a:t>Also, try not to use bold face with cell shading; one feature should be sufficient.</a:t>
            </a:r>
            <a:endParaRPr lang="x-none" sz="1300" b="0" dirty="0">
              <a:ln>
                <a:noFill/>
              </a:ln>
              <a:latin typeface="HSE Sans" panose="02000000000000000000" pitchFamily="2" charset="0"/>
            </a:endParaRPr>
          </a:p>
        </p:txBody>
      </p:sp>
      <p:sp>
        <p:nvSpPr>
          <p:cNvPr id="19" name="Таблица 18">
            <a:extLst>
              <a:ext uri="{FF2B5EF4-FFF2-40B4-BE49-F238E27FC236}">
                <a16:creationId xmlns:a16="http://schemas.microsoft.com/office/drawing/2014/main" xmlns="" id="{7B291085-A9B9-D842-B1A7-96258FAF012C}"/>
              </a:ext>
            </a:extLst>
          </p:cNvPr>
          <p:cNvSpPr>
            <a:spLocks noGrp="1"/>
          </p:cNvSpPr>
          <p:nvPr>
            <p:ph type="tbl" sz="quarter" idx="19"/>
          </p:nvPr>
        </p:nvSpPr>
        <p:spPr>
          <a:xfrm>
            <a:off x="585787" y="1984076"/>
            <a:ext cx="11058527" cy="3519576"/>
          </a:xfrm>
          <a:prstGeom prst="rect">
            <a:avLst/>
          </a:prstGeom>
        </p:spPr>
        <p:txBody>
          <a:bodyPr/>
          <a:lstStyle/>
          <a:p>
            <a:endParaRPr lang="ru-RU"/>
          </a:p>
        </p:txBody>
      </p:sp>
      <p:sp>
        <p:nvSpPr>
          <p:cNvPr id="16" name="Текст 37">
            <a:extLst>
              <a:ext uri="{FF2B5EF4-FFF2-40B4-BE49-F238E27FC236}">
                <a16:creationId xmlns:a16="http://schemas.microsoft.com/office/drawing/2014/main" xmlns="" id="{252B365F-6D89-0045-99CC-0F0D3EF2DA0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xmlns="" id="{C9CC4AE0-EDCC-9A4F-97C4-4CAFF1F1EBCF}"/>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xmlns="" id="{185F6674-A1EC-1846-AEB5-DA4959807147}"/>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514825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Таблица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xmlns="" id="{259ABC72-D738-1143-BF2A-D85AE9A4F73B}"/>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xmlns="" id="{237A1E42-2FC3-8841-8C41-992C5BC2368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xmlns="" id="{47503EA0-3883-E24D-9EB8-7B617518292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xmlns="" id="{E0144DF2-9891-324D-B34E-AFA025FBCBF9}"/>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F33F65D6-1072-F140-B6A5-758D7B595A92}"/>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xmlns="" id="{5F1F09D4-22FA-7B4B-9488-F8FDDCC2D44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8" name="Текст 22">
            <a:extLst>
              <a:ext uri="{FF2B5EF4-FFF2-40B4-BE49-F238E27FC236}">
                <a16:creationId xmlns:a16="http://schemas.microsoft.com/office/drawing/2014/main" xmlns="" id="{4D940599-2B77-CE47-91E6-CDB51ADE1840}"/>
              </a:ext>
            </a:extLst>
          </p:cNvPr>
          <p:cNvSpPr>
            <a:spLocks noGrp="1"/>
          </p:cNvSpPr>
          <p:nvPr>
            <p:ph type="body" sz="quarter" idx="17" hasCustomPrompt="1"/>
          </p:nvPr>
        </p:nvSpPr>
        <p:spPr>
          <a:xfrm>
            <a:off x="585787" y="1447064"/>
            <a:ext cx="7617877" cy="537011"/>
          </a:xfrm>
          <a:prstGeom prst="rect">
            <a:avLst/>
          </a:prstGeo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US" sz="1600" dirty="0">
                <a:solidFill>
                  <a:srgbClr val="102D69"/>
                </a:solidFill>
                <a:latin typeface="HSE Sans" panose="02000000000000000000" pitchFamily="2" charset="0"/>
              </a:rPr>
              <a:t>Name of table</a:t>
            </a:r>
            <a:r>
              <a:rPr lang="ru-RU" sz="1600" dirty="0">
                <a:solidFill>
                  <a:srgbClr val="102D69"/>
                </a:solidFill>
                <a:latin typeface="HSE Sans" panose="02000000000000000000" pitchFamily="2" charset="0"/>
              </a:rPr>
              <a:t>. </a:t>
            </a:r>
            <a:r>
              <a:rPr lang="en-US" sz="1600" dirty="0">
                <a:solidFill>
                  <a:srgbClr val="102D69"/>
                </a:solidFill>
                <a:latin typeface="HSE Sans" panose="02000000000000000000" pitchFamily="2" charset="0"/>
              </a:rPr>
              <a:t>Please note that the name of the table should be smaller than headlines (16 </a:t>
            </a:r>
            <a:r>
              <a:rPr lang="en-US" sz="1600" dirty="0" err="1">
                <a:solidFill>
                  <a:srgbClr val="102D69"/>
                </a:solidFill>
                <a:latin typeface="HSE Sans" panose="02000000000000000000" pitchFamily="2" charset="0"/>
              </a:rPr>
              <a:t>pt</a:t>
            </a:r>
            <a:r>
              <a:rPr lang="en-US"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9" name="Текст 16">
            <a:extLst>
              <a:ext uri="{FF2B5EF4-FFF2-40B4-BE49-F238E27FC236}">
                <a16:creationId xmlns:a16="http://schemas.microsoft.com/office/drawing/2014/main" xmlns="" id="{A7333712-9DED-4F4B-B209-2F13075EDB3F}"/>
              </a:ext>
            </a:extLst>
          </p:cNvPr>
          <p:cNvSpPr>
            <a:spLocks noGrp="1"/>
          </p:cNvSpPr>
          <p:nvPr>
            <p:ph type="body" sz="quarter" idx="18" hasCustomPrompt="1"/>
          </p:nvPr>
        </p:nvSpPr>
        <p:spPr>
          <a:xfrm>
            <a:off x="585788" y="5739189"/>
            <a:ext cx="6824303" cy="703205"/>
          </a:xfrm>
          <a:prstGeom prst="rect">
            <a:avLst/>
          </a:prstGeo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ln>
                  <a:noFill/>
                </a:ln>
                <a:latin typeface="HSE Sans" panose="02000000000000000000" pitchFamily="2" charset="0"/>
              </a:rPr>
              <a:t>We recommend using bold face with due care; try using bold face for important information. </a:t>
            </a:r>
            <a:r>
              <a:rPr lang="en-US" sz="1300" dirty="0">
                <a:latin typeface="HSE Sans" panose="02000000000000000000" pitchFamily="2" charset="0"/>
              </a:rPr>
              <a:t>Also, try not to use bold face with cell shading; one feature should be sufficient.</a:t>
            </a:r>
            <a:endParaRPr lang="x-none" sz="1300" b="0" dirty="0">
              <a:ln>
                <a:noFill/>
              </a:ln>
              <a:latin typeface="HSE Sans" panose="02000000000000000000" pitchFamily="2" charset="0"/>
            </a:endParaRPr>
          </a:p>
        </p:txBody>
      </p:sp>
      <p:sp>
        <p:nvSpPr>
          <p:cNvPr id="20" name="Таблица 18">
            <a:extLst>
              <a:ext uri="{FF2B5EF4-FFF2-40B4-BE49-F238E27FC236}">
                <a16:creationId xmlns:a16="http://schemas.microsoft.com/office/drawing/2014/main" xmlns="" id="{DD467C42-8209-B740-8419-DBB6A6F7D5EE}"/>
              </a:ext>
            </a:extLst>
          </p:cNvPr>
          <p:cNvSpPr>
            <a:spLocks noGrp="1"/>
          </p:cNvSpPr>
          <p:nvPr>
            <p:ph type="tbl" sz="quarter" idx="19"/>
          </p:nvPr>
        </p:nvSpPr>
        <p:spPr>
          <a:xfrm>
            <a:off x="585787" y="2208362"/>
            <a:ext cx="7617895" cy="3295290"/>
          </a:xfrm>
          <a:prstGeom prst="rect">
            <a:avLst/>
          </a:prstGeom>
        </p:spPr>
        <p:txBody>
          <a:bodyPr/>
          <a:lstStyle/>
          <a:p>
            <a:endParaRPr lang="ru-RU"/>
          </a:p>
        </p:txBody>
      </p:sp>
      <p:sp>
        <p:nvSpPr>
          <p:cNvPr id="21" name="Текст 35">
            <a:extLst>
              <a:ext uri="{FF2B5EF4-FFF2-40B4-BE49-F238E27FC236}">
                <a16:creationId xmlns:a16="http://schemas.microsoft.com/office/drawing/2014/main" xmlns="" id="{B4309850-76EA-224C-A9E2-B6BBDBF99DE2}"/>
              </a:ext>
            </a:extLst>
          </p:cNvPr>
          <p:cNvSpPr>
            <a:spLocks noGrp="1"/>
          </p:cNvSpPr>
          <p:nvPr>
            <p:ph type="body" sz="quarter" idx="12" hasCustomPrompt="1"/>
          </p:nvPr>
        </p:nvSpPr>
        <p:spPr>
          <a:xfrm>
            <a:off x="8686807" y="2208363"/>
            <a:ext cx="2930666" cy="2570672"/>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6" name="Текст 37">
            <a:extLst>
              <a:ext uri="{FF2B5EF4-FFF2-40B4-BE49-F238E27FC236}">
                <a16:creationId xmlns:a16="http://schemas.microsoft.com/office/drawing/2014/main" xmlns="" id="{6809E15B-CD0E-2F47-B500-B457A9CCBB37}"/>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xmlns="" id="{7E0B9771-35DC-D24C-B598-648DE6F8DE6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3" name="Текст 39">
            <a:extLst>
              <a:ext uri="{FF2B5EF4-FFF2-40B4-BE49-F238E27FC236}">
                <a16:creationId xmlns:a16="http://schemas.microsoft.com/office/drawing/2014/main" xmlns="" id="{5B1ACD18-BD14-2B4B-BA0A-46A5167E2C75}"/>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178200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цв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xmlns="" id="{9328428E-0D3D-6E4B-BAC0-3F63BAF7DB7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xmlns="" id="{86CF47C6-D972-9E44-A717-6848F348939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xmlns="" id="{412FEF63-77C0-7C4A-B9BE-4BC0EEEEB78C}"/>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xmlns="" id="{C4F550E9-E979-284D-B65F-44E092DD9D0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A39D099-B515-F343-BF7A-A95468DA3860}"/>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xmlns="" id="{396B1F99-9711-C64F-A7C9-4F1D89E7F11D}"/>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9" name="Заголовок 31">
            <a:extLst>
              <a:ext uri="{FF2B5EF4-FFF2-40B4-BE49-F238E27FC236}">
                <a16:creationId xmlns:a16="http://schemas.microsoft.com/office/drawing/2014/main" xmlns="" id="{1C20890C-BC1C-0745-9AF3-46700BA27C4A}"/>
              </a:ext>
            </a:extLst>
          </p:cNvPr>
          <p:cNvSpPr>
            <a:spLocks noGrp="1"/>
          </p:cNvSpPr>
          <p:nvPr>
            <p:ph type="title" hasCustomPrompt="1"/>
          </p:nvPr>
        </p:nvSpPr>
        <p:spPr>
          <a:xfrm>
            <a:off x="585899" y="1447790"/>
            <a:ext cx="432253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More </a:t>
            </a:r>
            <a:r>
              <a:rPr lang="en-US" sz="2400" dirty="0" err="1">
                <a:solidFill>
                  <a:srgbClr val="102D69"/>
                </a:solidFill>
                <a:latin typeface="HSE Sans" panose="02000000000000000000" pitchFamily="2" charset="0"/>
              </a:rPr>
              <a:t>colours</a:t>
            </a:r>
            <a:r>
              <a:rPr lang="en-US" sz="2400" dirty="0">
                <a:solidFill>
                  <a:srgbClr val="102D69"/>
                </a:solidFill>
                <a:latin typeface="HSE Sans" panose="02000000000000000000" pitchFamily="2" charset="0"/>
              </a:rPr>
              <a:t>: palette</a:t>
            </a:r>
            <a:endParaRPr lang="ru-RU" sz="2400" dirty="0">
              <a:solidFill>
                <a:srgbClr val="102D69"/>
              </a:solidFill>
              <a:latin typeface="HSE Sans" panose="02000000000000000000" pitchFamily="2" charset="0"/>
            </a:endParaRPr>
          </a:p>
        </p:txBody>
      </p:sp>
      <p:sp>
        <p:nvSpPr>
          <p:cNvPr id="20" name="Текст 35">
            <a:extLst>
              <a:ext uri="{FF2B5EF4-FFF2-40B4-BE49-F238E27FC236}">
                <a16:creationId xmlns:a16="http://schemas.microsoft.com/office/drawing/2014/main" xmlns="" id="{CA2589F7-4500-024F-8E07-D726629A599C}"/>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For tables, graphs , charts and diagrams, you may need to use additional </a:t>
            </a:r>
            <a:r>
              <a:rPr lang="en-US" sz="1300" dirty="0" err="1">
                <a:latin typeface="HSE Sans" panose="02000000000000000000" pitchFamily="2" charset="0"/>
              </a:rPr>
              <a:t>colours</a:t>
            </a:r>
            <a:r>
              <a:rPr lang="en-US" sz="1300" dirty="0">
                <a:latin typeface="HSE Sans" panose="02000000000000000000" pitchFamily="2" charset="0"/>
              </a:rPr>
              <a:t>; you may correctly ask what </a:t>
            </a:r>
            <a:r>
              <a:rPr lang="en-US" sz="1300" dirty="0" err="1">
                <a:latin typeface="HSE Sans" panose="02000000000000000000" pitchFamily="2" charset="0"/>
              </a:rPr>
              <a:t>colours</a:t>
            </a:r>
            <a:r>
              <a:rPr lang="en-US" sz="1300" dirty="0">
                <a:latin typeface="HSE Sans" panose="02000000000000000000" pitchFamily="2" charset="0"/>
              </a:rPr>
              <a:t> can be used and where to find them. We advise using HSE University’s official </a:t>
            </a:r>
            <a:r>
              <a:rPr lang="en-US" sz="1300" dirty="0" err="1">
                <a:latin typeface="HSE Sans" panose="02000000000000000000" pitchFamily="2" charset="0"/>
              </a:rPr>
              <a:t>colour</a:t>
            </a:r>
            <a:r>
              <a:rPr lang="en-US" sz="1300" dirty="0">
                <a:latin typeface="HSE Sans" panose="02000000000000000000" pitchFamily="2" charset="0"/>
              </a:rPr>
              <a:t> scheme for such purposes.</a:t>
            </a:r>
            <a:endParaRPr lang="ru-RU" sz="1300" dirty="0">
              <a:latin typeface="HSE Sans" panose="02000000000000000000" pitchFamily="2" charset="0"/>
            </a:endParaRPr>
          </a:p>
        </p:txBody>
      </p:sp>
      <p:sp>
        <p:nvSpPr>
          <p:cNvPr id="21" name="Oval 5">
            <a:extLst>
              <a:ext uri="{FF2B5EF4-FFF2-40B4-BE49-F238E27FC236}">
                <a16:creationId xmlns:a16="http://schemas.microsoft.com/office/drawing/2014/main" xmlns="" id="{D2CA403A-98E7-6C42-8F44-30AB6622C802}"/>
              </a:ext>
            </a:extLst>
          </p:cNvPr>
          <p:cNvSpPr/>
          <p:nvPr userDrawn="1"/>
        </p:nvSpPr>
        <p:spPr>
          <a:xfrm>
            <a:off x="5392982" y="1447790"/>
            <a:ext cx="830997" cy="830997"/>
          </a:xfrm>
          <a:prstGeom prst="ellipse">
            <a:avLst/>
          </a:prstGeom>
          <a:solidFill>
            <a:srgbClr val="0E2D6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22" name="Oval 20">
            <a:extLst>
              <a:ext uri="{FF2B5EF4-FFF2-40B4-BE49-F238E27FC236}">
                <a16:creationId xmlns:a16="http://schemas.microsoft.com/office/drawing/2014/main" xmlns="" id="{42ABAA5D-E7AB-6E48-9D43-A48178C9BDD4}"/>
              </a:ext>
            </a:extLst>
          </p:cNvPr>
          <p:cNvSpPr/>
          <p:nvPr userDrawn="1"/>
        </p:nvSpPr>
        <p:spPr>
          <a:xfrm>
            <a:off x="6742925" y="1447790"/>
            <a:ext cx="830997" cy="830997"/>
          </a:xfrm>
          <a:prstGeom prst="ellipse">
            <a:avLst/>
          </a:prstGeom>
          <a:solidFill>
            <a:srgbClr val="234A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23" name="Oval 22">
            <a:extLst>
              <a:ext uri="{FF2B5EF4-FFF2-40B4-BE49-F238E27FC236}">
                <a16:creationId xmlns:a16="http://schemas.microsoft.com/office/drawing/2014/main" xmlns="" id="{209F185A-8F67-9C42-A7C5-87E483F4FC19}"/>
              </a:ext>
            </a:extLst>
          </p:cNvPr>
          <p:cNvSpPr/>
          <p:nvPr userDrawn="1"/>
        </p:nvSpPr>
        <p:spPr>
          <a:xfrm>
            <a:off x="8092868" y="1447790"/>
            <a:ext cx="830997" cy="830997"/>
          </a:xfrm>
          <a:prstGeom prst="ellipse">
            <a:avLst/>
          </a:prstGeom>
          <a:solidFill>
            <a:srgbClr val="11A0D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24" name="Oval 23">
            <a:extLst>
              <a:ext uri="{FF2B5EF4-FFF2-40B4-BE49-F238E27FC236}">
                <a16:creationId xmlns:a16="http://schemas.microsoft.com/office/drawing/2014/main" xmlns="" id="{279AE0F6-4E37-6C4D-AF45-824EEE489A15}"/>
              </a:ext>
            </a:extLst>
          </p:cNvPr>
          <p:cNvSpPr/>
          <p:nvPr userDrawn="1"/>
        </p:nvSpPr>
        <p:spPr>
          <a:xfrm>
            <a:off x="9442811" y="1447790"/>
            <a:ext cx="830997" cy="830997"/>
          </a:xfrm>
          <a:prstGeom prst="ellipse">
            <a:avLst/>
          </a:prstGeom>
          <a:solidFill>
            <a:srgbClr val="029C6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25" name="Oval 26">
            <a:extLst>
              <a:ext uri="{FF2B5EF4-FFF2-40B4-BE49-F238E27FC236}">
                <a16:creationId xmlns:a16="http://schemas.microsoft.com/office/drawing/2014/main" xmlns="" id="{330C0EA4-7FD1-CE4D-AC95-8C484C5AC790}"/>
              </a:ext>
            </a:extLst>
          </p:cNvPr>
          <p:cNvSpPr/>
          <p:nvPr userDrawn="1"/>
        </p:nvSpPr>
        <p:spPr>
          <a:xfrm>
            <a:off x="10792754" y="1447790"/>
            <a:ext cx="830997" cy="830997"/>
          </a:xfrm>
          <a:prstGeom prst="ellipse">
            <a:avLst/>
          </a:prstGeom>
          <a:solidFill>
            <a:srgbClr val="EB68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26" name="Oval 29">
            <a:extLst>
              <a:ext uri="{FF2B5EF4-FFF2-40B4-BE49-F238E27FC236}">
                <a16:creationId xmlns:a16="http://schemas.microsoft.com/office/drawing/2014/main" xmlns="" id="{4C53CF3D-7EFB-DF4F-8EA6-5644574E9AFB}"/>
              </a:ext>
            </a:extLst>
          </p:cNvPr>
          <p:cNvSpPr/>
          <p:nvPr userDrawn="1"/>
        </p:nvSpPr>
        <p:spPr>
          <a:xfrm>
            <a:off x="5392982" y="2708699"/>
            <a:ext cx="830997" cy="830997"/>
          </a:xfrm>
          <a:prstGeom prst="ellipse">
            <a:avLst/>
          </a:prstGeom>
          <a:solidFill>
            <a:srgbClr val="7D4EB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27" name="Oval 33">
            <a:extLst>
              <a:ext uri="{FF2B5EF4-FFF2-40B4-BE49-F238E27FC236}">
                <a16:creationId xmlns:a16="http://schemas.microsoft.com/office/drawing/2014/main" xmlns="" id="{B42CE88A-E9A3-2A4E-BD50-EB37311F39EC}"/>
              </a:ext>
            </a:extLst>
          </p:cNvPr>
          <p:cNvSpPr/>
          <p:nvPr userDrawn="1"/>
        </p:nvSpPr>
        <p:spPr>
          <a:xfrm>
            <a:off x="6742925" y="2708699"/>
            <a:ext cx="830997" cy="830997"/>
          </a:xfrm>
          <a:prstGeom prst="ellipse">
            <a:avLst/>
          </a:prstGeom>
          <a:solidFill>
            <a:srgbClr val="E61F3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28" name="Oval 34">
            <a:extLst>
              <a:ext uri="{FF2B5EF4-FFF2-40B4-BE49-F238E27FC236}">
                <a16:creationId xmlns:a16="http://schemas.microsoft.com/office/drawing/2014/main" xmlns="" id="{B699EFDF-DB9D-3C4F-9D1F-461508017BDA}"/>
              </a:ext>
            </a:extLst>
          </p:cNvPr>
          <p:cNvSpPr/>
          <p:nvPr userDrawn="1"/>
        </p:nvSpPr>
        <p:spPr>
          <a:xfrm>
            <a:off x="8092868" y="2708699"/>
            <a:ext cx="830997" cy="830997"/>
          </a:xfrm>
          <a:prstGeom prst="ellipse">
            <a:avLst/>
          </a:prstGeom>
          <a:solidFill>
            <a:srgbClr val="FBBA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29" name="Oval 35">
            <a:extLst>
              <a:ext uri="{FF2B5EF4-FFF2-40B4-BE49-F238E27FC236}">
                <a16:creationId xmlns:a16="http://schemas.microsoft.com/office/drawing/2014/main" xmlns="" id="{5DF3131C-EEA1-5446-B567-C9DA0A2A1AFF}"/>
              </a:ext>
            </a:extLst>
          </p:cNvPr>
          <p:cNvSpPr/>
          <p:nvPr userDrawn="1"/>
        </p:nvSpPr>
        <p:spPr>
          <a:xfrm>
            <a:off x="9442811" y="2708699"/>
            <a:ext cx="830997" cy="830997"/>
          </a:xfrm>
          <a:prstGeom prst="ellipse">
            <a:avLst/>
          </a:prstGeom>
          <a:solidFill>
            <a:srgbClr val="7DA0D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0" name="Oval 36">
            <a:extLst>
              <a:ext uri="{FF2B5EF4-FFF2-40B4-BE49-F238E27FC236}">
                <a16:creationId xmlns:a16="http://schemas.microsoft.com/office/drawing/2014/main" xmlns="" id="{6D03B317-B61D-2945-8C0A-A6EBD87ACD07}"/>
              </a:ext>
            </a:extLst>
          </p:cNvPr>
          <p:cNvSpPr/>
          <p:nvPr userDrawn="1"/>
        </p:nvSpPr>
        <p:spPr>
          <a:xfrm>
            <a:off x="10792754" y="2708699"/>
            <a:ext cx="830997" cy="830997"/>
          </a:xfrm>
          <a:prstGeom prst="ellipse">
            <a:avLst/>
          </a:prstGeom>
          <a:solidFill>
            <a:srgbClr val="47A0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1" name="Oval 37">
            <a:extLst>
              <a:ext uri="{FF2B5EF4-FFF2-40B4-BE49-F238E27FC236}">
                <a16:creationId xmlns:a16="http://schemas.microsoft.com/office/drawing/2014/main" xmlns="" id="{9C0266F1-C0B7-624A-A873-5F2C8801E766}"/>
              </a:ext>
            </a:extLst>
          </p:cNvPr>
          <p:cNvSpPr/>
          <p:nvPr userDrawn="1"/>
        </p:nvSpPr>
        <p:spPr>
          <a:xfrm>
            <a:off x="5392982" y="3969609"/>
            <a:ext cx="830997" cy="830997"/>
          </a:xfrm>
          <a:prstGeom prst="ellipse">
            <a:avLst/>
          </a:prstGeom>
          <a:solidFill>
            <a:srgbClr val="EB8C3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2" name="Oval 38">
            <a:extLst>
              <a:ext uri="{FF2B5EF4-FFF2-40B4-BE49-F238E27FC236}">
                <a16:creationId xmlns:a16="http://schemas.microsoft.com/office/drawing/2014/main" xmlns="" id="{30C0C10E-388C-9843-8270-19D471BD3756}"/>
              </a:ext>
            </a:extLst>
          </p:cNvPr>
          <p:cNvSpPr/>
          <p:nvPr userDrawn="1"/>
        </p:nvSpPr>
        <p:spPr>
          <a:xfrm>
            <a:off x="6742925" y="3969609"/>
            <a:ext cx="830997" cy="830997"/>
          </a:xfrm>
          <a:prstGeom prst="ellipse">
            <a:avLst/>
          </a:prstGeom>
          <a:solidFill>
            <a:srgbClr val="96628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3" name="Oval 39">
            <a:extLst>
              <a:ext uri="{FF2B5EF4-FFF2-40B4-BE49-F238E27FC236}">
                <a16:creationId xmlns:a16="http://schemas.microsoft.com/office/drawing/2014/main" xmlns="" id="{87047EA3-79D2-8644-A568-E64AA1D7D370}"/>
              </a:ext>
            </a:extLst>
          </p:cNvPr>
          <p:cNvSpPr/>
          <p:nvPr userDrawn="1"/>
        </p:nvSpPr>
        <p:spPr>
          <a:xfrm>
            <a:off x="8092868" y="3969609"/>
            <a:ext cx="830997" cy="830997"/>
          </a:xfrm>
          <a:prstGeom prst="ellipse">
            <a:avLst/>
          </a:prstGeom>
          <a:solidFill>
            <a:srgbClr val="CD5A5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4" name="Oval 40">
            <a:extLst>
              <a:ext uri="{FF2B5EF4-FFF2-40B4-BE49-F238E27FC236}">
                <a16:creationId xmlns:a16="http://schemas.microsoft.com/office/drawing/2014/main" xmlns="" id="{7F5D1C6B-4E6B-0346-A5DC-C511DB14EFD6}"/>
              </a:ext>
            </a:extLst>
          </p:cNvPr>
          <p:cNvSpPr/>
          <p:nvPr userDrawn="1"/>
        </p:nvSpPr>
        <p:spPr>
          <a:xfrm>
            <a:off x="9442811" y="3969609"/>
            <a:ext cx="830997" cy="830997"/>
          </a:xfrm>
          <a:prstGeom prst="ellipse">
            <a:avLst/>
          </a:prstGeom>
          <a:solidFill>
            <a:srgbClr val="FFD74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5" name="Oval 41">
            <a:extLst>
              <a:ext uri="{FF2B5EF4-FFF2-40B4-BE49-F238E27FC236}">
                <a16:creationId xmlns:a16="http://schemas.microsoft.com/office/drawing/2014/main" xmlns="" id="{EB421DBA-35DE-2C4F-A89E-27F0998EF4E8}"/>
              </a:ext>
            </a:extLst>
          </p:cNvPr>
          <p:cNvSpPr/>
          <p:nvPr userDrawn="1"/>
        </p:nvSpPr>
        <p:spPr>
          <a:xfrm>
            <a:off x="10792754" y="3969609"/>
            <a:ext cx="830997" cy="830997"/>
          </a:xfrm>
          <a:prstGeom prst="ellipse">
            <a:avLst/>
          </a:prstGeom>
          <a:solidFill>
            <a:srgbClr val="CDDDF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6" name="Oval 42">
            <a:extLst>
              <a:ext uri="{FF2B5EF4-FFF2-40B4-BE49-F238E27FC236}">
                <a16:creationId xmlns:a16="http://schemas.microsoft.com/office/drawing/2014/main" xmlns="" id="{081BD842-A9A1-5B44-81ED-A97BA390032B}"/>
              </a:ext>
            </a:extLst>
          </p:cNvPr>
          <p:cNvSpPr/>
          <p:nvPr userDrawn="1"/>
        </p:nvSpPr>
        <p:spPr>
          <a:xfrm>
            <a:off x="5392982" y="5249769"/>
            <a:ext cx="830997" cy="830997"/>
          </a:xfrm>
          <a:prstGeom prst="ellipse">
            <a:avLst/>
          </a:prstGeom>
          <a:solidFill>
            <a:srgbClr val="D7EBB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7" name="Oval 43">
            <a:extLst>
              <a:ext uri="{FF2B5EF4-FFF2-40B4-BE49-F238E27FC236}">
                <a16:creationId xmlns:a16="http://schemas.microsoft.com/office/drawing/2014/main" xmlns="" id="{036EE7D2-A33A-434C-B272-C82E2CDD4D4D}"/>
              </a:ext>
            </a:extLst>
          </p:cNvPr>
          <p:cNvSpPr/>
          <p:nvPr userDrawn="1"/>
        </p:nvSpPr>
        <p:spPr>
          <a:xfrm>
            <a:off x="6742925" y="5249769"/>
            <a:ext cx="830997" cy="830997"/>
          </a:xfrm>
          <a:prstGeom prst="ellipse">
            <a:avLst/>
          </a:prstGeom>
          <a:solidFill>
            <a:srgbClr val="FFDC9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8" name="Oval 44">
            <a:extLst>
              <a:ext uri="{FF2B5EF4-FFF2-40B4-BE49-F238E27FC236}">
                <a16:creationId xmlns:a16="http://schemas.microsoft.com/office/drawing/2014/main" xmlns="" id="{7DD65DA4-F076-C242-813E-8C17DCABCCFB}"/>
              </a:ext>
            </a:extLst>
          </p:cNvPr>
          <p:cNvSpPr/>
          <p:nvPr userDrawn="1"/>
        </p:nvSpPr>
        <p:spPr>
          <a:xfrm>
            <a:off x="8092868" y="5249769"/>
            <a:ext cx="830997" cy="830997"/>
          </a:xfrm>
          <a:prstGeom prst="ellipse">
            <a:avLst/>
          </a:prstGeom>
          <a:solidFill>
            <a:srgbClr val="D7C3F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39" name="Oval 45">
            <a:extLst>
              <a:ext uri="{FF2B5EF4-FFF2-40B4-BE49-F238E27FC236}">
                <a16:creationId xmlns:a16="http://schemas.microsoft.com/office/drawing/2014/main" xmlns="" id="{8A44D99D-BF66-2848-B460-F59D8ECF5690}"/>
              </a:ext>
            </a:extLst>
          </p:cNvPr>
          <p:cNvSpPr/>
          <p:nvPr userDrawn="1"/>
        </p:nvSpPr>
        <p:spPr>
          <a:xfrm>
            <a:off x="9442811" y="5249769"/>
            <a:ext cx="830997" cy="830997"/>
          </a:xfrm>
          <a:prstGeom prst="ellipse">
            <a:avLst/>
          </a:prstGeom>
          <a:solidFill>
            <a:srgbClr val="F6C3C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40" name="Oval 46">
            <a:extLst>
              <a:ext uri="{FF2B5EF4-FFF2-40B4-BE49-F238E27FC236}">
                <a16:creationId xmlns:a16="http://schemas.microsoft.com/office/drawing/2014/main" xmlns="" id="{9B130CEB-3D74-B647-BA6B-32F7D70FD354}"/>
              </a:ext>
            </a:extLst>
          </p:cNvPr>
          <p:cNvSpPr/>
          <p:nvPr userDrawn="1"/>
        </p:nvSpPr>
        <p:spPr>
          <a:xfrm>
            <a:off x="10792754" y="5249769"/>
            <a:ext cx="830997" cy="830997"/>
          </a:xfrm>
          <a:prstGeom prst="ellipse">
            <a:avLst/>
          </a:prstGeom>
          <a:solidFill>
            <a:srgbClr val="FFF0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endParaRPr>
          </a:p>
        </p:txBody>
      </p:sp>
      <p:sp>
        <p:nvSpPr>
          <p:cNvPr id="41" name="Текст 37">
            <a:extLst>
              <a:ext uri="{FF2B5EF4-FFF2-40B4-BE49-F238E27FC236}">
                <a16:creationId xmlns:a16="http://schemas.microsoft.com/office/drawing/2014/main" xmlns="" id="{800F6957-CEFF-924E-B258-5B51A5196DEB}"/>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2" name="Текст 39">
            <a:extLst>
              <a:ext uri="{FF2B5EF4-FFF2-40B4-BE49-F238E27FC236}">
                <a16:creationId xmlns:a16="http://schemas.microsoft.com/office/drawing/2014/main" xmlns="" id="{8FD4982C-EBD6-6D4D-A16B-212CB048938C}"/>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43" name="Текст 39">
            <a:extLst>
              <a:ext uri="{FF2B5EF4-FFF2-40B4-BE49-F238E27FC236}">
                <a16:creationId xmlns:a16="http://schemas.microsoft.com/office/drawing/2014/main" xmlns="" id="{733D5CDE-163B-C148-A20F-A808E0652336}"/>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218014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чистый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xmlns="" id="{A7FA04E4-3213-8F41-B068-4DC28144142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xmlns="" id="{938052A0-3DF0-DC47-B7E0-C20EF981C230}"/>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xmlns="" id="{8C6147F0-3CA1-264C-B2B2-F88597196943}"/>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xmlns="" id="{62CDF50E-4D58-AF4A-ABFD-140AF88B3681}"/>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62171D1-2A5B-7A4A-9760-17CCE51B9802}"/>
              </a:ext>
            </a:extLst>
          </p:cNvPr>
          <p:cNvSpPr txBox="1"/>
          <p:nvPr userDrawn="1"/>
        </p:nvSpPr>
        <p:spPr>
          <a:xfrm>
            <a:off x="10410201" y="532278"/>
            <a:ext cx="671977" cy="307777"/>
          </a:xfrm>
          <a:prstGeom prst="rect">
            <a:avLst/>
          </a:prstGeom>
          <a:noFill/>
        </p:spPr>
        <p:txBody>
          <a:bodyPr wrap="square" lIns="0" tIns="0" rIns="0" bIns="0" rtlCol="0">
            <a:spAutoFit/>
          </a:bodyPr>
          <a:lstStyle/>
          <a:p>
            <a:pPr>
              <a:defRPr/>
            </a:pPr>
            <a:fld id="{32AF94B5-93D7-5247-B727-C7089232F508}" type="slidenum">
              <a:rPr lang="ru-RU" sz="2000">
                <a:solidFill>
                  <a:srgbClr val="102D69"/>
                </a:solidFill>
                <a:latin typeface="HSE Sans" panose="02000000000000000000" pitchFamily="2" charset="0"/>
              </a:rPr>
              <a:pPr>
                <a:def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xmlns="" id="{3C71A0C3-CD3E-0748-98E5-6B2507CAB296}"/>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0" name="Текст 37">
            <a:extLst>
              <a:ext uri="{FF2B5EF4-FFF2-40B4-BE49-F238E27FC236}">
                <a16:creationId xmlns:a16="http://schemas.microsoft.com/office/drawing/2014/main" xmlns="" id="{C0A1CB46-D6D6-5E48-B4F7-CCED4525C46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1" name="Текст 39">
            <a:extLst>
              <a:ext uri="{FF2B5EF4-FFF2-40B4-BE49-F238E27FC236}">
                <a16:creationId xmlns:a16="http://schemas.microsoft.com/office/drawing/2014/main" xmlns="" id="{25D35A19-1AA8-204A-BFCA-83B65D59CFF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xmlns="" id="{3557077C-F503-0B4A-82A2-54D21547E589}"/>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941339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чисты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448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Текст_1">
  <p:cSld name="1_Текст_1">
    <p:bg>
      <p:bgPr>
        <a:blipFill>
          <a:blip r:embed="rId2">
            <a:alphaModFix/>
          </a:blip>
          <a:stretch>
            <a:fillRect/>
          </a:stretch>
        </a:blipFill>
        <a:effectLst/>
      </p:bgPr>
    </p:bg>
    <p:spTree>
      <p:nvGrpSpPr>
        <p:cNvPr id="1" name="Shape 61"/>
        <p:cNvGrpSpPr/>
        <p:nvPr/>
      </p:nvGrpSpPr>
      <p:grpSpPr>
        <a:xfrm>
          <a:off x="0" y="0"/>
          <a:ext cx="0" cy="0"/>
          <a:chOff x="0" y="0"/>
          <a:chExt cx="0" cy="0"/>
        </a:xfrm>
      </p:grpSpPr>
      <p:pic>
        <p:nvPicPr>
          <p:cNvPr id="62" name="Google Shape;62;p15"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63" name="Google Shape;63;p15"/>
          <p:cNvCxnSpPr/>
          <p:nvPr/>
        </p:nvCxnSpPr>
        <p:spPr>
          <a:xfrm>
            <a:off x="3298687"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64" name="Google Shape;64;p15"/>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65" name="Google Shape;65;p15"/>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66" name="Google Shape;66;p15"/>
          <p:cNvSpPr txBox="1"/>
          <p:nvPr/>
        </p:nvSpPr>
        <p:spPr>
          <a:xfrm>
            <a:off x="10410202" y="532278"/>
            <a:ext cx="671977" cy="307777"/>
          </a:xfrm>
          <a:prstGeom prst="rect">
            <a:avLst/>
          </a:prstGeom>
          <a:noFill/>
          <a:ln>
            <a:noFill/>
          </a:ln>
        </p:spPr>
        <p:txBody>
          <a:bodyPr spcFirstLastPara="1" wrap="square" lIns="0" tIns="0" rIns="0" bIns="0" anchor="t" anchorCtr="0">
            <a:spAutoFit/>
          </a:bodyPr>
          <a:lstStyle/>
          <a:p>
            <a:pPr>
              <a:defRPr/>
            </a:pPr>
            <a:fld id="{00000000-1234-1234-1234-123412341234}" type="slidenum">
              <a:rPr lang="ru" sz="2000">
                <a:solidFill>
                  <a:srgbClr val="102D69"/>
                </a:solidFill>
                <a:latin typeface="Arial"/>
                <a:ea typeface="Arial"/>
                <a:cs typeface="Arial"/>
                <a:sym typeface="Arial"/>
              </a:rPr>
              <a:pPr>
                <a:defRPr/>
              </a:pPr>
              <a:t>‹#›</a:t>
            </a:fld>
            <a:endParaRPr sz="2000">
              <a:solidFill>
                <a:srgbClr val="102D69"/>
              </a:solidFill>
              <a:latin typeface="Arial"/>
              <a:ea typeface="Arial"/>
              <a:cs typeface="Arial"/>
              <a:sym typeface="Arial"/>
            </a:endParaRPr>
          </a:p>
        </p:txBody>
      </p:sp>
      <p:cxnSp>
        <p:nvCxnSpPr>
          <p:cNvPr id="67" name="Google Shape;67;p15"/>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68" name="Google Shape;68;p15"/>
          <p:cNvSpPr>
            <a:spLocks noGrp="1"/>
          </p:cNvSpPr>
          <p:nvPr>
            <p:ph type="pic" idx="2"/>
          </p:nvPr>
        </p:nvSpPr>
        <p:spPr>
          <a:xfrm>
            <a:off x="6684654" y="1447789"/>
            <a:ext cx="4325167" cy="4325107"/>
          </a:xfrm>
          <a:prstGeom prst="rect">
            <a:avLst/>
          </a:prstGeom>
          <a:solidFill>
            <a:srgbClr val="D9D9D9"/>
          </a:solidFill>
          <a:ln>
            <a:noFill/>
          </a:ln>
        </p:spPr>
      </p:sp>
      <p:sp>
        <p:nvSpPr>
          <p:cNvPr id="69" name="Google Shape;69;p15"/>
          <p:cNvSpPr txBox="1">
            <a:spLocks noGrp="1"/>
          </p:cNvSpPr>
          <p:nvPr>
            <p:ph type="title"/>
          </p:nvPr>
        </p:nvSpPr>
        <p:spPr>
          <a:xfrm>
            <a:off x="585899" y="1447791"/>
            <a:ext cx="5245560" cy="77702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0" name="Google Shape;70;p15"/>
          <p:cNvSpPr txBox="1">
            <a:spLocks noGrp="1"/>
          </p:cNvSpPr>
          <p:nvPr>
            <p:ph type="body" idx="1"/>
          </p:nvPr>
        </p:nvSpPr>
        <p:spPr>
          <a:xfrm>
            <a:off x="585898" y="2379663"/>
            <a:ext cx="5245561" cy="3393233"/>
          </a:xfrm>
          <a:prstGeom prst="rect">
            <a:avLst/>
          </a:prstGeom>
          <a:noFill/>
          <a:ln>
            <a:noFill/>
          </a:ln>
        </p:spPr>
        <p:txBody>
          <a:bodyPr spcFirstLastPara="1" wrap="square" lIns="0" tIns="0" rIns="0" bIns="34275" anchor="t" anchorCtr="0">
            <a:normAutofit/>
          </a:bodyPr>
          <a:lstStyle>
            <a:lvl1pPr marL="609585" marR="0" lvl="0"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1pPr>
            <a:lvl2pPr marL="1219170" marR="0" lvl="1"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2pPr>
            <a:lvl3pPr marL="1828754" marR="0" lvl="2"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3pPr>
            <a:lvl4pPr marL="2438339" marR="0" lvl="3"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4pPr>
            <a:lvl5pPr marL="3047924" marR="0" lvl="4" indent="-304792" algn="l" rtl="0">
              <a:lnSpc>
                <a:spcPct val="100000"/>
              </a:lnSpc>
              <a:spcBef>
                <a:spcPts val="1067"/>
              </a:spcBef>
              <a:spcAft>
                <a:spcPts val="0"/>
              </a:spcAft>
              <a:buClr>
                <a:srgbClr val="0E2D69"/>
              </a:buClr>
              <a:buSzPts val="1000"/>
              <a:buFont typeface="Arial"/>
              <a:buNone/>
              <a:defRPr sz="1333" b="0" i="0" u="none" strike="noStrike" cap="none">
                <a:solidFill>
                  <a:srgbClr val="0E2D69"/>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1" name="Google Shape;71;p15"/>
          <p:cNvSpPr txBox="1">
            <a:spLocks noGrp="1"/>
          </p:cNvSpPr>
          <p:nvPr>
            <p:ph type="body" idx="3"/>
          </p:nvPr>
        </p:nvSpPr>
        <p:spPr>
          <a:xfrm>
            <a:off x="1143690" y="540904"/>
            <a:ext cx="1901825" cy="415925"/>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0"/>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1pPr>
            <a:lvl2pPr marL="1219170" marR="0" lvl="1" indent="-304792" algn="l" rtl="0">
              <a:lnSpc>
                <a:spcPct val="10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2pPr>
            <a:lvl3pPr marL="1828754" marR="0" lvl="2" indent="-304792" algn="l" rtl="0">
              <a:lnSpc>
                <a:spcPct val="10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3pPr>
            <a:lvl4pPr marL="2438339" marR="0" lvl="3" indent="-304792" algn="l" rtl="0">
              <a:lnSpc>
                <a:spcPct val="10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4pPr>
            <a:lvl5pPr marL="3047924" marR="0" lvl="4" indent="-304792" algn="l" rtl="0">
              <a:lnSpc>
                <a:spcPct val="100000"/>
              </a:lnSpc>
              <a:spcBef>
                <a:spcPts val="533"/>
              </a:spcBef>
              <a:spcAft>
                <a:spcPts val="0"/>
              </a:spcAft>
              <a:buClr>
                <a:schemeClr val="dk1"/>
              </a:buClr>
              <a:buSzPts val="800"/>
              <a:buFont typeface="Arial"/>
              <a:buNone/>
              <a:defRPr sz="10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2" name="Google Shape;72;p15"/>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0"/>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1pPr>
            <a:lvl2pPr marL="1219170" marR="0" lvl="1"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2pPr>
            <a:lvl3pPr marL="1828754" marR="0" lvl="2"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3pPr>
            <a:lvl4pPr marL="2438339" marR="0" lvl="3"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4pPr>
            <a:lvl5pPr marL="3047924" marR="0" lvl="4"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3" name="Google Shape;73;p15"/>
          <p:cNvSpPr txBox="1">
            <a:spLocks noGrp="1"/>
          </p:cNvSpPr>
          <p:nvPr>
            <p:ph type="body" idx="5"/>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0"/>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1pPr>
            <a:lvl2pPr marL="1219170" marR="0" lvl="1"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2pPr>
            <a:lvl3pPr marL="1828754" marR="0" lvl="2"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3pPr>
            <a:lvl4pPr marL="2438339" marR="0" lvl="3"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4pPr>
            <a:lvl5pPr marL="3047924" marR="0" lvl="4" indent="-304792" algn="l" rtl="0">
              <a:lnSpc>
                <a:spcPct val="90000"/>
              </a:lnSpc>
              <a:spcBef>
                <a:spcPts val="533"/>
              </a:spcBef>
              <a:spcAft>
                <a:spcPts val="0"/>
              </a:spcAft>
              <a:buClr>
                <a:srgbClr val="0E2D69"/>
              </a:buClr>
              <a:buSzPts val="800"/>
              <a:buFont typeface="Arial"/>
              <a:buNone/>
              <a:defRPr sz="1067" b="0" i="0" u="none" strike="noStrike" cap="none">
                <a:solidFill>
                  <a:srgbClr val="0E2D69"/>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52836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екст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xmlns="" id="{FDC66DB8-29BC-5940-A721-40F10021456A}"/>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xmlns="" id="{DE27C859-478F-3648-8A9D-2C85DBDCAC0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xmlns="" id="{58EA1144-CFD8-1D47-B430-7014F576043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xmlns="" id="{96EDC73C-5A3C-014E-8E52-04CAFCA9B20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55E88681-53A8-3B45-B80A-372EDFB53883}"/>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xmlns="" id="{EDA7D8BF-DF37-704F-B77F-7E40752ACE25}"/>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31">
            <a:extLst>
              <a:ext uri="{FF2B5EF4-FFF2-40B4-BE49-F238E27FC236}">
                <a16:creationId xmlns:a16="http://schemas.microsoft.com/office/drawing/2014/main" xmlns="" id="{76942483-EB13-0A4B-8060-DB65024C294E}"/>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7" name="Текст 35">
            <a:extLst>
              <a:ext uri="{FF2B5EF4-FFF2-40B4-BE49-F238E27FC236}">
                <a16:creationId xmlns:a16="http://schemas.microsoft.com/office/drawing/2014/main" xmlns="" id="{66FAD63B-F743-0F47-BBE3-D7731766705A}"/>
              </a:ext>
            </a:extLst>
          </p:cNvPr>
          <p:cNvSpPr>
            <a:spLocks noGrp="1"/>
          </p:cNvSpPr>
          <p:nvPr>
            <p:ph type="body" sz="quarter" idx="12" hasCustomPrompt="1"/>
          </p:nvPr>
        </p:nvSpPr>
        <p:spPr>
          <a:xfrm>
            <a:off x="585897" y="2379663"/>
            <a:ext cx="11057971" cy="3745092"/>
          </a:xfrm>
          <a:prstGeom prst="rect">
            <a:avLst/>
          </a:prstGeom>
        </p:spPr>
        <p:txBody>
          <a:bodyPr lIns="0" tIns="0" rIns="0" numCol="3" spcCol="252000">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200"/>
              </a:spcBef>
            </a:pPr>
            <a:r>
              <a:rPr lang="en-US" sz="1300" dirty="0">
                <a:latin typeface="HSE Sans" panose="02000000000000000000" pitchFamily="2" charset="0"/>
              </a:rPr>
              <a:t>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a:t>
            </a:r>
          </a:p>
          <a:p>
            <a:pPr>
              <a:spcBef>
                <a:spcPts val="1200"/>
              </a:spcBef>
            </a:pPr>
            <a:r>
              <a:rPr lang="en-US" sz="1300" dirty="0">
                <a:latin typeface="HSE Sans" panose="02000000000000000000" pitchFamily="2" charset="0"/>
              </a:rPr>
              <a:t>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 If you have a lot of text, we recommend putting it into two or three columns, Texts placed in long lines are hard to read; always bear in mind the audience, who will be viewing your presentation. Try to limit each line to seven to nine words. More than that might put your audience to sleep.</a:t>
            </a:r>
            <a:endParaRPr lang="ru-RU" sz="1300" dirty="0">
              <a:latin typeface="HSE Sans" panose="02000000000000000000" pitchFamily="2" charset="0"/>
            </a:endParaRPr>
          </a:p>
        </p:txBody>
      </p:sp>
      <p:sp>
        <p:nvSpPr>
          <p:cNvPr id="21" name="Текст 37">
            <a:extLst>
              <a:ext uri="{FF2B5EF4-FFF2-40B4-BE49-F238E27FC236}">
                <a16:creationId xmlns:a16="http://schemas.microsoft.com/office/drawing/2014/main" xmlns="" id="{45421580-30B9-AE44-9576-3890C98F5E85}"/>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xmlns="" id="{778A6943-08BD-8C4D-A524-728A4340014C}"/>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3" name="Текст 39">
            <a:extLst>
              <a:ext uri="{FF2B5EF4-FFF2-40B4-BE49-F238E27FC236}">
                <a16:creationId xmlns:a16="http://schemas.microsoft.com/office/drawing/2014/main" xmlns="" id="{EB90A960-EE54-5742-BBB0-8536917AD4C0}"/>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52718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екст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xmlns="" id="{0E78CA68-7A0C-CF41-9AC6-A547FB9EC3B0}"/>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xmlns="" id="{45DC512A-A23B-B24D-A1F6-6793976867CF}"/>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xmlns="" id="{21F91649-DF0F-5F45-A43B-2CED9ACDD04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xmlns="" id="{3137B760-1A50-1845-B7F2-1EF31C71C72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5ECCF8F-5855-7943-B503-5573887A534D}"/>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xmlns="" id="{FB81B23D-CDD8-E64C-9887-3540F7EE1C4B}"/>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Текст 35">
            <a:extLst>
              <a:ext uri="{FF2B5EF4-FFF2-40B4-BE49-F238E27FC236}">
                <a16:creationId xmlns:a16="http://schemas.microsoft.com/office/drawing/2014/main" xmlns="" id="{5163BE0A-A745-414A-AF21-D968BD69D2DA}"/>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a:spcBef>
                <a:spcPts val="1300"/>
              </a:spcBef>
            </a:pPr>
            <a:r>
              <a:rPr lang="en-US" sz="1300" dirty="0">
                <a:latin typeface="HSE Sans" panose="02000000000000000000" pitchFamily="2" charset="0"/>
              </a:rPr>
              <a:t>Here I am, a regular text as seen on the right; you can take me anywhere in the same size (13 </a:t>
            </a:r>
            <a:r>
              <a:rPr lang="en-US" sz="1300" dirty="0" err="1">
                <a:latin typeface="HSE Sans" panose="02000000000000000000" pitchFamily="2" charset="0"/>
              </a:rPr>
              <a:t>pt</a:t>
            </a:r>
            <a:r>
              <a:rPr lang="en-US" sz="1300" dirty="0">
                <a:latin typeface="HSE Sans" panose="02000000000000000000" pitchFamily="2" charset="0"/>
              </a:rPr>
              <a:t>), so I am readable on both the screen and in print-outs of slides. Don’t increase my size if you don’t need to, since you have the full screen option at your fingertips. Here I am, a regular text as described on the right; you can take me anywhere in the same size (13 </a:t>
            </a:r>
            <a:r>
              <a:rPr lang="en-US" sz="1300" dirty="0" err="1">
                <a:latin typeface="HSE Sans" panose="02000000000000000000" pitchFamily="2" charset="0"/>
              </a:rPr>
              <a:t>pt</a:t>
            </a:r>
            <a:r>
              <a:rPr lang="en-US" sz="1300" dirty="0">
                <a:latin typeface="HSE Sans" panose="02000000000000000000" pitchFamily="2" charset="0"/>
              </a:rPr>
              <a:t>), so I am readable on both the screen and in print-outs of slides. Don’t increase my size if you don’t need to, since you have the full screen option at your fingertips.</a:t>
            </a:r>
            <a:endParaRPr lang="ru-RU" sz="1300" dirty="0">
              <a:latin typeface="HSE Sans" panose="02000000000000000000" pitchFamily="2" charset="0"/>
            </a:endParaRPr>
          </a:p>
        </p:txBody>
      </p:sp>
      <p:sp>
        <p:nvSpPr>
          <p:cNvPr id="20" name="Текст 35">
            <a:extLst>
              <a:ext uri="{FF2B5EF4-FFF2-40B4-BE49-F238E27FC236}">
                <a16:creationId xmlns:a16="http://schemas.microsoft.com/office/drawing/2014/main" xmlns="" id="{B3D47CF6-5FC1-2346-8894-A7CC39063DE3}"/>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000" dirty="0">
                <a:latin typeface="HSE Sans" panose="02000000000000000000" pitchFamily="2" charset="0"/>
              </a:rPr>
              <a:t>Notes, other clarifications or additional information should be presented in a smaller size (10 </a:t>
            </a:r>
            <a:r>
              <a:rPr lang="en-US" sz="1000" dirty="0" err="1">
                <a:latin typeface="HSE Sans" panose="02000000000000000000" pitchFamily="2" charset="0"/>
              </a:rPr>
              <a:t>pt</a:t>
            </a:r>
            <a:r>
              <a:rPr lang="en-US" sz="1000" dirty="0">
                <a:latin typeface="HSE Sans" panose="02000000000000000000" pitchFamily="2" charset="0"/>
              </a:rPr>
              <a:t>)</a:t>
            </a:r>
            <a:endParaRPr lang="ru-RU" sz="1000" dirty="0">
              <a:latin typeface="HSE Sans" panose="02000000000000000000" pitchFamily="2" charset="0"/>
            </a:endParaRPr>
          </a:p>
        </p:txBody>
      </p:sp>
      <p:sp>
        <p:nvSpPr>
          <p:cNvPr id="23" name="Текст 22">
            <a:extLst>
              <a:ext uri="{FF2B5EF4-FFF2-40B4-BE49-F238E27FC236}">
                <a16:creationId xmlns:a16="http://schemas.microsoft.com/office/drawing/2014/main" xmlns="" id="{CD14B8F3-89C2-9F45-809E-D1EAF85AC566}"/>
              </a:ext>
            </a:extLst>
          </p:cNvPr>
          <p:cNvSpPr>
            <a:spLocks noGrp="1"/>
          </p:cNvSpPr>
          <p:nvPr>
            <p:ph type="body" sz="quarter" idx="18" hasCustomPrompt="1"/>
          </p:nvPr>
        </p:nvSpPr>
        <p:spPr>
          <a:xfrm>
            <a:off x="6259892" y="2379663"/>
            <a:ext cx="5383968" cy="3451794"/>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rgbClr val="0E2D69"/>
                </a:solidFill>
                <a:latin typeface="HSE Sans" panose="02000000000000000000" pitchFamily="2" charset="0"/>
              </a:defRPr>
            </a:lvl1pPr>
          </a:lstStyle>
          <a:p>
            <a:r>
              <a:rPr lang="en-US" sz="3200" dirty="0">
                <a:solidFill>
                  <a:srgbClr val="102D69"/>
                </a:solidFill>
                <a:latin typeface="HSE Sans" panose="02000000000000000000" pitchFamily="2" charset="0"/>
              </a:rPr>
              <a:t>Short phrase with important information can have a larger font size than normal, but we don’t recommend doing this often.</a:t>
            </a:r>
            <a:endParaRPr lang="ru-RU" sz="3200" dirty="0">
              <a:solidFill>
                <a:srgbClr val="102D69"/>
              </a:solidFill>
              <a:latin typeface="HSE Sans" panose="02000000000000000000" pitchFamily="2" charset="0"/>
            </a:endParaRPr>
          </a:p>
        </p:txBody>
      </p:sp>
      <p:sp>
        <p:nvSpPr>
          <p:cNvPr id="25" name="Заголовок 31">
            <a:extLst>
              <a:ext uri="{FF2B5EF4-FFF2-40B4-BE49-F238E27FC236}">
                <a16:creationId xmlns:a16="http://schemas.microsoft.com/office/drawing/2014/main" xmlns="" id="{B32DC3D4-97A5-3E4F-A29B-422D5E3129B7}"/>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5" name="Текст 37">
            <a:extLst>
              <a:ext uri="{FF2B5EF4-FFF2-40B4-BE49-F238E27FC236}">
                <a16:creationId xmlns:a16="http://schemas.microsoft.com/office/drawing/2014/main" xmlns="" id="{87E14987-3496-B241-A4C9-88FACDD837F5}"/>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6" name="Текст 39">
            <a:extLst>
              <a:ext uri="{FF2B5EF4-FFF2-40B4-BE49-F238E27FC236}">
                <a16:creationId xmlns:a16="http://schemas.microsoft.com/office/drawing/2014/main" xmlns="" id="{3DAEB9AB-245D-774E-9656-B80FCC7A20BB}"/>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xmlns="" id="{98145217-7421-9C4F-9483-5AEA3D289575}"/>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66379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График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xmlns="" id="{9E89D752-CAC6-0943-9A3D-4C52DBF50CE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xmlns="" id="{64D89E64-93BB-044D-B3D4-8F2679C5CA4C}"/>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xmlns="" id="{D0C3B169-866D-C645-AF76-00F8C2A97E9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xmlns="" id="{FDDF48AB-D8AE-0E42-A544-8EA5B8744778}"/>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66DF89EC-1E7C-3B40-85F4-6D19A7D29AC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xmlns="" id="{019D6862-BD52-734D-9E19-38C147CA2D2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Заголовок 31">
            <a:extLst>
              <a:ext uri="{FF2B5EF4-FFF2-40B4-BE49-F238E27FC236}">
                <a16:creationId xmlns:a16="http://schemas.microsoft.com/office/drawing/2014/main" xmlns="" id="{B3F16318-C9C3-B948-A508-4BC53D0B7716}"/>
              </a:ext>
            </a:extLst>
          </p:cNvPr>
          <p:cNvSpPr>
            <a:spLocks noGrp="1"/>
          </p:cNvSpPr>
          <p:nvPr>
            <p:ph type="title" hasCustomPrompt="1"/>
          </p:nvPr>
        </p:nvSpPr>
        <p:spPr>
          <a:xfrm>
            <a:off x="585899" y="1447790"/>
            <a:ext cx="4322530"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8" name="Текст 35">
            <a:extLst>
              <a:ext uri="{FF2B5EF4-FFF2-40B4-BE49-F238E27FC236}">
                <a16:creationId xmlns:a16="http://schemas.microsoft.com/office/drawing/2014/main" xmlns="" id="{23B3E5FB-BBCE-4149-AD9A-8CAB06CC9FCF}"/>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9" name="Текст 35">
            <a:extLst>
              <a:ext uri="{FF2B5EF4-FFF2-40B4-BE49-F238E27FC236}">
                <a16:creationId xmlns:a16="http://schemas.microsoft.com/office/drawing/2014/main" xmlns="" id="{658542D3-7E45-6E46-8039-27C4C43DD617}"/>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000" dirty="0">
                <a:latin typeface="HSE Sans" panose="02000000000000000000" pitchFamily="2" charset="0"/>
              </a:rPr>
              <a:t>Notes, other clarifications or additional information should be presented in a smaller size (10 </a:t>
            </a:r>
            <a:r>
              <a:rPr lang="en-US" sz="1000" dirty="0" err="1">
                <a:latin typeface="HSE Sans" panose="02000000000000000000" pitchFamily="2" charset="0"/>
              </a:rPr>
              <a:t>pt</a:t>
            </a:r>
            <a:r>
              <a:rPr lang="en-US" sz="1000" dirty="0">
                <a:latin typeface="HSE Sans" panose="02000000000000000000" pitchFamily="2" charset="0"/>
              </a:rPr>
              <a: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xmlns="" id="{57965DCA-4776-7546-97FD-A69317A34CF2}"/>
              </a:ext>
            </a:extLst>
          </p:cNvPr>
          <p:cNvSpPr>
            <a:spLocks noGrp="1"/>
          </p:cNvSpPr>
          <p:nvPr>
            <p:ph type="chart" sz="quarter" idx="10"/>
          </p:nvPr>
        </p:nvSpPr>
        <p:spPr>
          <a:xfrm>
            <a:off x="5272097" y="1447790"/>
            <a:ext cx="6371768" cy="4289457"/>
          </a:xfrm>
          <a:prstGeom prst="rect">
            <a:avLst/>
          </a:prstGeom>
        </p:spPr>
        <p:txBody>
          <a:bodyPr/>
          <a:lstStyle/>
          <a:p>
            <a:endParaRPr lang="ru-RU"/>
          </a:p>
        </p:txBody>
      </p:sp>
      <p:sp>
        <p:nvSpPr>
          <p:cNvPr id="15" name="Текст 37">
            <a:extLst>
              <a:ext uri="{FF2B5EF4-FFF2-40B4-BE49-F238E27FC236}">
                <a16:creationId xmlns:a16="http://schemas.microsoft.com/office/drawing/2014/main" xmlns="" id="{F0037DB7-9A83-3348-8DAE-CC70560E4099}"/>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xmlns="" id="{4007716A-CF6E-BC4E-83BE-CC4A3F1F2008}"/>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xmlns="" id="{4921AC85-F824-C54B-91ED-6AB495D80D7A}"/>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50711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График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xmlns="" id="{11D7C3EB-CCEB-E142-9753-8B2D75A0A80D}"/>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xmlns="" id="{527C9F89-51CC-D243-9351-73AB081DB944}"/>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xmlns="" id="{F09EE119-6C80-E846-95F9-BB3907664128}"/>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xmlns="" id="{6C0A681B-44BF-6A46-98D8-483EF13B9114}"/>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65A5D7C-EB12-9D4D-A99A-4B26C81B738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xmlns="" id="{D4C3D74D-BE91-9547-ADCA-ACCE93C1878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0" name="Текст 35">
            <a:extLst>
              <a:ext uri="{FF2B5EF4-FFF2-40B4-BE49-F238E27FC236}">
                <a16:creationId xmlns:a16="http://schemas.microsoft.com/office/drawing/2014/main" xmlns="" id="{5812BF3C-1D24-3640-84D2-BFFCA525AE5F}"/>
              </a:ext>
            </a:extLst>
          </p:cNvPr>
          <p:cNvSpPr>
            <a:spLocks noGrp="1"/>
          </p:cNvSpPr>
          <p:nvPr>
            <p:ph type="body" sz="quarter" idx="16" hasCustomPrompt="1"/>
          </p:nvPr>
        </p:nvSpPr>
        <p:spPr>
          <a:xfrm>
            <a:off x="585897" y="5183249"/>
            <a:ext cx="3934345" cy="553998"/>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xmlns="" id="{BCBBDD44-9DC9-F74E-979F-120A7BBD4EE1}"/>
              </a:ext>
            </a:extLst>
          </p:cNvPr>
          <p:cNvSpPr>
            <a:spLocks noGrp="1"/>
          </p:cNvSpPr>
          <p:nvPr>
            <p:ph type="chart" sz="quarter" idx="10"/>
          </p:nvPr>
        </p:nvSpPr>
        <p:spPr>
          <a:xfrm>
            <a:off x="5272097" y="1447790"/>
            <a:ext cx="6371768" cy="4289457"/>
          </a:xfrm>
          <a:prstGeom prst="rect">
            <a:avLst/>
          </a:prstGeom>
        </p:spPr>
        <p:txBody>
          <a:bodyPr/>
          <a:lstStyle/>
          <a:p>
            <a:endParaRPr lang="ru-RU"/>
          </a:p>
        </p:txBody>
      </p:sp>
      <p:sp>
        <p:nvSpPr>
          <p:cNvPr id="23" name="Текст 22">
            <a:extLst>
              <a:ext uri="{FF2B5EF4-FFF2-40B4-BE49-F238E27FC236}">
                <a16:creationId xmlns:a16="http://schemas.microsoft.com/office/drawing/2014/main" xmlns="" id="{7C68DF7B-E804-E44B-83DF-5DC36AF76F43}"/>
              </a:ext>
            </a:extLst>
          </p:cNvPr>
          <p:cNvSpPr>
            <a:spLocks noGrp="1"/>
          </p:cNvSpPr>
          <p:nvPr>
            <p:ph type="body" sz="quarter" idx="17" hasCustomPrompt="1"/>
          </p:nvPr>
        </p:nvSpPr>
        <p:spPr>
          <a:xfrm>
            <a:off x="585788" y="1447064"/>
            <a:ext cx="4322762" cy="703205"/>
          </a:xfrm>
          <a:prstGeom prst="rect">
            <a:avLst/>
          </a:prstGeom>
        </p:spPr>
        <p:txBody>
          <a:bodyPr>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GB" sz="1600" dirty="0">
                <a:solidFill>
                  <a:srgbClr val="102D69"/>
                </a:solidFill>
                <a:latin typeface="HSE Sans" panose="02000000000000000000" pitchFamily="2" charset="0"/>
              </a:rPr>
              <a:t>Name of graph. Please note that table titles should be smaller than headlines (16 </a:t>
            </a:r>
            <a:r>
              <a:rPr lang="en-GB" sz="1600" dirty="0" err="1">
                <a:solidFill>
                  <a:srgbClr val="102D69"/>
                </a:solidFill>
                <a:latin typeface="HSE Sans" panose="02000000000000000000" pitchFamily="2" charset="0"/>
              </a:rPr>
              <a:t>pt</a:t>
            </a:r>
            <a:r>
              <a:rPr lang="en-GB"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28" name="Текст 35">
            <a:extLst>
              <a:ext uri="{FF2B5EF4-FFF2-40B4-BE49-F238E27FC236}">
                <a16:creationId xmlns:a16="http://schemas.microsoft.com/office/drawing/2014/main" xmlns="" id="{89E931D8-2901-A54D-86EA-096E47B81880}"/>
              </a:ext>
            </a:extLst>
          </p:cNvPr>
          <p:cNvSpPr>
            <a:spLocks noGrp="1"/>
          </p:cNvSpPr>
          <p:nvPr>
            <p:ph type="body" sz="quarter" idx="12" hasCustomPrompt="1"/>
          </p:nvPr>
        </p:nvSpPr>
        <p:spPr>
          <a:xfrm>
            <a:off x="585898" y="2379663"/>
            <a:ext cx="4322531" cy="239937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6" name="Текст 37">
            <a:extLst>
              <a:ext uri="{FF2B5EF4-FFF2-40B4-BE49-F238E27FC236}">
                <a16:creationId xmlns:a16="http://schemas.microsoft.com/office/drawing/2014/main" xmlns="" id="{EB05FE86-9EEC-B64C-A6A4-0EF1E57F548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xmlns="" id="{897B1CBC-D3E1-5F42-9E46-5C5D5982A1A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9" name="Текст 39">
            <a:extLst>
              <a:ext uri="{FF2B5EF4-FFF2-40B4-BE49-F238E27FC236}">
                <a16:creationId xmlns:a16="http://schemas.microsoft.com/office/drawing/2014/main" xmlns="" id="{364269E6-245A-D54E-A8AD-14E29A03FAC1}"/>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76488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фр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descr="Icon&#10;&#10;Description automatically generated">
            <a:extLst>
              <a:ext uri="{FF2B5EF4-FFF2-40B4-BE49-F238E27FC236}">
                <a16:creationId xmlns:a16="http://schemas.microsoft.com/office/drawing/2014/main" xmlns="" id="{E9A64721-E55E-8749-B29E-51DD8955936F}"/>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7" name="Straight Connector 19">
            <a:extLst>
              <a:ext uri="{FF2B5EF4-FFF2-40B4-BE49-F238E27FC236}">
                <a16:creationId xmlns:a16="http://schemas.microsoft.com/office/drawing/2014/main" xmlns="" id="{B0C162B7-B84F-874A-960E-31F512518C6E}"/>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xmlns="" id="{1CB321BB-9FE3-294F-85D8-AA7DC75CA4AF}"/>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5">
            <a:extLst>
              <a:ext uri="{FF2B5EF4-FFF2-40B4-BE49-F238E27FC236}">
                <a16:creationId xmlns:a16="http://schemas.microsoft.com/office/drawing/2014/main" xmlns="" id="{0A610A45-8712-8A45-AFB3-931CF468EC3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0460EF6-ECAD-8941-8132-1B3E005D606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1" name="Straight Connector 59">
            <a:extLst>
              <a:ext uri="{FF2B5EF4-FFF2-40B4-BE49-F238E27FC236}">
                <a16:creationId xmlns:a16="http://schemas.microsoft.com/office/drawing/2014/main" xmlns="" id="{41AE56A2-5FAA-FD44-AE1A-338E1E304184}"/>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Заголовок 31">
            <a:extLst>
              <a:ext uri="{FF2B5EF4-FFF2-40B4-BE49-F238E27FC236}">
                <a16:creationId xmlns:a16="http://schemas.microsoft.com/office/drawing/2014/main" xmlns="" id="{3B28B62E-5EE9-834C-9BB6-BD66079B8164}"/>
              </a:ext>
            </a:extLst>
          </p:cNvPr>
          <p:cNvSpPr>
            <a:spLocks noGrp="1"/>
          </p:cNvSpPr>
          <p:nvPr>
            <p:ph type="title" hasCustomPrompt="1"/>
          </p:nvPr>
        </p:nvSpPr>
        <p:spPr>
          <a:xfrm>
            <a:off x="585897" y="1447790"/>
            <a:ext cx="11057955" cy="777025"/>
          </a:xfrm>
          <a:prstGeom prst="rect">
            <a:avLst/>
          </a:prstGeom>
        </p:spPr>
        <p:txBody>
          <a:bodyPr lIns="0" tIns="0" rIns="0" bIns="0" anchor="t">
            <a:normAutofit/>
          </a:bodyPr>
          <a:lstStyle>
            <a:lvl1pPr>
              <a:lnSpc>
                <a:spcPct val="100000"/>
              </a:lnSpc>
              <a:defRPr sz="2400" b="0" i="0">
                <a:latin typeface="HSE Sans" panose="02000000000000000000" pitchFamily="2" charset="0"/>
              </a:defRPr>
            </a:lvl1pPr>
          </a:lstStyle>
          <a:p>
            <a:r>
              <a:rPr lang="en-US" sz="2400" dirty="0">
                <a:solidFill>
                  <a:srgbClr val="102D69"/>
                </a:solidFill>
                <a:latin typeface="HSE Sans" panose="02000000000000000000" pitchFamily="2" charset="0"/>
              </a:rPr>
              <a:t>Headline may have two or three lines (24 </a:t>
            </a:r>
            <a:r>
              <a:rPr lang="en-US" sz="2400" dirty="0" err="1">
                <a:solidFill>
                  <a:srgbClr val="102D69"/>
                </a:solidFill>
                <a:latin typeface="HSE Sans" panose="02000000000000000000" pitchFamily="2" charset="0"/>
              </a:rPr>
              <a:t>pt</a:t>
            </a:r>
            <a:r>
              <a:rPr lang="en-US"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24" name="Текст 35">
            <a:extLst>
              <a:ext uri="{FF2B5EF4-FFF2-40B4-BE49-F238E27FC236}">
                <a16:creationId xmlns:a16="http://schemas.microsoft.com/office/drawing/2014/main" xmlns="" id="{621215DE-C1FD-2B4C-B236-AF679CF906BE}"/>
              </a:ext>
            </a:extLst>
          </p:cNvPr>
          <p:cNvSpPr>
            <a:spLocks noGrp="1"/>
          </p:cNvSpPr>
          <p:nvPr>
            <p:ph type="body" sz="quarter" idx="12" hasCustomPrompt="1"/>
          </p:nvPr>
        </p:nvSpPr>
        <p:spPr>
          <a:xfrm>
            <a:off x="575076" y="4103994"/>
            <a:ext cx="2758143"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5" name="Текст 35">
            <a:extLst>
              <a:ext uri="{FF2B5EF4-FFF2-40B4-BE49-F238E27FC236}">
                <a16:creationId xmlns:a16="http://schemas.microsoft.com/office/drawing/2014/main" xmlns="" id="{8BC2F90D-0CE0-574C-A7C1-EAA3E6F1AB56}"/>
              </a:ext>
            </a:extLst>
          </p:cNvPr>
          <p:cNvSpPr>
            <a:spLocks noGrp="1"/>
          </p:cNvSpPr>
          <p:nvPr>
            <p:ph type="body" sz="quarter" idx="16" hasCustomPrompt="1"/>
          </p:nvPr>
        </p:nvSpPr>
        <p:spPr>
          <a:xfrm>
            <a:off x="4047007" y="4103994"/>
            <a:ext cx="275761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6" name="Текст 35">
            <a:extLst>
              <a:ext uri="{FF2B5EF4-FFF2-40B4-BE49-F238E27FC236}">
                <a16:creationId xmlns:a16="http://schemas.microsoft.com/office/drawing/2014/main" xmlns="" id="{239E188B-2696-8A48-9F8A-36223EEF61E9}"/>
              </a:ext>
            </a:extLst>
          </p:cNvPr>
          <p:cNvSpPr>
            <a:spLocks noGrp="1"/>
          </p:cNvSpPr>
          <p:nvPr>
            <p:ph type="body" sz="quarter" idx="17" hasCustomPrompt="1"/>
          </p:nvPr>
        </p:nvSpPr>
        <p:spPr>
          <a:xfrm>
            <a:off x="7518938" y="4103994"/>
            <a:ext cx="275761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US" sz="1300" dirty="0">
                <a:latin typeface="HSE Sans" panose="02000000000000000000" pitchFamily="2" charset="0"/>
              </a:rPr>
              <a:t>If you don’t have too much data, don’t worry. Provide several large figures with concise information explaining the figures. This can help you to present your data correctly and with some style.</a:t>
            </a:r>
            <a:endParaRPr lang="ru-RU" sz="1300" dirty="0">
              <a:latin typeface="HSE Sans" panose="02000000000000000000" pitchFamily="2" charset="0"/>
            </a:endParaRPr>
          </a:p>
        </p:txBody>
      </p:sp>
      <p:sp>
        <p:nvSpPr>
          <p:cNvPr id="28" name="Текст 27">
            <a:extLst>
              <a:ext uri="{FF2B5EF4-FFF2-40B4-BE49-F238E27FC236}">
                <a16:creationId xmlns:a16="http://schemas.microsoft.com/office/drawing/2014/main" xmlns="" id="{379BF4C6-F899-294C-B88E-8363AFBEEC2A}"/>
              </a:ext>
            </a:extLst>
          </p:cNvPr>
          <p:cNvSpPr>
            <a:spLocks noGrp="1"/>
          </p:cNvSpPr>
          <p:nvPr>
            <p:ph type="body" sz="quarter" idx="18" hasCustomPrompt="1"/>
          </p:nvPr>
        </p:nvSpPr>
        <p:spPr>
          <a:xfrm>
            <a:off x="575076"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152</a:t>
            </a:r>
            <a:endParaRPr lang="ru-RU" dirty="0"/>
          </a:p>
        </p:txBody>
      </p:sp>
      <p:sp>
        <p:nvSpPr>
          <p:cNvPr id="29" name="Текст 27">
            <a:extLst>
              <a:ext uri="{FF2B5EF4-FFF2-40B4-BE49-F238E27FC236}">
                <a16:creationId xmlns:a16="http://schemas.microsoft.com/office/drawing/2014/main" xmlns="" id="{DE7F352B-F6D9-B545-A835-443A55956E74}"/>
              </a:ext>
            </a:extLst>
          </p:cNvPr>
          <p:cNvSpPr>
            <a:spLocks noGrp="1"/>
          </p:cNvSpPr>
          <p:nvPr>
            <p:ph type="body" sz="quarter" idx="19" hasCustomPrompt="1"/>
          </p:nvPr>
        </p:nvSpPr>
        <p:spPr>
          <a:xfrm>
            <a:off x="4047007"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95</a:t>
            </a:r>
            <a:endParaRPr lang="ru-RU" dirty="0"/>
          </a:p>
        </p:txBody>
      </p:sp>
      <p:sp>
        <p:nvSpPr>
          <p:cNvPr id="30" name="Текст 27">
            <a:extLst>
              <a:ext uri="{FF2B5EF4-FFF2-40B4-BE49-F238E27FC236}">
                <a16:creationId xmlns:a16="http://schemas.microsoft.com/office/drawing/2014/main" xmlns="" id="{D1D5AF9F-C1B0-7842-8789-1DB8963D981B}"/>
              </a:ext>
            </a:extLst>
          </p:cNvPr>
          <p:cNvSpPr>
            <a:spLocks noGrp="1"/>
          </p:cNvSpPr>
          <p:nvPr>
            <p:ph type="body" sz="quarter" idx="20" hasCustomPrompt="1"/>
          </p:nvPr>
        </p:nvSpPr>
        <p:spPr>
          <a:xfrm>
            <a:off x="7518938" y="2710235"/>
            <a:ext cx="2758143" cy="1164116"/>
          </a:xfrm>
          <a:prstGeom prst="rect">
            <a:avLst/>
          </a:prstGeo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284</a:t>
            </a:r>
            <a:endParaRPr lang="ru-RU" dirty="0"/>
          </a:p>
        </p:txBody>
      </p:sp>
      <p:sp>
        <p:nvSpPr>
          <p:cNvPr id="18" name="Текст 37">
            <a:extLst>
              <a:ext uri="{FF2B5EF4-FFF2-40B4-BE49-F238E27FC236}">
                <a16:creationId xmlns:a16="http://schemas.microsoft.com/office/drawing/2014/main" xmlns="" id="{37B4962B-A5BA-AB4F-AFB3-5BF3A0AD0352}"/>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9" name="Текст 39">
            <a:extLst>
              <a:ext uri="{FF2B5EF4-FFF2-40B4-BE49-F238E27FC236}">
                <a16:creationId xmlns:a16="http://schemas.microsoft.com/office/drawing/2014/main" xmlns="" id="{78AD85C2-6CFD-A94C-8134-2B3392A33196}"/>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xmlns="" id="{C50CF571-E523-5440-B1C9-D74160206AED}"/>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05705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аблица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C5425806-16DD-844E-927C-26E7143A9ED8}"/>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6" name="Straight Connector 19">
            <a:extLst>
              <a:ext uri="{FF2B5EF4-FFF2-40B4-BE49-F238E27FC236}">
                <a16:creationId xmlns:a16="http://schemas.microsoft.com/office/drawing/2014/main" xmlns="" id="{479746FF-3282-DF46-9D7C-D80431604A55}"/>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xmlns="" id="{51B44297-B0E7-D74D-B291-D39A0D468B42}"/>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5">
            <a:extLst>
              <a:ext uri="{FF2B5EF4-FFF2-40B4-BE49-F238E27FC236}">
                <a16:creationId xmlns:a16="http://schemas.microsoft.com/office/drawing/2014/main" xmlns="" id="{0EA4A057-F0CB-E04F-B472-4A1ABFB64C66}"/>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764502F5-56EE-354B-A3B1-E79F8B00517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0" name="Straight Connector 59">
            <a:extLst>
              <a:ext uri="{FF2B5EF4-FFF2-40B4-BE49-F238E27FC236}">
                <a16:creationId xmlns:a16="http://schemas.microsoft.com/office/drawing/2014/main" xmlns="" id="{A80E0956-5C10-CC40-A426-CBD2E0C4158E}"/>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5" name="Текст 22">
            <a:extLst>
              <a:ext uri="{FF2B5EF4-FFF2-40B4-BE49-F238E27FC236}">
                <a16:creationId xmlns:a16="http://schemas.microsoft.com/office/drawing/2014/main" xmlns="" id="{51340CB4-0355-3640-A212-F684523CDCCF}"/>
              </a:ext>
            </a:extLst>
          </p:cNvPr>
          <p:cNvSpPr>
            <a:spLocks noGrp="1"/>
          </p:cNvSpPr>
          <p:nvPr>
            <p:ph type="body" sz="quarter" idx="17" hasCustomPrompt="1"/>
          </p:nvPr>
        </p:nvSpPr>
        <p:spPr>
          <a:xfrm>
            <a:off x="585787" y="1447065"/>
            <a:ext cx="11058065" cy="307778"/>
          </a:xfrm>
          <a:prstGeom prst="rect">
            <a:avLst/>
          </a:prstGeo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US" sz="1600" dirty="0">
                <a:solidFill>
                  <a:srgbClr val="102D69"/>
                </a:solidFill>
                <a:latin typeface="HSE Sans" panose="02000000000000000000" pitchFamily="2" charset="0"/>
              </a:rPr>
              <a:t>Name of table</a:t>
            </a:r>
            <a:r>
              <a:rPr lang="ru-RU" sz="1600" dirty="0">
                <a:solidFill>
                  <a:srgbClr val="102D69"/>
                </a:solidFill>
                <a:latin typeface="HSE Sans" panose="02000000000000000000" pitchFamily="2" charset="0"/>
              </a:rPr>
              <a:t>. </a:t>
            </a:r>
            <a:r>
              <a:rPr lang="en-US" sz="1600" dirty="0">
                <a:solidFill>
                  <a:srgbClr val="102D69"/>
                </a:solidFill>
                <a:latin typeface="HSE Sans" panose="02000000000000000000" pitchFamily="2" charset="0"/>
              </a:rPr>
              <a:t>Please note that the name of the table should be smaller than headlines (16 </a:t>
            </a:r>
            <a:r>
              <a:rPr lang="en-US" sz="1600" dirty="0" err="1">
                <a:solidFill>
                  <a:srgbClr val="102D69"/>
                </a:solidFill>
                <a:latin typeface="HSE Sans" panose="02000000000000000000" pitchFamily="2" charset="0"/>
              </a:rPr>
              <a:t>pt</a:t>
            </a:r>
            <a:r>
              <a:rPr lang="en-US"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7" name="Текст 16">
            <a:extLst>
              <a:ext uri="{FF2B5EF4-FFF2-40B4-BE49-F238E27FC236}">
                <a16:creationId xmlns:a16="http://schemas.microsoft.com/office/drawing/2014/main" xmlns="" id="{8C6F2EA4-CEDC-324C-9C06-8713118041EB}"/>
              </a:ext>
            </a:extLst>
          </p:cNvPr>
          <p:cNvSpPr>
            <a:spLocks noGrp="1"/>
          </p:cNvSpPr>
          <p:nvPr>
            <p:ph type="body" sz="quarter" idx="18" hasCustomPrompt="1"/>
          </p:nvPr>
        </p:nvSpPr>
        <p:spPr>
          <a:xfrm>
            <a:off x="585788" y="5739189"/>
            <a:ext cx="6824303" cy="703205"/>
          </a:xfrm>
          <a:prstGeom prst="rect">
            <a:avLst/>
          </a:prstGeo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ln>
                  <a:noFill/>
                </a:ln>
                <a:latin typeface="HSE Sans" panose="02000000000000000000" pitchFamily="2" charset="0"/>
              </a:rPr>
              <a:t>We recommend using bold face with due care; try using bold face for important information. </a:t>
            </a:r>
            <a:r>
              <a:rPr lang="en-US" sz="1300" dirty="0">
                <a:latin typeface="HSE Sans" panose="02000000000000000000" pitchFamily="2" charset="0"/>
              </a:rPr>
              <a:t>Also, try not to use bold face with cell shading; one feature should be sufficient.</a:t>
            </a:r>
            <a:endParaRPr lang="x-none" sz="1300" b="0" dirty="0">
              <a:ln>
                <a:noFill/>
              </a:ln>
              <a:latin typeface="HSE Sans" panose="02000000000000000000" pitchFamily="2" charset="0"/>
            </a:endParaRPr>
          </a:p>
        </p:txBody>
      </p:sp>
      <p:sp>
        <p:nvSpPr>
          <p:cNvPr id="19" name="Таблица 18">
            <a:extLst>
              <a:ext uri="{FF2B5EF4-FFF2-40B4-BE49-F238E27FC236}">
                <a16:creationId xmlns:a16="http://schemas.microsoft.com/office/drawing/2014/main" xmlns="" id="{7B291085-A9B9-D842-B1A7-96258FAF012C}"/>
              </a:ext>
            </a:extLst>
          </p:cNvPr>
          <p:cNvSpPr>
            <a:spLocks noGrp="1"/>
          </p:cNvSpPr>
          <p:nvPr>
            <p:ph type="tbl" sz="quarter" idx="19"/>
          </p:nvPr>
        </p:nvSpPr>
        <p:spPr>
          <a:xfrm>
            <a:off x="585787" y="1984076"/>
            <a:ext cx="11058527" cy="3519576"/>
          </a:xfrm>
          <a:prstGeom prst="rect">
            <a:avLst/>
          </a:prstGeom>
        </p:spPr>
        <p:txBody>
          <a:bodyPr/>
          <a:lstStyle/>
          <a:p>
            <a:endParaRPr lang="ru-RU"/>
          </a:p>
        </p:txBody>
      </p:sp>
      <p:sp>
        <p:nvSpPr>
          <p:cNvPr id="16" name="Текст 37">
            <a:extLst>
              <a:ext uri="{FF2B5EF4-FFF2-40B4-BE49-F238E27FC236}">
                <a16:creationId xmlns:a16="http://schemas.microsoft.com/office/drawing/2014/main" xmlns="" id="{252B365F-6D89-0045-99CC-0F0D3EF2DA0F}"/>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18" name="Текст 39">
            <a:extLst>
              <a:ext uri="{FF2B5EF4-FFF2-40B4-BE49-F238E27FC236}">
                <a16:creationId xmlns:a16="http://schemas.microsoft.com/office/drawing/2014/main" xmlns="" id="{C9CC4AE0-EDCC-9A4F-97C4-4CAFF1F1EBCF}"/>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0" name="Текст 39">
            <a:extLst>
              <a:ext uri="{FF2B5EF4-FFF2-40B4-BE49-F238E27FC236}">
                <a16:creationId xmlns:a16="http://schemas.microsoft.com/office/drawing/2014/main" xmlns="" id="{185F6674-A1EC-1846-AEB5-DA4959807147}"/>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244016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аблица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xmlns="" id="{259ABC72-D738-1143-BF2A-D85AE9A4F73B}"/>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xmlns="" id="{237A1E42-2FC3-8841-8C41-992C5BC2368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xmlns="" id="{47503EA0-3883-E24D-9EB8-7B617518292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xmlns="" id="{E0144DF2-9891-324D-B34E-AFA025FBCBF9}"/>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F33F65D6-1072-F140-B6A5-758D7B595A9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xmlns="" id="{5F1F09D4-22FA-7B4B-9488-F8FDDCC2D44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8" name="Текст 22">
            <a:extLst>
              <a:ext uri="{FF2B5EF4-FFF2-40B4-BE49-F238E27FC236}">
                <a16:creationId xmlns:a16="http://schemas.microsoft.com/office/drawing/2014/main" xmlns="" id="{4D940599-2B77-CE47-91E6-CDB51ADE1840}"/>
              </a:ext>
            </a:extLst>
          </p:cNvPr>
          <p:cNvSpPr>
            <a:spLocks noGrp="1"/>
          </p:cNvSpPr>
          <p:nvPr>
            <p:ph type="body" sz="quarter" idx="17" hasCustomPrompt="1"/>
          </p:nvPr>
        </p:nvSpPr>
        <p:spPr>
          <a:xfrm>
            <a:off x="585787" y="1447064"/>
            <a:ext cx="7617877" cy="537011"/>
          </a:xfrm>
          <a:prstGeom prst="rect">
            <a:avLst/>
          </a:prstGeo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en-US" sz="1600" dirty="0">
                <a:solidFill>
                  <a:srgbClr val="102D69"/>
                </a:solidFill>
                <a:latin typeface="HSE Sans" panose="02000000000000000000" pitchFamily="2" charset="0"/>
              </a:rPr>
              <a:t>Name of table</a:t>
            </a:r>
            <a:r>
              <a:rPr lang="ru-RU" sz="1600" dirty="0">
                <a:solidFill>
                  <a:srgbClr val="102D69"/>
                </a:solidFill>
                <a:latin typeface="HSE Sans" panose="02000000000000000000" pitchFamily="2" charset="0"/>
              </a:rPr>
              <a:t>. </a:t>
            </a:r>
            <a:r>
              <a:rPr lang="en-US" sz="1600" dirty="0">
                <a:solidFill>
                  <a:srgbClr val="102D69"/>
                </a:solidFill>
                <a:latin typeface="HSE Sans" panose="02000000000000000000" pitchFamily="2" charset="0"/>
              </a:rPr>
              <a:t>Please note that the name of the table should be smaller than headlines (16 </a:t>
            </a:r>
            <a:r>
              <a:rPr lang="en-US" sz="1600" dirty="0" err="1">
                <a:solidFill>
                  <a:srgbClr val="102D69"/>
                </a:solidFill>
                <a:latin typeface="HSE Sans" panose="02000000000000000000" pitchFamily="2" charset="0"/>
              </a:rPr>
              <a:t>pt</a:t>
            </a:r>
            <a:r>
              <a:rPr lang="en-US"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9" name="Текст 16">
            <a:extLst>
              <a:ext uri="{FF2B5EF4-FFF2-40B4-BE49-F238E27FC236}">
                <a16:creationId xmlns:a16="http://schemas.microsoft.com/office/drawing/2014/main" xmlns="" id="{A7333712-9DED-4F4B-B209-2F13075EDB3F}"/>
              </a:ext>
            </a:extLst>
          </p:cNvPr>
          <p:cNvSpPr>
            <a:spLocks noGrp="1"/>
          </p:cNvSpPr>
          <p:nvPr>
            <p:ph type="body" sz="quarter" idx="18" hasCustomPrompt="1"/>
          </p:nvPr>
        </p:nvSpPr>
        <p:spPr>
          <a:xfrm>
            <a:off x="585788" y="5739189"/>
            <a:ext cx="6824303" cy="703205"/>
          </a:xfrm>
          <a:prstGeom prst="rect">
            <a:avLst/>
          </a:prstGeo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b="0" dirty="0">
                <a:ln>
                  <a:noFill/>
                </a:ln>
                <a:latin typeface="HSE Sans" panose="02000000000000000000" pitchFamily="2" charset="0"/>
              </a:rPr>
              <a:t>We recommend using bold face with due care; try using bold face for important information. </a:t>
            </a:r>
            <a:r>
              <a:rPr lang="en-US" sz="1300" dirty="0">
                <a:latin typeface="HSE Sans" panose="02000000000000000000" pitchFamily="2" charset="0"/>
              </a:rPr>
              <a:t>Also, try not to use bold face with cell shading; one feature should be sufficient.</a:t>
            </a:r>
            <a:endParaRPr lang="x-none" sz="1300" b="0" dirty="0">
              <a:ln>
                <a:noFill/>
              </a:ln>
              <a:latin typeface="HSE Sans" panose="02000000000000000000" pitchFamily="2" charset="0"/>
            </a:endParaRPr>
          </a:p>
        </p:txBody>
      </p:sp>
      <p:sp>
        <p:nvSpPr>
          <p:cNvPr id="20" name="Таблица 18">
            <a:extLst>
              <a:ext uri="{FF2B5EF4-FFF2-40B4-BE49-F238E27FC236}">
                <a16:creationId xmlns:a16="http://schemas.microsoft.com/office/drawing/2014/main" xmlns="" id="{DD467C42-8209-B740-8419-DBB6A6F7D5EE}"/>
              </a:ext>
            </a:extLst>
          </p:cNvPr>
          <p:cNvSpPr>
            <a:spLocks noGrp="1"/>
          </p:cNvSpPr>
          <p:nvPr>
            <p:ph type="tbl" sz="quarter" idx="19"/>
          </p:nvPr>
        </p:nvSpPr>
        <p:spPr>
          <a:xfrm>
            <a:off x="585787" y="2208362"/>
            <a:ext cx="7617895" cy="3295290"/>
          </a:xfrm>
          <a:prstGeom prst="rect">
            <a:avLst/>
          </a:prstGeom>
        </p:spPr>
        <p:txBody>
          <a:bodyPr/>
          <a:lstStyle/>
          <a:p>
            <a:endParaRPr lang="ru-RU"/>
          </a:p>
        </p:txBody>
      </p:sp>
      <p:sp>
        <p:nvSpPr>
          <p:cNvPr id="21" name="Текст 35">
            <a:extLst>
              <a:ext uri="{FF2B5EF4-FFF2-40B4-BE49-F238E27FC236}">
                <a16:creationId xmlns:a16="http://schemas.microsoft.com/office/drawing/2014/main" xmlns="" id="{B4309850-76EA-224C-A9E2-B6BBDBF99DE2}"/>
              </a:ext>
            </a:extLst>
          </p:cNvPr>
          <p:cNvSpPr>
            <a:spLocks noGrp="1"/>
          </p:cNvSpPr>
          <p:nvPr>
            <p:ph type="body" sz="quarter" idx="12" hasCustomPrompt="1"/>
          </p:nvPr>
        </p:nvSpPr>
        <p:spPr>
          <a:xfrm>
            <a:off x="8686807" y="2208363"/>
            <a:ext cx="2930666" cy="2570672"/>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6" name="Текст 37">
            <a:extLst>
              <a:ext uri="{FF2B5EF4-FFF2-40B4-BE49-F238E27FC236}">
                <a16:creationId xmlns:a16="http://schemas.microsoft.com/office/drawing/2014/main" xmlns="" id="{6809E15B-CD0E-2F47-B500-B457A9CCBB37}"/>
              </a:ext>
            </a:extLst>
          </p:cNvPr>
          <p:cNvSpPr>
            <a:spLocks noGrp="1"/>
          </p:cNvSpPr>
          <p:nvPr>
            <p:ph type="body" sz="quarter" idx="13" hasCustomPrompt="1"/>
          </p:nvPr>
        </p:nvSpPr>
        <p:spPr>
          <a:xfrm>
            <a:off x="1143689" y="540904"/>
            <a:ext cx="1901825" cy="415925"/>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r>
              <a:rPr lang="en-US" sz="1000" dirty="0">
                <a:latin typeface="HSE Sans" panose="02000000000000000000" pitchFamily="2" charset="0"/>
              </a:rPr>
              <a:t>Name of subdivisions in two or three lines </a:t>
            </a:r>
            <a:r>
              <a:rPr lang="en-GB" sz="1000" dirty="0">
                <a:latin typeface="HSE Sans" panose="02000000000000000000" pitchFamily="2" charset="0"/>
              </a:rPr>
              <a:t>(10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2" name="Текст 39">
            <a:extLst>
              <a:ext uri="{FF2B5EF4-FFF2-40B4-BE49-F238E27FC236}">
                <a16:creationId xmlns:a16="http://schemas.microsoft.com/office/drawing/2014/main" xmlns="" id="{7E0B9771-35DC-D24C-B598-648DE6F8DE64}"/>
              </a:ext>
            </a:extLst>
          </p:cNvPr>
          <p:cNvSpPr>
            <a:spLocks noGrp="1"/>
          </p:cNvSpPr>
          <p:nvPr>
            <p:ph type="body" sz="quarter" idx="14" hasCustomPrompt="1"/>
          </p:nvPr>
        </p:nvSpPr>
        <p:spPr>
          <a:xfrm>
            <a:off x="3459163"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
        <p:nvSpPr>
          <p:cNvPr id="23" name="Текст 39">
            <a:extLst>
              <a:ext uri="{FF2B5EF4-FFF2-40B4-BE49-F238E27FC236}">
                <a16:creationId xmlns:a16="http://schemas.microsoft.com/office/drawing/2014/main" xmlns="" id="{5B1ACD18-BD14-2B4B-BA0A-46A5167E2C75}"/>
              </a:ext>
            </a:extLst>
          </p:cNvPr>
          <p:cNvSpPr>
            <a:spLocks noGrp="1"/>
          </p:cNvSpPr>
          <p:nvPr>
            <p:ph type="body" sz="quarter" idx="15" hasCustomPrompt="1"/>
          </p:nvPr>
        </p:nvSpPr>
        <p:spPr>
          <a:xfrm>
            <a:off x="6259892" y="548720"/>
            <a:ext cx="2070100" cy="408109"/>
          </a:xfrm>
          <a:prstGeom prst="rect">
            <a:avLst/>
          </a:prstGeo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en-GB" sz="1000" dirty="0">
                <a:latin typeface="HSE Sans" panose="02000000000000000000" pitchFamily="2" charset="0"/>
              </a:rPr>
              <a:t>Name of presentation can be provided in two or three lines (10 </a:t>
            </a:r>
            <a:r>
              <a:rPr lang="en-GB" sz="1000" dirty="0" err="1">
                <a:latin typeface="HSE Sans" panose="02000000000000000000" pitchFamily="2" charset="0"/>
              </a:rPr>
              <a:t>pt</a:t>
            </a:r>
            <a:r>
              <a:rPr lang="en-GB" sz="1000" dirty="0">
                <a:latin typeface="HSE Sans" panose="02000000000000000000" pitchFamily="2" charset="0"/>
              </a:rPr>
              <a:t>)</a:t>
            </a:r>
            <a:endParaRPr lang="ru-RU" sz="1000" dirty="0">
              <a:latin typeface="HSE Sans" panose="02000000000000000000" pitchFamily="2" charset="0"/>
            </a:endParaRPr>
          </a:p>
        </p:txBody>
      </p:sp>
    </p:spTree>
    <p:extLst>
      <p:ext uri="{BB962C8B-B14F-4D97-AF65-F5344CB8AC3E}">
        <p14:creationId xmlns:p14="http://schemas.microsoft.com/office/powerpoint/2010/main" val="32367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5060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4" r:id="rId7"/>
    <p:sldLayoutId id="2147483655" r:id="rId8"/>
    <p:sldLayoutId id="2147483656" r:id="rId9"/>
    <p:sldLayoutId id="2147483658" r:id="rId10"/>
    <p:sldLayoutId id="2147483657" r:id="rId11"/>
    <p:sldLayoutId id="2147483659"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2369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mailto:savdeeva@hse.ru"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hyperlink" Target="mailto:svtarasov@hse.ru" TargetMode="External"/><Relationship Id="rId4" Type="http://schemas.openxmlformats.org/officeDocument/2006/relationships/hyperlink" Target="mailto:ktarasova@hse.r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xmlns="" id="{83B3283F-BF0F-3744-BA57-1A19F8F76332}"/>
              </a:ext>
            </a:extLst>
          </p:cNvPr>
          <p:cNvSpPr>
            <a:spLocks noGrp="1"/>
          </p:cNvSpPr>
          <p:nvPr>
            <p:ph type="body" sz="quarter" idx="11"/>
          </p:nvPr>
        </p:nvSpPr>
        <p:spPr>
          <a:xfrm>
            <a:off x="6259420" y="1173828"/>
            <a:ext cx="2026741" cy="660357"/>
          </a:xfrm>
        </p:spPr>
        <p:txBody>
          <a:bodyPr>
            <a:normAutofit/>
          </a:bodyPr>
          <a:lstStyle/>
          <a:p>
            <a:r>
              <a:rPr lang="ru-RU" dirty="0"/>
              <a:t>Открытый семинар НИУ ВШЭ по образованию</a:t>
            </a:r>
          </a:p>
        </p:txBody>
      </p:sp>
      <p:sp>
        <p:nvSpPr>
          <p:cNvPr id="5" name="Текст 4">
            <a:extLst>
              <a:ext uri="{FF2B5EF4-FFF2-40B4-BE49-F238E27FC236}">
                <a16:creationId xmlns:a16="http://schemas.microsoft.com/office/drawing/2014/main" xmlns="" id="{CC6432FC-CD29-4D47-A915-D2737E0BEA33}"/>
              </a:ext>
            </a:extLst>
          </p:cNvPr>
          <p:cNvSpPr>
            <a:spLocks noGrp="1"/>
          </p:cNvSpPr>
          <p:nvPr>
            <p:ph type="body" idx="12"/>
          </p:nvPr>
        </p:nvSpPr>
        <p:spPr/>
        <p:txBody>
          <a:bodyPr/>
          <a:lstStyle/>
          <a:p>
            <a:r>
              <a:rPr lang="ru-RU" dirty="0"/>
              <a:t>Москва</a:t>
            </a:r>
            <a:r>
              <a:rPr lang="en-US" dirty="0"/>
              <a:t>, 202</a:t>
            </a:r>
            <a:r>
              <a:rPr lang="ru-RU" dirty="0"/>
              <a:t>3</a:t>
            </a:r>
          </a:p>
        </p:txBody>
      </p:sp>
      <p:pic>
        <p:nvPicPr>
          <p:cNvPr id="6" name="Рисунок 5" descr="Изображение выглядит как текст, человек, в позе&#10;&#10;Автоматически созданное описание">
            <a:extLst>
              <a:ext uri="{FF2B5EF4-FFF2-40B4-BE49-F238E27FC236}">
                <a16:creationId xmlns:a16="http://schemas.microsoft.com/office/drawing/2014/main" xmlns="" id="{FAF3F996-CEC8-E9F3-2889-E98387B52164}"/>
              </a:ext>
            </a:extLst>
          </p:cNvPr>
          <p:cNvPicPr>
            <a:picLocks noGrp="1" noRot="1" noChangeAspect="1" noMove="1" noResize="1" noEditPoints="1" noAdjustHandles="1" noChangeArrowheads="1" noChangeShapeType="1" noCrop="1"/>
          </p:cNvPicPr>
          <p:nvPr/>
        </p:nvPicPr>
        <p:blipFill>
          <a:blip r:embed="rId2"/>
          <a:stretch>
            <a:fillRect/>
          </a:stretch>
        </p:blipFill>
        <p:spPr>
          <a:xfrm>
            <a:off x="799252" y="452326"/>
            <a:ext cx="10587045" cy="5953348"/>
          </a:xfrm>
          <a:prstGeom prst="rect">
            <a:avLst/>
          </a:prstGeom>
        </p:spPr>
      </p:pic>
      <p:sp>
        <p:nvSpPr>
          <p:cNvPr id="11" name="Заголовок 1">
            <a:extLst>
              <a:ext uri="{FF2B5EF4-FFF2-40B4-BE49-F238E27FC236}">
                <a16:creationId xmlns:a16="http://schemas.microsoft.com/office/drawing/2014/main" xmlns="" id="{01EFAC90-F50B-676B-BBBA-8BCC54F88690}"/>
              </a:ext>
            </a:extLst>
          </p:cNvPr>
          <p:cNvSpPr>
            <a:spLocks noGrp="1"/>
          </p:cNvSpPr>
          <p:nvPr>
            <p:ph type="title"/>
          </p:nvPr>
        </p:nvSpPr>
        <p:spPr>
          <a:xfrm>
            <a:off x="1122237" y="2766091"/>
            <a:ext cx="7069658" cy="1129394"/>
          </a:xfrm>
        </p:spPr>
        <p:txBody>
          <a:bodyPr>
            <a:normAutofit/>
          </a:bodyPr>
          <a:lstStyle/>
          <a:p>
            <a:r>
              <a:rPr lang="ru-RU" sz="3200" b="1" dirty="0"/>
              <a:t>Цифровые компетенции школьников: оценка и условия развития</a:t>
            </a:r>
          </a:p>
        </p:txBody>
      </p:sp>
      <p:sp>
        <p:nvSpPr>
          <p:cNvPr id="12" name="TextBox 11">
            <a:extLst>
              <a:ext uri="{FF2B5EF4-FFF2-40B4-BE49-F238E27FC236}">
                <a16:creationId xmlns:a16="http://schemas.microsoft.com/office/drawing/2014/main" xmlns="" id="{3D86E5E3-F749-9241-8273-F24FF990C858}"/>
              </a:ext>
            </a:extLst>
          </p:cNvPr>
          <p:cNvSpPr txBox="1"/>
          <p:nvPr/>
        </p:nvSpPr>
        <p:spPr>
          <a:xfrm>
            <a:off x="1027967" y="4680145"/>
            <a:ext cx="10859678" cy="923330"/>
          </a:xfrm>
          <a:prstGeom prst="rect">
            <a:avLst/>
          </a:prstGeom>
          <a:noFill/>
        </p:spPr>
        <p:txBody>
          <a:bodyPr wrap="square">
            <a:spAutoFit/>
          </a:bodyPr>
          <a:lstStyle/>
          <a:p>
            <a:r>
              <a:rPr lang="ru-RU" b="1" dirty="0">
                <a:solidFill>
                  <a:srgbClr val="0E2D69"/>
                </a:solidFill>
                <a:latin typeface="Open sans" panose="020B0606030504020204" pitchFamily="34" charset="0"/>
                <a:ea typeface="Open sans" panose="020B0606030504020204" pitchFamily="34" charset="0"/>
                <a:cs typeface="Open sans" panose="020B0606030504020204" pitchFamily="34" charset="0"/>
              </a:rPr>
              <a:t>Авдеева Светлана Михайловна</a:t>
            </a:r>
          </a:p>
          <a:p>
            <a:r>
              <a:rPr lang="ru-RU" b="1" dirty="0">
                <a:solidFill>
                  <a:srgbClr val="0E2D69"/>
                </a:solidFill>
                <a:latin typeface="Open sans" panose="020B0606030504020204" pitchFamily="34" charset="0"/>
                <a:ea typeface="Open sans" panose="020B0606030504020204" pitchFamily="34" charset="0"/>
                <a:cs typeface="Open sans" panose="020B0606030504020204" pitchFamily="34" charset="0"/>
              </a:rPr>
              <a:t>Тарасова Ксения Вадимовна</a:t>
            </a:r>
          </a:p>
          <a:p>
            <a:r>
              <a:rPr lang="ru-RU" b="1" dirty="0">
                <a:solidFill>
                  <a:srgbClr val="0E2D69"/>
                </a:solidFill>
                <a:latin typeface="Open sans" panose="020B0606030504020204" pitchFamily="34" charset="0"/>
                <a:ea typeface="Open sans" panose="020B0606030504020204" pitchFamily="34" charset="0"/>
                <a:cs typeface="Open sans" panose="020B0606030504020204" pitchFamily="34" charset="0"/>
              </a:rPr>
              <a:t>Тарасов Сергей Владимирович</a:t>
            </a:r>
            <a:endParaRPr lang="en-US" sz="1100" dirty="0"/>
          </a:p>
        </p:txBody>
      </p:sp>
      <p:pic>
        <p:nvPicPr>
          <p:cNvPr id="13" name="Picture 2">
            <a:extLst>
              <a:ext uri="{FF2B5EF4-FFF2-40B4-BE49-F238E27FC236}">
                <a16:creationId xmlns:a16="http://schemas.microsoft.com/office/drawing/2014/main" xmlns="" id="{6DBFCA6E-6F54-6567-D713-DED597B26B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7838" y="600759"/>
            <a:ext cx="1201222" cy="791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50B2F0F3-70AC-9A8B-E71E-99772D515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967" y="605806"/>
            <a:ext cx="791877" cy="79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21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6">
            <a:extLst>
              <a:ext uri="{FF2B5EF4-FFF2-40B4-BE49-F238E27FC236}">
                <a16:creationId xmlns:a16="http://schemas.microsoft.com/office/drawing/2014/main" xmlns="" id="{B9C529CF-1B66-7309-E5FD-6E5F42CC72E8}"/>
              </a:ext>
            </a:extLst>
          </p:cNvPr>
          <p:cNvSpPr txBox="1">
            <a:spLocks/>
          </p:cNvSpPr>
          <p:nvPr/>
        </p:nvSpPr>
        <p:spPr>
          <a:xfrm>
            <a:off x="736953" y="1298127"/>
            <a:ext cx="11618224" cy="703205"/>
          </a:xfrm>
          <a:prstGeom prst="rect">
            <a:avLst/>
          </a:prstGeom>
        </p:spPr>
        <p:txBody>
          <a:bodyPr vert="horz" lIns="0" tIns="0" rIns="0" bIns="45720" rtlCol="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b="1" dirty="0"/>
              <a:t>Результаты тестирования цифровых компетенций школьников </a:t>
            </a:r>
          </a:p>
        </p:txBody>
      </p:sp>
      <p:sp>
        <p:nvSpPr>
          <p:cNvPr id="7" name="Текст 5">
            <a:extLst>
              <a:ext uri="{FF2B5EF4-FFF2-40B4-BE49-F238E27FC236}">
                <a16:creationId xmlns:a16="http://schemas.microsoft.com/office/drawing/2014/main" xmlns="" id="{403611B6-9D50-7A78-6FD9-A32B8BC24238}"/>
              </a:ext>
            </a:extLst>
          </p:cNvPr>
          <p:cNvSpPr txBox="1">
            <a:spLocks/>
          </p:cNvSpPr>
          <p:nvPr/>
        </p:nvSpPr>
        <p:spPr>
          <a:xfrm>
            <a:off x="3896203" y="5295728"/>
            <a:ext cx="2514142" cy="1569661"/>
          </a:xfrm>
          <a:prstGeom prst="rect">
            <a:avLst/>
          </a:prstGeo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600" dirty="0">
              <a:solidFill>
                <a:srgbClr val="E7E6E6">
                  <a:lumMod val="10000"/>
                </a:srgbClr>
              </a:solidFill>
            </a:endParaRPr>
          </a:p>
          <a:p>
            <a:endParaRPr lang="ru-RU" sz="1600" dirty="0">
              <a:solidFill>
                <a:srgbClr val="E7E6E6">
                  <a:lumMod val="10000"/>
                </a:srgbClr>
              </a:solidFill>
            </a:endParaRPr>
          </a:p>
        </p:txBody>
      </p:sp>
      <p:graphicFrame>
        <p:nvGraphicFramePr>
          <p:cNvPr id="2" name="Диаграмма 1">
            <a:extLst>
              <a:ext uri="{FF2B5EF4-FFF2-40B4-BE49-F238E27FC236}">
                <a16:creationId xmlns:a16="http://schemas.microsoft.com/office/drawing/2014/main" xmlns="" id="{00000000-0008-0000-0000-000004000000}"/>
              </a:ext>
            </a:extLst>
          </p:cNvPr>
          <p:cNvGraphicFramePr>
            <a:graphicFrameLocks/>
          </p:cNvGraphicFramePr>
          <p:nvPr>
            <p:extLst>
              <p:ext uri="{D42A27DB-BD31-4B8C-83A1-F6EECF244321}">
                <p14:modId xmlns:p14="http://schemas.microsoft.com/office/powerpoint/2010/main" val="3608927653"/>
              </p:ext>
            </p:extLst>
          </p:nvPr>
        </p:nvGraphicFramePr>
        <p:xfrm>
          <a:off x="5093546" y="1893569"/>
          <a:ext cx="6896910" cy="38035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3C9C2CD3-60EF-6A5A-281C-6F2671A95170}"/>
              </a:ext>
            </a:extLst>
          </p:cNvPr>
          <p:cNvSpPr txBox="1"/>
          <p:nvPr/>
        </p:nvSpPr>
        <p:spPr>
          <a:xfrm>
            <a:off x="655674" y="2095301"/>
            <a:ext cx="4437872" cy="2554545"/>
          </a:xfrm>
          <a:prstGeom prst="rect">
            <a:avLst/>
          </a:prstGeom>
          <a:noFill/>
          <a:ln>
            <a:solidFill>
              <a:schemeClr val="bg1"/>
            </a:solidFill>
          </a:ln>
        </p:spPr>
        <p:txBody>
          <a:bodyPr wrap="square">
            <a:spAutoFit/>
          </a:bodyPr>
          <a:lstStyle/>
          <a:p>
            <a:pPr fontAlgn="base">
              <a:spcBef>
                <a:spcPts val="800"/>
              </a:spcBef>
            </a:pPr>
            <a:r>
              <a:rPr lang="ru-RU" sz="1400" b="1"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rPr>
              <a:t>Произведена оценка факторной структуры и валидности инструмента ЦГ, качества функционирования всего теста, отдельных наблюдаемых переменных и надежности результатов.</a:t>
            </a:r>
            <a:r>
              <a:rPr lang="en-US" sz="1400" b="1"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rPr>
              <a:t> </a:t>
            </a:r>
            <a:endParaRPr lang="ru-RU" sz="1400" b="1"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endParaRPr>
          </a:p>
          <a:p>
            <a:pPr fontAlgn="base">
              <a:spcBef>
                <a:spcPts val="800"/>
              </a:spcBef>
            </a:pPr>
            <a:endParaRPr lang="ru-RU" sz="1400" b="1"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endParaRPr>
          </a:p>
          <a:p>
            <a:pPr fontAlgn="base">
              <a:spcBef>
                <a:spcPts val="800"/>
              </a:spcBef>
            </a:pPr>
            <a:endParaRPr lang="ru-RU" sz="1400" b="1"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endParaRPr>
          </a:p>
          <a:p>
            <a:pPr fontAlgn="base">
              <a:spcBef>
                <a:spcPts val="800"/>
              </a:spcBef>
            </a:pPr>
            <a:r>
              <a:rPr lang="ru-RU" sz="140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rPr>
              <a:t>Анализ информационной функции и надежности подтвердили высокую надежность результатов</a:t>
            </a:r>
            <a:r>
              <a:rPr lang="en-US" sz="140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rPr>
              <a:t> (&gt; 0.8)</a:t>
            </a:r>
            <a:r>
              <a:rPr lang="ru-RU" sz="140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Google Shape;229;p27">
            <a:extLst>
              <a:ext uri="{FF2B5EF4-FFF2-40B4-BE49-F238E27FC236}">
                <a16:creationId xmlns:a16="http://schemas.microsoft.com/office/drawing/2014/main" xmlns="" id="{31B0BD2F-7225-C795-7415-C8B52BFC46ED}"/>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230;p27">
            <a:extLst>
              <a:ext uri="{FF2B5EF4-FFF2-40B4-BE49-F238E27FC236}">
                <a16:creationId xmlns:a16="http://schemas.microsoft.com/office/drawing/2014/main" xmlns="" id="{E2C99EEC-C977-64E1-77BB-D64249C68BE7}"/>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231;p27">
            <a:extLst>
              <a:ext uri="{FF2B5EF4-FFF2-40B4-BE49-F238E27FC236}">
                <a16:creationId xmlns:a16="http://schemas.microsoft.com/office/drawing/2014/main" xmlns="" id="{C0FA6EA4-BA49-6930-E929-6651E313D4E5}"/>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761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842823" y="1122525"/>
            <a:ext cx="11619341" cy="415926"/>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Связь цифровых компетенций с индивидуальными характеристиками учеников</a:t>
            </a:r>
          </a:p>
        </p:txBody>
      </p:sp>
      <p:graphicFrame>
        <p:nvGraphicFramePr>
          <p:cNvPr id="3" name="Таблица 2">
            <a:extLst>
              <a:ext uri="{FF2B5EF4-FFF2-40B4-BE49-F238E27FC236}">
                <a16:creationId xmlns:a16="http://schemas.microsoft.com/office/drawing/2014/main" xmlns="" id="{17976FFA-291F-27B3-509B-4EECF288B3CA}"/>
              </a:ext>
            </a:extLst>
          </p:cNvPr>
          <p:cNvGraphicFramePr>
            <a:graphicFrameLocks noGrp="1"/>
          </p:cNvGraphicFramePr>
          <p:nvPr>
            <p:extLst>
              <p:ext uri="{D42A27DB-BD31-4B8C-83A1-F6EECF244321}">
                <p14:modId xmlns:p14="http://schemas.microsoft.com/office/powerpoint/2010/main" val="2109839948"/>
              </p:ext>
            </p:extLst>
          </p:nvPr>
        </p:nvGraphicFramePr>
        <p:xfrm>
          <a:off x="842823" y="1627029"/>
          <a:ext cx="9425550" cy="3148167"/>
        </p:xfrm>
        <a:graphic>
          <a:graphicData uri="http://schemas.openxmlformats.org/drawingml/2006/table">
            <a:tbl>
              <a:tblPr>
                <a:tableStyleId>{BC89EF96-8CEA-46FF-86C4-4CE0E7609802}</a:tableStyleId>
              </a:tblPr>
              <a:tblGrid>
                <a:gridCol w="8064110">
                  <a:extLst>
                    <a:ext uri="{9D8B030D-6E8A-4147-A177-3AD203B41FA5}">
                      <a16:colId xmlns:a16="http://schemas.microsoft.com/office/drawing/2014/main" xmlns="" val="3781338505"/>
                    </a:ext>
                  </a:extLst>
                </a:gridCol>
                <a:gridCol w="1361440">
                  <a:extLst>
                    <a:ext uri="{9D8B030D-6E8A-4147-A177-3AD203B41FA5}">
                      <a16:colId xmlns:a16="http://schemas.microsoft.com/office/drawing/2014/main" xmlns="" val="1900371045"/>
                    </a:ext>
                  </a:extLst>
                </a:gridCol>
              </a:tblGrid>
              <a:tr h="286197">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Переменная</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Коэффициент</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528623543"/>
                  </a:ext>
                </a:extLst>
              </a:tr>
              <a:tr h="286197">
                <a:tc>
                  <a:txBody>
                    <a:bodyPr/>
                    <a:lstStyle/>
                    <a:p>
                      <a:pPr marL="72000" algn="l" fontAlgn="b"/>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Интерсепт</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-0,421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938933165"/>
                  </a:ext>
                </a:extLst>
              </a:tr>
              <a:tr h="28619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Класс (8 класс)</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0,107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3494697213"/>
                  </a:ext>
                </a:extLst>
              </a:tr>
              <a:tr h="28619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Пол (Женский)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0,03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337854968"/>
                  </a:ext>
                </a:extLst>
              </a:tr>
              <a:tr h="28619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Возраст (13 лет)</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0,026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697218923"/>
                  </a:ext>
                </a:extLst>
              </a:tr>
              <a:tr h="286197">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Возраст (14 лет)</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-0,013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764245778"/>
                  </a:ext>
                </a:extLst>
              </a:tr>
              <a:tr h="28619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Возраст (15 лет)</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-0,02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942130338"/>
                  </a:ext>
                </a:extLst>
              </a:tr>
              <a:tr h="28619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четверки)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0,327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2798394126"/>
                  </a:ext>
                </a:extLst>
              </a:tr>
              <a:tr h="28619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пятерки)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0,633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3601798129"/>
                  </a:ext>
                </a:extLst>
              </a:tr>
              <a:tr h="28619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После окончания 9-го класса (продолжу учиться в школе)</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0,123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576507281"/>
                  </a:ext>
                </a:extLst>
              </a:tr>
              <a:tr h="286197">
                <a:tc gridSpan="2">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Значимость:  *** - 0,01; ** - 0,05; * - 0,1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ru-RU"/>
                    </a:p>
                  </a:txBody>
                  <a:tcPr/>
                </a:tc>
                <a:extLst>
                  <a:ext uri="{0D108BD9-81ED-4DB2-BD59-A6C34878D82A}">
                    <a16:rowId xmlns:a16="http://schemas.microsoft.com/office/drawing/2014/main" xmlns="" val="1789047452"/>
                  </a:ext>
                </a:extLst>
              </a:tr>
            </a:tbl>
          </a:graphicData>
        </a:graphic>
      </p:graphicFrame>
      <p:sp>
        <p:nvSpPr>
          <p:cNvPr id="13" name="Google Shape;229;p27">
            <a:extLst>
              <a:ext uri="{FF2B5EF4-FFF2-40B4-BE49-F238E27FC236}">
                <a16:creationId xmlns:a16="http://schemas.microsoft.com/office/drawing/2014/main" xmlns="" id="{43628294-4890-8AB4-CE45-B29C5750BB33}"/>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230;p27">
            <a:extLst>
              <a:ext uri="{FF2B5EF4-FFF2-40B4-BE49-F238E27FC236}">
                <a16:creationId xmlns:a16="http://schemas.microsoft.com/office/drawing/2014/main" xmlns="" id="{52DE88B4-B675-BA22-E991-DFA31E2565EF}"/>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231;p27">
            <a:extLst>
              <a:ext uri="{FF2B5EF4-FFF2-40B4-BE49-F238E27FC236}">
                <a16:creationId xmlns:a16="http://schemas.microsoft.com/office/drawing/2014/main" xmlns="" id="{8556091D-DA97-0B02-B0E9-54292AB99E2E}"/>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xmlns="" id="{9AB3EA3A-18B5-C2FB-F00B-AFF9C83140DC}"/>
              </a:ext>
            </a:extLst>
          </p:cNvPr>
          <p:cNvSpPr txBox="1"/>
          <p:nvPr/>
        </p:nvSpPr>
        <p:spPr>
          <a:xfrm>
            <a:off x="792478" y="4889435"/>
            <a:ext cx="9530081" cy="738664"/>
          </a:xfrm>
          <a:prstGeom prst="rect">
            <a:avLst/>
          </a:prstGeom>
          <a:noFill/>
        </p:spPr>
        <p:txBody>
          <a:bodyPr wrap="square">
            <a:spAutoFit/>
          </a:bodyPr>
          <a:lstStyle/>
          <a:p>
            <a:r>
              <a:rPr lang="ru-RU" sz="140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rPr>
              <a:t>Здесь и далее представлены фиксированные эффекты из модели многоуровневой регрессии со случайным эффектом школ, где зависимой переменной является оценка цифровой грамотности на интервальной шкале.</a:t>
            </a:r>
            <a:endParaRPr lang="ru-RU" sz="1400" dirty="0"/>
          </a:p>
        </p:txBody>
      </p:sp>
    </p:spTree>
    <p:extLst>
      <p:ext uri="{BB962C8B-B14F-4D97-AF65-F5344CB8AC3E}">
        <p14:creationId xmlns:p14="http://schemas.microsoft.com/office/powerpoint/2010/main" val="950893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842823" y="1122525"/>
            <a:ext cx="11619341" cy="415926"/>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Связь цифровых компетенций с домашней средой</a:t>
            </a:r>
          </a:p>
        </p:txBody>
      </p:sp>
      <p:graphicFrame>
        <p:nvGraphicFramePr>
          <p:cNvPr id="2" name="Таблица 1">
            <a:extLst>
              <a:ext uri="{FF2B5EF4-FFF2-40B4-BE49-F238E27FC236}">
                <a16:creationId xmlns:a16="http://schemas.microsoft.com/office/drawing/2014/main" xmlns="" id="{089D2D5C-01CE-C2BD-B158-D6BD573C97DD}"/>
              </a:ext>
            </a:extLst>
          </p:cNvPr>
          <p:cNvGraphicFramePr>
            <a:graphicFrameLocks noGrp="1"/>
          </p:cNvGraphicFramePr>
          <p:nvPr>
            <p:extLst>
              <p:ext uri="{D42A27DB-BD31-4B8C-83A1-F6EECF244321}">
                <p14:modId xmlns:p14="http://schemas.microsoft.com/office/powerpoint/2010/main" val="3912603438"/>
              </p:ext>
            </p:extLst>
          </p:nvPr>
        </p:nvGraphicFramePr>
        <p:xfrm>
          <a:off x="842823" y="1628851"/>
          <a:ext cx="9412004" cy="4799048"/>
        </p:xfrm>
        <a:graphic>
          <a:graphicData uri="http://schemas.openxmlformats.org/drawingml/2006/table">
            <a:tbl>
              <a:tblPr>
                <a:tableStyleId>{BC89EF96-8CEA-46FF-86C4-4CE0E7609802}</a:tableStyleId>
              </a:tblPr>
              <a:tblGrid>
                <a:gridCol w="7757065">
                  <a:extLst>
                    <a:ext uri="{9D8B030D-6E8A-4147-A177-3AD203B41FA5}">
                      <a16:colId xmlns:a16="http://schemas.microsoft.com/office/drawing/2014/main" xmlns="" val="1259518078"/>
                    </a:ext>
                  </a:extLst>
                </a:gridCol>
                <a:gridCol w="1654939">
                  <a:extLst>
                    <a:ext uri="{9D8B030D-6E8A-4147-A177-3AD203B41FA5}">
                      <a16:colId xmlns:a16="http://schemas.microsoft.com/office/drawing/2014/main" xmlns="" val="853170618"/>
                    </a:ext>
                  </a:extLst>
                </a:gridCol>
              </a:tblGrid>
              <a:tr h="283485">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Переменная</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Коэффициент</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260146492"/>
                  </a:ext>
                </a:extLst>
              </a:tr>
              <a:tr h="283485">
                <a:tc>
                  <a:txBody>
                    <a:bodyPr/>
                    <a:lstStyle/>
                    <a:p>
                      <a:pPr marL="72000" algn="l" fontAlgn="b"/>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Интерсепт</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-0,921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115712330"/>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Класс (8 класс)</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0,062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867331682"/>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четверки)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0,327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921815313"/>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пятерки)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0,654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2138840672"/>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После окончания 9-го класса (Продолжу учиться в школе)</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0,118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621075329"/>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Полная семья (есть мама и папа)</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0,043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51456889"/>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Язык дома (общаются на русском)</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0,291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426901402"/>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Книги дома (26-100 книг)</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-0,012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04937981"/>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Книги дома (101-200 книг)</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0,033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011798370"/>
                  </a:ext>
                </a:extLst>
              </a:tr>
              <a:tr h="283485">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Книги дома (больше 200 книг)</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0,058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4293981444"/>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компьютер или планшет)</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0,061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479740921"/>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твой личный мобильный телефон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-0,011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464715699"/>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быстрый доступ к интернету)</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0,184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453081661"/>
                  </a:ext>
                </a:extLst>
              </a:tr>
              <a:tr h="283485">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твоя личная комната)</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-0,067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3312502151"/>
                  </a:ext>
                </a:extLst>
              </a:tr>
              <a:tr h="263288">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рабочий стол, которым пользуешься только ты)</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0,094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4249263183"/>
                  </a:ext>
                </a:extLst>
              </a:tr>
              <a:tr h="283485">
                <a:tc gridSpan="2">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Значимость:  *** - 0,01; ** - 0,05; * - 0,1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ru-RU"/>
                    </a:p>
                  </a:txBody>
                  <a:tcPr/>
                </a:tc>
                <a:extLst>
                  <a:ext uri="{0D108BD9-81ED-4DB2-BD59-A6C34878D82A}">
                    <a16:rowId xmlns:a16="http://schemas.microsoft.com/office/drawing/2014/main" xmlns="" val="3232543323"/>
                  </a:ext>
                </a:extLst>
              </a:tr>
            </a:tbl>
          </a:graphicData>
        </a:graphic>
      </p:graphicFrame>
      <p:sp>
        <p:nvSpPr>
          <p:cNvPr id="13" name="Google Shape;229;p27">
            <a:extLst>
              <a:ext uri="{FF2B5EF4-FFF2-40B4-BE49-F238E27FC236}">
                <a16:creationId xmlns:a16="http://schemas.microsoft.com/office/drawing/2014/main" xmlns="" id="{65CE8104-F32A-46C6-0CAF-AE9F86355F77}"/>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230;p27">
            <a:extLst>
              <a:ext uri="{FF2B5EF4-FFF2-40B4-BE49-F238E27FC236}">
                <a16:creationId xmlns:a16="http://schemas.microsoft.com/office/drawing/2014/main" xmlns="" id="{A870206C-CB65-9300-AFEF-3C097E461464}"/>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231;p27">
            <a:extLst>
              <a:ext uri="{FF2B5EF4-FFF2-40B4-BE49-F238E27FC236}">
                <a16:creationId xmlns:a16="http://schemas.microsoft.com/office/drawing/2014/main" xmlns="" id="{52EDF922-23A5-81DF-806C-D76814B418E3}"/>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9373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761543" y="1131927"/>
            <a:ext cx="11619341" cy="479617"/>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Сокращение размерности вопросов учительской анкеты</a:t>
            </a:r>
            <a:endParaRPr lang="en-US" b="1" dirty="0"/>
          </a:p>
        </p:txBody>
      </p:sp>
      <p:graphicFrame>
        <p:nvGraphicFramePr>
          <p:cNvPr id="2" name="Таблица 1">
            <a:extLst>
              <a:ext uri="{FF2B5EF4-FFF2-40B4-BE49-F238E27FC236}">
                <a16:creationId xmlns:a16="http://schemas.microsoft.com/office/drawing/2014/main" xmlns="" id="{FE26B618-FC1D-EE7D-3F8E-95E0C4E55CA9}"/>
              </a:ext>
            </a:extLst>
          </p:cNvPr>
          <p:cNvGraphicFramePr>
            <a:graphicFrameLocks noGrp="1"/>
          </p:cNvGraphicFramePr>
          <p:nvPr>
            <p:extLst>
              <p:ext uri="{D42A27DB-BD31-4B8C-83A1-F6EECF244321}">
                <p14:modId xmlns:p14="http://schemas.microsoft.com/office/powerpoint/2010/main" val="595076982"/>
              </p:ext>
            </p:extLst>
          </p:nvPr>
        </p:nvGraphicFramePr>
        <p:xfrm>
          <a:off x="761544" y="1786642"/>
          <a:ext cx="10888591" cy="1725930"/>
        </p:xfrm>
        <a:graphic>
          <a:graphicData uri="http://schemas.openxmlformats.org/drawingml/2006/table">
            <a:tbl>
              <a:tblPr>
                <a:tableStyleId>{BC89EF96-8CEA-46FF-86C4-4CE0E7609802}</a:tableStyleId>
              </a:tblPr>
              <a:tblGrid>
                <a:gridCol w="8163174">
                  <a:extLst>
                    <a:ext uri="{9D8B030D-6E8A-4147-A177-3AD203B41FA5}">
                      <a16:colId xmlns:a16="http://schemas.microsoft.com/office/drawing/2014/main" xmlns="" val="2937405500"/>
                    </a:ext>
                  </a:extLst>
                </a:gridCol>
                <a:gridCol w="1379048">
                  <a:extLst>
                    <a:ext uri="{9D8B030D-6E8A-4147-A177-3AD203B41FA5}">
                      <a16:colId xmlns:a16="http://schemas.microsoft.com/office/drawing/2014/main" xmlns="" val="907369260"/>
                    </a:ext>
                  </a:extLst>
                </a:gridCol>
                <a:gridCol w="1346369">
                  <a:extLst>
                    <a:ext uri="{9D8B030D-6E8A-4147-A177-3AD203B41FA5}">
                      <a16:colId xmlns:a16="http://schemas.microsoft.com/office/drawing/2014/main" xmlns="" val="3893653477"/>
                    </a:ext>
                  </a:extLst>
                </a:gridCol>
              </a:tblGrid>
              <a:tr h="184150">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Вопрос</a:t>
                      </a:r>
                      <a:r>
                        <a:rPr lang="en-US"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анкеты</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i="1"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дисп</a:t>
                      </a:r>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на 1 ГК</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i="1"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дисп</a:t>
                      </a:r>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на 2 ГК</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396196977"/>
                  </a:ext>
                </a:extLst>
              </a:tr>
              <a:tr h="184150">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Как часто Вы просите учеников использовать компьютер, гаджеты для перечисленных действий (на уроках, для выполнения домашнего задания и т.д.)? – 5</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утверждений (например, «проведение экспериментов, выполнение лабораторных работ» или «поиск информации в интернете»)</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54</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15</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742013660"/>
                  </a:ext>
                </a:extLst>
              </a:tr>
              <a:tr h="184150">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Учителю - Как часто в этом учебном году Вы делаете следующее для тестируемого класса? – 6</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утверждений (например, «использую презентации на уроках» или «даю учащимся в ходе урока задания на онлайн-платформах (</a:t>
                      </a:r>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Учи.ру</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ЯКласс</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Яндекс.Учебник</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и т.д.)»)</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47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341344630"/>
                  </a:ext>
                </a:extLst>
              </a:tr>
            </a:tbl>
          </a:graphicData>
        </a:graphic>
      </p:graphicFrame>
      <p:sp>
        <p:nvSpPr>
          <p:cNvPr id="13" name="Google Shape;229;p27">
            <a:extLst>
              <a:ext uri="{FF2B5EF4-FFF2-40B4-BE49-F238E27FC236}">
                <a16:creationId xmlns:a16="http://schemas.microsoft.com/office/drawing/2014/main" xmlns="" id="{3CB95C8C-D918-619F-1AC3-B032B77DD141}"/>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230;p27">
            <a:extLst>
              <a:ext uri="{FF2B5EF4-FFF2-40B4-BE49-F238E27FC236}">
                <a16:creationId xmlns:a16="http://schemas.microsoft.com/office/drawing/2014/main" xmlns="" id="{922FF885-0A1C-B326-D642-B7BCA72E9669}"/>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231;p27">
            <a:extLst>
              <a:ext uri="{FF2B5EF4-FFF2-40B4-BE49-F238E27FC236}">
                <a16:creationId xmlns:a16="http://schemas.microsoft.com/office/drawing/2014/main" xmlns="" id="{05D6E368-8CD3-235F-26CD-005FCFA73B0B}"/>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2459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761543" y="1131927"/>
            <a:ext cx="11619341" cy="479617"/>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Сокращение размерности вопросов ученической анкеты</a:t>
            </a:r>
            <a:endParaRPr lang="en-US" b="1" dirty="0"/>
          </a:p>
        </p:txBody>
      </p:sp>
      <p:sp>
        <p:nvSpPr>
          <p:cNvPr id="5" name="TextBox 4">
            <a:extLst>
              <a:ext uri="{FF2B5EF4-FFF2-40B4-BE49-F238E27FC236}">
                <a16:creationId xmlns:a16="http://schemas.microsoft.com/office/drawing/2014/main" xmlns="" id="{22E39B6F-4AFF-FF04-AD94-753950AD8EA7}"/>
              </a:ext>
            </a:extLst>
          </p:cNvPr>
          <p:cNvSpPr txBox="1"/>
          <p:nvPr/>
        </p:nvSpPr>
        <p:spPr>
          <a:xfrm>
            <a:off x="761543" y="4323399"/>
            <a:ext cx="11078246" cy="1590179"/>
          </a:xfrm>
          <a:prstGeom prst="rect">
            <a:avLst/>
          </a:prstGeom>
          <a:noFill/>
          <a:ln>
            <a:solidFill>
              <a:schemeClr val="bg1"/>
            </a:solidFill>
          </a:ln>
        </p:spPr>
        <p:txBody>
          <a:bodyPr wrap="square">
            <a:spAutoFit/>
          </a:bodyPr>
          <a:lstStyle/>
          <a:p>
            <a:pPr rtl="0" fontAlgn="base">
              <a:spcBef>
                <a:spcPts val="800"/>
              </a:spcBef>
              <a:spcAft>
                <a:spcPts val="0"/>
              </a:spcAft>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В вопросе «В этом учебном году как часто ты делал(а) что-то на компьютере, смартфоне или планшете?» был взят второй главный компонент «использование эл. устройств в образовательных целях </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vs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в личных целях»: </a:t>
            </a:r>
          </a:p>
          <a:p>
            <a:pPr marL="285750" indent="-285750" rtl="0" fontAlgn="base">
              <a:spcBef>
                <a:spcPts val="800"/>
              </a:spcBef>
              <a:spcAft>
                <a:spcPts val="0"/>
              </a:spcAft>
              <a:buFont typeface="Arial" panose="020B0604020202020204" pitchFamily="34" charset="0"/>
              <a:buChar cha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положительные нагрузки у утверждений «Делал(а) презентации или проекты по школьным предметам», «Изучал(а) программирование», «Проходил(а) онлайн-курсы (не для подготовки к школе)»</a:t>
            </a:r>
          </a:p>
          <a:p>
            <a:pPr marL="285750" indent="-285750" rtl="0" fontAlgn="base">
              <a:spcBef>
                <a:spcPts val="800"/>
              </a:spcBef>
              <a:spcAft>
                <a:spcPts val="0"/>
              </a:spcAft>
              <a:buFont typeface="Arial" panose="020B0604020202020204" pitchFamily="34" charset="0"/>
              <a:buChar cha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отрицательные у «Смотрел(а) кино, сериалы, мультфильмы или видео на YouTube и других сервисах», «Проводил(а) время в социальных сетях (например, ВКонтакте, </a:t>
            </a:r>
            <a:r>
              <a:rPr lang="ru-RU" sz="14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ТикТок</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и др.)», «Играл(а) в игры»</a:t>
            </a:r>
          </a:p>
        </p:txBody>
      </p:sp>
      <p:graphicFrame>
        <p:nvGraphicFramePr>
          <p:cNvPr id="2" name="Таблица 1">
            <a:extLst>
              <a:ext uri="{FF2B5EF4-FFF2-40B4-BE49-F238E27FC236}">
                <a16:creationId xmlns:a16="http://schemas.microsoft.com/office/drawing/2014/main" xmlns="" id="{FE26B618-FC1D-EE7D-3F8E-95E0C4E55CA9}"/>
              </a:ext>
            </a:extLst>
          </p:cNvPr>
          <p:cNvGraphicFramePr>
            <a:graphicFrameLocks noGrp="1"/>
          </p:cNvGraphicFramePr>
          <p:nvPr>
            <p:extLst>
              <p:ext uri="{D42A27DB-BD31-4B8C-83A1-F6EECF244321}">
                <p14:modId xmlns:p14="http://schemas.microsoft.com/office/powerpoint/2010/main" val="1980124581"/>
              </p:ext>
            </p:extLst>
          </p:nvPr>
        </p:nvGraphicFramePr>
        <p:xfrm>
          <a:off x="761542" y="1796638"/>
          <a:ext cx="10915685" cy="2378710"/>
        </p:xfrm>
        <a:graphic>
          <a:graphicData uri="http://schemas.openxmlformats.org/drawingml/2006/table">
            <a:tbl>
              <a:tblPr>
                <a:tableStyleId>{BC89EF96-8CEA-46FF-86C4-4CE0E7609802}</a:tableStyleId>
              </a:tblPr>
              <a:tblGrid>
                <a:gridCol w="8183487">
                  <a:extLst>
                    <a:ext uri="{9D8B030D-6E8A-4147-A177-3AD203B41FA5}">
                      <a16:colId xmlns:a16="http://schemas.microsoft.com/office/drawing/2014/main" xmlns="" val="2937405500"/>
                    </a:ext>
                  </a:extLst>
                </a:gridCol>
                <a:gridCol w="1382479">
                  <a:extLst>
                    <a:ext uri="{9D8B030D-6E8A-4147-A177-3AD203B41FA5}">
                      <a16:colId xmlns:a16="http://schemas.microsoft.com/office/drawing/2014/main" xmlns="" val="907369260"/>
                    </a:ext>
                  </a:extLst>
                </a:gridCol>
                <a:gridCol w="1349719">
                  <a:extLst>
                    <a:ext uri="{9D8B030D-6E8A-4147-A177-3AD203B41FA5}">
                      <a16:colId xmlns:a16="http://schemas.microsoft.com/office/drawing/2014/main" xmlns="" val="3893653477"/>
                    </a:ext>
                  </a:extLst>
                </a:gridCol>
              </a:tblGrid>
              <a:tr h="184150">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Вопрос</a:t>
                      </a:r>
                      <a:r>
                        <a:rPr lang="en-US"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анкеты</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i="1"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дисп</a:t>
                      </a:r>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на 1 ГК</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i="1"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дисп</a:t>
                      </a:r>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на 2 ГК</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396196977"/>
                  </a:ext>
                </a:extLst>
              </a:tr>
              <a:tr h="184150">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 этом учебном году как часто ты делал(а) что-то на компьютере, смартфоне или планшете? – 9</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утверждений (например, «читал(а) в интернете про то, что мне интересно»)</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24</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78117726"/>
                  </a:ext>
                </a:extLst>
              </a:tr>
              <a:tr h="184150">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 этом учебном году как часто ты делал(а) что-то из перечисленного ниже на компьютере, смартфоне или планшете по собственному желанию, а не по просьбе учителя? – 4</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утверждений (например, «просмотр видео на YouTube по пройденным темам»)</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49</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276741879"/>
                  </a:ext>
                </a:extLst>
              </a:tr>
              <a:tr h="184150">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Как часто учителя (кроме учителя информатики) просят тебя использовать компьютер, гаджеты для перечисленных действий (на уроках, для выполнения домашнего задания и т.д.)? – 8</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утверждений (например, «поиск информации в интернете»)</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47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12</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750672455"/>
                  </a:ext>
                </a:extLst>
              </a:tr>
              <a:tr h="184150">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Как часто в этом учебном году учителя выполняют следующие действия на уроках? – 6</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утверждений (например, «показывают презентации на уроках»)</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51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055595507"/>
                  </a:ext>
                </a:extLst>
              </a:tr>
            </a:tbl>
          </a:graphicData>
        </a:graphic>
      </p:graphicFrame>
      <p:sp>
        <p:nvSpPr>
          <p:cNvPr id="14" name="Google Shape;229;p27">
            <a:extLst>
              <a:ext uri="{FF2B5EF4-FFF2-40B4-BE49-F238E27FC236}">
                <a16:creationId xmlns:a16="http://schemas.microsoft.com/office/drawing/2014/main" xmlns="" id="{1C8ED4AF-B78F-C735-F883-E8B7D0330F99}"/>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p>
        </p:txBody>
      </p:sp>
      <p:sp>
        <p:nvSpPr>
          <p:cNvPr id="15" name="Google Shape;230;p27">
            <a:extLst>
              <a:ext uri="{FF2B5EF4-FFF2-40B4-BE49-F238E27FC236}">
                <a16:creationId xmlns:a16="http://schemas.microsoft.com/office/drawing/2014/main" xmlns="" id="{3FADA1D8-F260-5A67-4DCA-CC8658DC9BA5}"/>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231;p27">
            <a:extLst>
              <a:ext uri="{FF2B5EF4-FFF2-40B4-BE49-F238E27FC236}">
                <a16:creationId xmlns:a16="http://schemas.microsoft.com/office/drawing/2014/main" xmlns="" id="{8BAE3FAE-79AF-0150-EE02-B7BBBF9990F9}"/>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63375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695492" y="1293817"/>
            <a:ext cx="11340722" cy="612677"/>
          </a:xfrm>
          <a:prstGeom prst="rect">
            <a:avLst/>
          </a:prstGeom>
        </p:spPr>
        <p:txBody>
          <a:bodyPr lIns="0" tIns="0" rIns="0" bIns="0" anchor="t">
            <a:normAutofit fontScale="92500" lnSpcReduction="10000"/>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Как отвечают учителя и ученики на вопросы о практиках использования цифровых технологий и ресурсов в учебном процессе?</a:t>
            </a:r>
            <a:endParaRPr lang="en-US" b="1" dirty="0"/>
          </a:p>
        </p:txBody>
      </p:sp>
      <p:sp>
        <p:nvSpPr>
          <p:cNvPr id="5" name="TextBox 4">
            <a:extLst>
              <a:ext uri="{FF2B5EF4-FFF2-40B4-BE49-F238E27FC236}">
                <a16:creationId xmlns:a16="http://schemas.microsoft.com/office/drawing/2014/main" xmlns="" id="{22E39B6F-4AFF-FF04-AD94-753950AD8EA7}"/>
              </a:ext>
            </a:extLst>
          </p:cNvPr>
          <p:cNvSpPr txBox="1"/>
          <p:nvPr/>
        </p:nvSpPr>
        <p:spPr>
          <a:xfrm>
            <a:off x="695491" y="2181087"/>
            <a:ext cx="5468242" cy="3108543"/>
          </a:xfrm>
          <a:prstGeom prst="rect">
            <a:avLst/>
          </a:prstGeom>
          <a:noFill/>
          <a:ln>
            <a:solidFill>
              <a:schemeClr val="bg1"/>
            </a:solidFill>
          </a:ln>
        </p:spPr>
        <p:txBody>
          <a:bodyPr wrap="square">
            <a:spAutoFit/>
          </a:bodyPr>
          <a:lstStyle/>
          <a:p>
            <a:pPr rtl="0" fontAlgn="base">
              <a:spcBef>
                <a:spcPts val="800"/>
              </a:spcBef>
              <a:spcAft>
                <a:spcPts val="0"/>
              </a:spcAft>
            </a:pPr>
            <a:r>
              <a:rPr lang="ru-RU"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Ученику - Как часто в этом учебном году учителя выполняют следующие действия на уроках?</a:t>
            </a:r>
          </a:p>
          <a:p>
            <a:pPr marL="285750" indent="-2857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Показывают презентации на уроках</a:t>
            </a:r>
          </a:p>
          <a:p>
            <a:pPr marL="285750" indent="-2857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Задают домашние задания на онлайн-платформах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Учи.ру</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ЯКласс</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Яндекс.Учебник</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и т.д.)</a:t>
            </a:r>
          </a:p>
          <a:p>
            <a:pPr marL="285750" indent="-2857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Проводят уроки в дистанционном формате (например, с помощью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Webinar</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Zoom, Skype и т.д.)</a:t>
            </a:r>
          </a:p>
          <a:p>
            <a:pPr marL="285750" indent="-2857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Дают во время урока задания на онлайн-платформах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Учи.ру</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ЯКласс</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Яндекс.Учебник</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и т.д.)</a:t>
            </a:r>
          </a:p>
          <a:p>
            <a:pPr marL="285750" indent="-2857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Проводят контрольные и проверочные работы на онлайн-платформах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Учи.ру</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ЯКласс</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Яндекс.Учебник</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и т.д.)</a:t>
            </a:r>
          </a:p>
          <a:p>
            <a:pPr marL="285750" indent="-2857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Используют задания электронных учебников на уроках или в домашней работе</a:t>
            </a:r>
          </a:p>
        </p:txBody>
      </p:sp>
      <p:sp>
        <p:nvSpPr>
          <p:cNvPr id="6" name="TextBox 5">
            <a:extLst>
              <a:ext uri="{FF2B5EF4-FFF2-40B4-BE49-F238E27FC236}">
                <a16:creationId xmlns:a16="http://schemas.microsoft.com/office/drawing/2014/main" xmlns="" id="{3ADDC507-CEE2-09E1-DEFD-BC40A73DB0FD}"/>
              </a:ext>
            </a:extLst>
          </p:cNvPr>
          <p:cNvSpPr txBox="1"/>
          <p:nvPr/>
        </p:nvSpPr>
        <p:spPr>
          <a:xfrm>
            <a:off x="6259893" y="2181086"/>
            <a:ext cx="5468242" cy="3108543"/>
          </a:xfrm>
          <a:prstGeom prst="rect">
            <a:avLst/>
          </a:prstGeom>
          <a:noFill/>
          <a:ln>
            <a:solidFill>
              <a:schemeClr val="bg1"/>
            </a:solidFill>
          </a:ln>
        </p:spPr>
        <p:txBody>
          <a:bodyPr wrap="square">
            <a:spAutoFit/>
          </a:bodyPr>
          <a:lstStyle/>
          <a:p>
            <a:pPr rtl="0" fontAlgn="base">
              <a:spcBef>
                <a:spcPts val="800"/>
              </a:spcBef>
              <a:spcAft>
                <a:spcPts val="0"/>
              </a:spcAft>
            </a:pPr>
            <a:r>
              <a:rPr lang="ru-RU"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Учителю - Как часто в этом учебном году Вы делаете следующее для тестируемого класса?</a:t>
            </a:r>
          </a:p>
          <a:p>
            <a:pPr marL="171450" indent="-1714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Использую презентации на уроках</a:t>
            </a:r>
          </a:p>
          <a:p>
            <a:pPr marL="171450" indent="-1714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Даю учащимся домашние задания на онлайн-платформах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Учи.ру</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ЯКласс</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Яндекс.Учебник</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и т.д.)</a:t>
            </a:r>
          </a:p>
          <a:p>
            <a:pPr marL="171450" indent="-1714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Провожу уроки в дистанционном формате (например, с помощью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Webinar</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Zoom, Skype и т.д.)</a:t>
            </a:r>
          </a:p>
          <a:p>
            <a:pPr marL="171450" indent="-1714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Даю учащимся в ходе урока задания на онлайн-платформах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Учи.ру</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ЯКласс</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Яндекс.Учебник</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и т.д.)</a:t>
            </a:r>
          </a:p>
          <a:p>
            <a:pPr marL="171450" indent="-1714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Провожу контрольные и проверочные работы на онлайн-платформах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Учи.ру</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ЯКласс</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Яндекс.Учебник</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и т.д.)</a:t>
            </a:r>
          </a:p>
          <a:p>
            <a:pPr marL="171450" indent="-171450" rtl="0" fontAlgn="base">
              <a:spcBef>
                <a:spcPts val="800"/>
              </a:spcBef>
              <a:spcAft>
                <a:spcPts val="0"/>
              </a:spcAft>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Использую задания электронных учебников на уроках или в домашней работе</a:t>
            </a:r>
          </a:p>
        </p:txBody>
      </p:sp>
      <p:sp>
        <p:nvSpPr>
          <p:cNvPr id="8" name="TextBox 7">
            <a:extLst>
              <a:ext uri="{FF2B5EF4-FFF2-40B4-BE49-F238E27FC236}">
                <a16:creationId xmlns:a16="http://schemas.microsoft.com/office/drawing/2014/main" xmlns="" id="{E73ED8C4-189E-CC3B-EB34-FB49B58885D5}"/>
              </a:ext>
            </a:extLst>
          </p:cNvPr>
          <p:cNvSpPr txBox="1"/>
          <p:nvPr/>
        </p:nvSpPr>
        <p:spPr>
          <a:xfrm>
            <a:off x="2078873" y="5499998"/>
            <a:ext cx="7682042" cy="625812"/>
          </a:xfrm>
          <a:prstGeom prst="rect">
            <a:avLst/>
          </a:prstGeom>
          <a:noFill/>
        </p:spPr>
        <p:txBody>
          <a:bodyPr wrap="square">
            <a:spAutoFit/>
          </a:bodyPr>
          <a:lstStyle/>
          <a:p>
            <a:pPr algn="ctr" rtl="0" fontAlgn="base">
              <a:spcBef>
                <a:spcPts val="800"/>
              </a:spcBef>
              <a:spcAft>
                <a:spcPts val="0"/>
              </a:spcAft>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Корреляция между первыми компонентами составила </a:t>
            </a:r>
            <a:endPar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algn="ctr" rtl="0" fontAlgn="base">
              <a:spcBef>
                <a:spcPts val="800"/>
              </a:spcBef>
              <a:spcAft>
                <a:spcPts val="0"/>
              </a:spcAft>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0,1 (</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p-value</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&lt;</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0,01)</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значимая слабая положительная связь</a:t>
            </a:r>
          </a:p>
        </p:txBody>
      </p:sp>
      <p:sp>
        <p:nvSpPr>
          <p:cNvPr id="15" name="Google Shape;229;p27">
            <a:extLst>
              <a:ext uri="{FF2B5EF4-FFF2-40B4-BE49-F238E27FC236}">
                <a16:creationId xmlns:a16="http://schemas.microsoft.com/office/drawing/2014/main" xmlns="" id="{18F70327-EA8F-AA90-192E-12C280D7E289}"/>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230;p27">
            <a:extLst>
              <a:ext uri="{FF2B5EF4-FFF2-40B4-BE49-F238E27FC236}">
                <a16:creationId xmlns:a16="http://schemas.microsoft.com/office/drawing/2014/main" xmlns="" id="{2BA7B0E7-BD03-159C-E67F-2A6F006CE631}"/>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Google Shape;231;p27">
            <a:extLst>
              <a:ext uri="{FF2B5EF4-FFF2-40B4-BE49-F238E27FC236}">
                <a16:creationId xmlns:a16="http://schemas.microsoft.com/office/drawing/2014/main" xmlns="" id="{5480CF92-CF02-D4A1-C9EA-2021A6E832E1}"/>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741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842823" y="1122525"/>
            <a:ext cx="11619341" cy="415926"/>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Связь цифровых компетенций с практиками использования эл. устройств </a:t>
            </a:r>
          </a:p>
        </p:txBody>
      </p:sp>
      <p:graphicFrame>
        <p:nvGraphicFramePr>
          <p:cNvPr id="3" name="Таблица 2">
            <a:extLst>
              <a:ext uri="{FF2B5EF4-FFF2-40B4-BE49-F238E27FC236}">
                <a16:creationId xmlns:a16="http://schemas.microsoft.com/office/drawing/2014/main" xmlns="" id="{8752F8C1-7A0E-CD63-DD6E-1C9884EC50AF}"/>
              </a:ext>
            </a:extLst>
          </p:cNvPr>
          <p:cNvGraphicFramePr>
            <a:graphicFrameLocks noGrp="1"/>
          </p:cNvGraphicFramePr>
          <p:nvPr>
            <p:extLst>
              <p:ext uri="{D42A27DB-BD31-4B8C-83A1-F6EECF244321}">
                <p14:modId xmlns:p14="http://schemas.microsoft.com/office/powerpoint/2010/main" val="4136580568"/>
              </p:ext>
            </p:extLst>
          </p:nvPr>
        </p:nvGraphicFramePr>
        <p:xfrm>
          <a:off x="842822" y="1625105"/>
          <a:ext cx="9405231" cy="4863751"/>
        </p:xfrm>
        <a:graphic>
          <a:graphicData uri="http://schemas.openxmlformats.org/drawingml/2006/table">
            <a:tbl>
              <a:tblPr>
                <a:tableStyleId>{BC89EF96-8CEA-46FF-86C4-4CE0E7609802}</a:tableStyleId>
              </a:tblPr>
              <a:tblGrid>
                <a:gridCol w="7908325">
                  <a:extLst>
                    <a:ext uri="{9D8B030D-6E8A-4147-A177-3AD203B41FA5}">
                      <a16:colId xmlns:a16="http://schemas.microsoft.com/office/drawing/2014/main" xmlns="" val="3015221703"/>
                    </a:ext>
                  </a:extLst>
                </a:gridCol>
                <a:gridCol w="1496906">
                  <a:extLst>
                    <a:ext uri="{9D8B030D-6E8A-4147-A177-3AD203B41FA5}">
                      <a16:colId xmlns:a16="http://schemas.microsoft.com/office/drawing/2014/main" xmlns="" val="2033611896"/>
                    </a:ext>
                  </a:extLst>
                </a:gridCol>
              </a:tblGrid>
              <a:tr h="286103">
                <a:tc>
                  <a:txBody>
                    <a:bodyPr/>
                    <a:lstStyle/>
                    <a:p>
                      <a:pPr marL="72000" algn="l" fontAlgn="b"/>
                      <a:r>
                        <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Переменная</a:t>
                      </a:r>
                    </a:p>
                  </a:txBody>
                  <a:tcPr marL="6350" marR="6350" marT="6350" marB="0" anchor="b"/>
                </a:tc>
                <a:tc>
                  <a:txBody>
                    <a:bodyPr/>
                    <a:lstStyle/>
                    <a:p>
                      <a:pPr marL="72000" algn="l" fontAlgn="b"/>
                      <a:r>
                        <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Коэффициент</a:t>
                      </a:r>
                    </a:p>
                  </a:txBody>
                  <a:tcPr marL="6350" marR="6350" marT="6350" marB="0" anchor="b"/>
                </a:tc>
                <a:extLst>
                  <a:ext uri="{0D108BD9-81ED-4DB2-BD59-A6C34878D82A}">
                    <a16:rowId xmlns:a16="http://schemas.microsoft.com/office/drawing/2014/main" xmlns="" val="2064132832"/>
                  </a:ext>
                </a:extLst>
              </a:tr>
              <a:tr h="286103">
                <a:tc>
                  <a:txBody>
                    <a:bodyPr/>
                    <a:lstStyle/>
                    <a:p>
                      <a:pPr marL="72000" algn="l" fontAlgn="b"/>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Интерсепт</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-0,651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387475574"/>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четверки)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0,336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122684031"/>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пятерки)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0,671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3704505844"/>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После окончания 9-го класса (Продолжу учиться в школе)</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0,116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549830420"/>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Язык дома (общаются на русском)</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0,158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3499005478"/>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быстрый доступ к интернету)</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0,179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955962810"/>
                  </a:ext>
                </a:extLst>
              </a:tr>
              <a:tr h="286103">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твоя личная комната)</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-0,045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338822925"/>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рабочий стол, которым пользуешься только ты)</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0,102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898591883"/>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в общем</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0,015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419902137"/>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в образовательных целях </a:t>
                      </a:r>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vs</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в личных целях</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0,044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4031535386"/>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в учебных целях факультативно</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-0,016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642180403"/>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в учебных целях по просьбе учителя (со стороны учеников)</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-0,011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792115516"/>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учителями (со стороны учеников)</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-0,034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372303644"/>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в учебных целях по просьбе учителя (со стороны учителей)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-0,11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425712590"/>
                  </a:ext>
                </a:extLst>
              </a:tr>
              <a:tr h="286103">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учителями (со стороны учителей)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0,079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008141893"/>
                  </a:ext>
                </a:extLst>
              </a:tr>
              <a:tr h="286103">
                <a:tc gridSpan="2">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Значимость:  *** - 0,01; ** - 0,05; * - 0,1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ru-RU"/>
                    </a:p>
                  </a:txBody>
                  <a:tcPr/>
                </a:tc>
                <a:extLst>
                  <a:ext uri="{0D108BD9-81ED-4DB2-BD59-A6C34878D82A}">
                    <a16:rowId xmlns:a16="http://schemas.microsoft.com/office/drawing/2014/main" xmlns="" val="1783816972"/>
                  </a:ext>
                </a:extLst>
              </a:tr>
            </a:tbl>
          </a:graphicData>
        </a:graphic>
      </p:graphicFrame>
      <p:sp>
        <p:nvSpPr>
          <p:cNvPr id="14" name="Google Shape;229;p27">
            <a:extLst>
              <a:ext uri="{FF2B5EF4-FFF2-40B4-BE49-F238E27FC236}">
                <a16:creationId xmlns:a16="http://schemas.microsoft.com/office/drawing/2014/main" xmlns="" id="{1E2F2782-8EEF-B431-DEA6-653D0AB03FF0}"/>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230;p27">
            <a:extLst>
              <a:ext uri="{FF2B5EF4-FFF2-40B4-BE49-F238E27FC236}">
                <a16:creationId xmlns:a16="http://schemas.microsoft.com/office/drawing/2014/main" xmlns="" id="{5CAC5F86-09B5-F171-8E7C-1C05006BEFF7}"/>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231;p27">
            <a:extLst>
              <a:ext uri="{FF2B5EF4-FFF2-40B4-BE49-F238E27FC236}">
                <a16:creationId xmlns:a16="http://schemas.microsoft.com/office/drawing/2014/main" xmlns="" id="{1E5C79C6-3F0A-CF1D-AA99-2A7E51B9EDE6}"/>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121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18" name="Рисунок 17" descr="Изображение выглядит как текст, диаграмма, линия, Шрифт&#10;&#10;Автоматически созданное описание">
            <a:extLst>
              <a:ext uri="{FF2B5EF4-FFF2-40B4-BE49-F238E27FC236}">
                <a16:creationId xmlns:a16="http://schemas.microsoft.com/office/drawing/2014/main" xmlns="" id="{D63AF29B-A421-2A98-B623-B2382DD6C12F}"/>
              </a:ext>
            </a:extLst>
          </p:cNvPr>
          <p:cNvPicPr>
            <a:picLocks noChangeAspect="1"/>
          </p:cNvPicPr>
          <p:nvPr/>
        </p:nvPicPr>
        <p:blipFill rotWithShape="1">
          <a:blip r:embed="rId3"/>
          <a:srcRect/>
          <a:stretch/>
        </p:blipFill>
        <p:spPr>
          <a:xfrm>
            <a:off x="201805" y="1924258"/>
            <a:ext cx="10982436" cy="3263988"/>
          </a:xfrm>
          <a:prstGeom prst="rect">
            <a:avLst/>
          </a:prstGeom>
          <a:effectLst>
            <a:softEdge rad="12700"/>
          </a:effectLst>
        </p:spPr>
      </p:pic>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761543" y="1370729"/>
            <a:ext cx="11619341" cy="415926"/>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Индекс технологической готовности учителей</a:t>
            </a:r>
            <a:endParaRPr lang="en-US" b="1" dirty="0"/>
          </a:p>
        </p:txBody>
      </p:sp>
      <p:graphicFrame>
        <p:nvGraphicFramePr>
          <p:cNvPr id="6" name="Таблица 5">
            <a:extLst>
              <a:ext uri="{FF2B5EF4-FFF2-40B4-BE49-F238E27FC236}">
                <a16:creationId xmlns:a16="http://schemas.microsoft.com/office/drawing/2014/main" xmlns="" id="{B9823B8F-080E-8EF7-3CE7-DEDD129E921D}"/>
              </a:ext>
            </a:extLst>
          </p:cNvPr>
          <p:cNvGraphicFramePr>
            <a:graphicFrameLocks noGrp="1"/>
          </p:cNvGraphicFramePr>
          <p:nvPr>
            <p:extLst>
              <p:ext uri="{D42A27DB-BD31-4B8C-83A1-F6EECF244321}">
                <p14:modId xmlns:p14="http://schemas.microsoft.com/office/powerpoint/2010/main" val="126691425"/>
              </p:ext>
            </p:extLst>
          </p:nvPr>
        </p:nvGraphicFramePr>
        <p:xfrm>
          <a:off x="9780693" y="3709728"/>
          <a:ext cx="2209502" cy="1311910"/>
        </p:xfrm>
        <a:graphic>
          <a:graphicData uri="http://schemas.openxmlformats.org/drawingml/2006/table">
            <a:tbl>
              <a:tblPr>
                <a:tableStyleId>{BC89EF96-8CEA-46FF-86C4-4CE0E7609802}</a:tableStyleId>
              </a:tblPr>
              <a:tblGrid>
                <a:gridCol w="999712">
                  <a:extLst>
                    <a:ext uri="{9D8B030D-6E8A-4147-A177-3AD203B41FA5}">
                      <a16:colId xmlns:a16="http://schemas.microsoft.com/office/drawing/2014/main" xmlns="" val="3933786120"/>
                    </a:ext>
                  </a:extLst>
                </a:gridCol>
                <a:gridCol w="1209790">
                  <a:extLst>
                    <a:ext uri="{9D8B030D-6E8A-4147-A177-3AD203B41FA5}">
                      <a16:colId xmlns:a16="http://schemas.microsoft.com/office/drawing/2014/main" xmlns="" val="766181832"/>
                    </a:ext>
                  </a:extLst>
                </a:gridCol>
              </a:tblGrid>
              <a:tr h="62666">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Критерий</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Значение</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855914785"/>
                  </a:ext>
                </a:extLst>
              </a:tr>
              <a:tr h="213317">
                <a:tc>
                  <a:txBody>
                    <a:bodyPr/>
                    <a:lstStyle/>
                    <a:p>
                      <a:pPr marL="72000" algn="l" fontAlgn="b"/>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CFI</a:t>
                      </a:r>
                      <a:endParaRPr lang="en-US"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0.924</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4199728205"/>
                  </a:ext>
                </a:extLst>
              </a:tr>
              <a:tr h="213317">
                <a:tc>
                  <a:txBody>
                    <a:bodyPr/>
                    <a:lstStyle/>
                    <a:p>
                      <a:pPr marL="72000" algn="l" fontAlgn="b"/>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TLI</a:t>
                      </a:r>
                      <a:endParaRPr lang="en-US"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0.906</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052267625"/>
                  </a:ext>
                </a:extLst>
              </a:tr>
              <a:tr h="213317">
                <a:tc>
                  <a:txBody>
                    <a:bodyPr/>
                    <a:lstStyle/>
                    <a:p>
                      <a:pPr marL="72000" algn="l" fontAlgn="b"/>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RMSEA </a:t>
                      </a:r>
                    </a:p>
                    <a:p>
                      <a:pPr marL="72000" algn="l" fontAlgn="b"/>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[90% CI]</a:t>
                      </a:r>
                      <a:endParaRPr lang="en-US"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0.047 </a:t>
                      </a:r>
                      <a:endPar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[0.041; 0.053]</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679940477"/>
                  </a:ext>
                </a:extLst>
              </a:tr>
              <a:tr h="213317">
                <a:tc>
                  <a:txBody>
                    <a:bodyPr/>
                    <a:lstStyle/>
                    <a:p>
                      <a:pPr marL="72000" algn="l" fontAlgn="b"/>
                      <a:r>
                        <a:rPr lang="en-US"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SRMR</a:t>
                      </a:r>
                      <a:endParaRPr lang="en-US"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0.042</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489404619"/>
                  </a:ext>
                </a:extLst>
              </a:tr>
            </a:tbl>
          </a:graphicData>
        </a:graphic>
      </p:graphicFrame>
      <p:sp>
        <p:nvSpPr>
          <p:cNvPr id="13" name="Овал 12">
            <a:extLst>
              <a:ext uri="{FF2B5EF4-FFF2-40B4-BE49-F238E27FC236}">
                <a16:creationId xmlns:a16="http://schemas.microsoft.com/office/drawing/2014/main" xmlns="" id="{C5CAFD47-87CC-B5FE-9751-CC80A1D7B971}"/>
              </a:ext>
            </a:extLst>
          </p:cNvPr>
          <p:cNvSpPr/>
          <p:nvPr/>
        </p:nvSpPr>
        <p:spPr>
          <a:xfrm>
            <a:off x="7083904" y="2372156"/>
            <a:ext cx="278710" cy="2438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6" name="TextBox 15">
            <a:extLst>
              <a:ext uri="{FF2B5EF4-FFF2-40B4-BE49-F238E27FC236}">
                <a16:creationId xmlns:a16="http://schemas.microsoft.com/office/drawing/2014/main" xmlns="" id="{8D8B9193-3828-B926-2BA2-7236E60653A7}"/>
              </a:ext>
            </a:extLst>
          </p:cNvPr>
          <p:cNvSpPr txBox="1"/>
          <p:nvPr/>
        </p:nvSpPr>
        <p:spPr>
          <a:xfrm>
            <a:off x="201805" y="5341770"/>
            <a:ext cx="11788390" cy="1384995"/>
          </a:xfrm>
          <a:prstGeom prst="rect">
            <a:avLst/>
          </a:prstGeom>
          <a:noFill/>
        </p:spPr>
        <p:txBody>
          <a:bodyPr wrap="square">
            <a:spAutoFit/>
          </a:bodyPr>
          <a:lstStyle/>
          <a:p>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Примеры утверждений:</a:t>
            </a:r>
          </a:p>
          <a:p>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TRI1 -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Я слежу за самыми актуальными технологическими разработками в интересующих меня сферах - </a:t>
            </a:r>
            <a:r>
              <a:rPr lang="ru-RU" sz="1400" i="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Инновационность</a:t>
            </a:r>
            <a:endParaRPr lang="en-US" sz="1400" i="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TRI3 -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Новые технологии действительно повышают качество жизни – </a:t>
            </a:r>
            <a:r>
              <a:rPr lang="ru-RU" sz="1400" i="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Технологический оптимизм</a:t>
            </a:r>
          </a:p>
          <a:p>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TRI</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8</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Мне кажется, что новые технологии не рассчитаны на использование обычными людьми – </a:t>
            </a:r>
            <a:r>
              <a:rPr lang="ru-RU" sz="1400" i="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Отрицательное отношение к технологиям</a:t>
            </a:r>
            <a:endParaRPr lang="en-US" sz="1400" i="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TRI13 -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Совершенно точно, что избыток технологий настолько отвлекает людей, что это приносит вред – </a:t>
            </a:r>
            <a:r>
              <a:rPr lang="ru-RU" sz="1400" i="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Технологический пессимизм</a:t>
            </a:r>
          </a:p>
        </p:txBody>
      </p:sp>
      <p:sp>
        <p:nvSpPr>
          <p:cNvPr id="20" name="Овал 19">
            <a:extLst>
              <a:ext uri="{FF2B5EF4-FFF2-40B4-BE49-F238E27FC236}">
                <a16:creationId xmlns:a16="http://schemas.microsoft.com/office/drawing/2014/main" xmlns="" id="{F525EE83-A389-D088-D09B-8638C4252BFF}"/>
              </a:ext>
            </a:extLst>
          </p:cNvPr>
          <p:cNvSpPr/>
          <p:nvPr/>
        </p:nvSpPr>
        <p:spPr>
          <a:xfrm>
            <a:off x="6434801" y="3429000"/>
            <a:ext cx="338531" cy="28072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1" name="Овал 20">
            <a:extLst>
              <a:ext uri="{FF2B5EF4-FFF2-40B4-BE49-F238E27FC236}">
                <a16:creationId xmlns:a16="http://schemas.microsoft.com/office/drawing/2014/main" xmlns="" id="{8046332D-4DE2-DAAF-07E4-962198A5CCE4}"/>
              </a:ext>
            </a:extLst>
          </p:cNvPr>
          <p:cNvSpPr/>
          <p:nvPr/>
        </p:nvSpPr>
        <p:spPr>
          <a:xfrm>
            <a:off x="1249815" y="2691426"/>
            <a:ext cx="338531" cy="28072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2" name="Овал 21">
            <a:extLst>
              <a:ext uri="{FF2B5EF4-FFF2-40B4-BE49-F238E27FC236}">
                <a16:creationId xmlns:a16="http://schemas.microsoft.com/office/drawing/2014/main" xmlns="" id="{08C42E43-9D8F-E2EB-5E60-D87F7808A3E0}"/>
              </a:ext>
            </a:extLst>
          </p:cNvPr>
          <p:cNvSpPr/>
          <p:nvPr/>
        </p:nvSpPr>
        <p:spPr>
          <a:xfrm>
            <a:off x="8107815" y="3066029"/>
            <a:ext cx="338531" cy="28072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4" name="Овал 23">
            <a:extLst>
              <a:ext uri="{FF2B5EF4-FFF2-40B4-BE49-F238E27FC236}">
                <a16:creationId xmlns:a16="http://schemas.microsoft.com/office/drawing/2014/main" xmlns="" id="{FC6E8255-7E21-5BF0-7258-0495613218F8}"/>
              </a:ext>
            </a:extLst>
          </p:cNvPr>
          <p:cNvSpPr/>
          <p:nvPr/>
        </p:nvSpPr>
        <p:spPr>
          <a:xfrm>
            <a:off x="4556280" y="3784396"/>
            <a:ext cx="278710" cy="2438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5" name="Овал 24">
            <a:extLst>
              <a:ext uri="{FF2B5EF4-FFF2-40B4-BE49-F238E27FC236}">
                <a16:creationId xmlns:a16="http://schemas.microsoft.com/office/drawing/2014/main" xmlns="" id="{E20E2C96-A4E4-2F01-04B5-44CD192AAEB3}"/>
              </a:ext>
            </a:extLst>
          </p:cNvPr>
          <p:cNvSpPr/>
          <p:nvPr/>
        </p:nvSpPr>
        <p:spPr>
          <a:xfrm>
            <a:off x="3575220" y="3066029"/>
            <a:ext cx="338531" cy="28072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Google Shape;229;p27">
            <a:extLst>
              <a:ext uri="{FF2B5EF4-FFF2-40B4-BE49-F238E27FC236}">
                <a16:creationId xmlns:a16="http://schemas.microsoft.com/office/drawing/2014/main" xmlns="" id="{37D1100F-A9CF-8344-60F7-1522B4165CD6}"/>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230;p27">
            <a:extLst>
              <a:ext uri="{FF2B5EF4-FFF2-40B4-BE49-F238E27FC236}">
                <a16:creationId xmlns:a16="http://schemas.microsoft.com/office/drawing/2014/main" xmlns="" id="{34EC5E20-5D89-6818-45C5-94C7285ED44A}"/>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231;p27">
            <a:extLst>
              <a:ext uri="{FF2B5EF4-FFF2-40B4-BE49-F238E27FC236}">
                <a16:creationId xmlns:a16="http://schemas.microsoft.com/office/drawing/2014/main" xmlns="" id="{BB724776-9ACD-C14A-AC79-6FA727968FB9}"/>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1121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842823" y="1122525"/>
            <a:ext cx="11619341" cy="415926"/>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Связь цифровых компетенций с установками учителей</a:t>
            </a:r>
          </a:p>
        </p:txBody>
      </p:sp>
      <p:graphicFrame>
        <p:nvGraphicFramePr>
          <p:cNvPr id="2" name="Таблица 1">
            <a:extLst>
              <a:ext uri="{FF2B5EF4-FFF2-40B4-BE49-F238E27FC236}">
                <a16:creationId xmlns:a16="http://schemas.microsoft.com/office/drawing/2014/main" xmlns="" id="{8084EBFC-FE91-73A9-585B-F5B906E116F9}"/>
              </a:ext>
            </a:extLst>
          </p:cNvPr>
          <p:cNvGraphicFramePr>
            <a:graphicFrameLocks noGrp="1"/>
          </p:cNvGraphicFramePr>
          <p:nvPr>
            <p:extLst>
              <p:ext uri="{D42A27DB-BD31-4B8C-83A1-F6EECF244321}">
                <p14:modId xmlns:p14="http://schemas.microsoft.com/office/powerpoint/2010/main" val="1843353965"/>
              </p:ext>
            </p:extLst>
          </p:nvPr>
        </p:nvGraphicFramePr>
        <p:xfrm>
          <a:off x="842819" y="1613855"/>
          <a:ext cx="9439101" cy="4703100"/>
        </p:xfrm>
        <a:graphic>
          <a:graphicData uri="http://schemas.openxmlformats.org/drawingml/2006/table">
            <a:tbl>
              <a:tblPr>
                <a:tableStyleId>{BC89EF96-8CEA-46FF-86C4-4CE0E7609802}</a:tableStyleId>
              </a:tblPr>
              <a:tblGrid>
                <a:gridCol w="8044170">
                  <a:extLst>
                    <a:ext uri="{9D8B030D-6E8A-4147-A177-3AD203B41FA5}">
                      <a16:colId xmlns:a16="http://schemas.microsoft.com/office/drawing/2014/main" xmlns="" val="4143544358"/>
                    </a:ext>
                  </a:extLst>
                </a:gridCol>
                <a:gridCol w="1394931">
                  <a:extLst>
                    <a:ext uri="{9D8B030D-6E8A-4147-A177-3AD203B41FA5}">
                      <a16:colId xmlns:a16="http://schemas.microsoft.com/office/drawing/2014/main" xmlns="" val="896826866"/>
                    </a:ext>
                  </a:extLst>
                </a:gridCol>
              </a:tblGrid>
              <a:tr h="287337">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Переменная</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Коэффициент</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21833613"/>
                  </a:ext>
                </a:extLst>
              </a:tr>
              <a:tr h="287337">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Интерсепт</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-0,659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621292687"/>
                  </a:ext>
                </a:extLst>
              </a:tr>
              <a:tr h="28733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четверки)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0,334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150904764"/>
                  </a:ext>
                </a:extLst>
              </a:tr>
              <a:tr h="28733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пятерки)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0,669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384481473"/>
                  </a:ext>
                </a:extLst>
              </a:tr>
              <a:tr h="28733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После окончания 9-го класса (Продолжу учиться в школе)</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0,115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668540070"/>
                  </a:ext>
                </a:extLst>
              </a:tr>
              <a:tr h="28733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Язык дома (общаются на русском)</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0,155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026482132"/>
                  </a:ext>
                </a:extLst>
              </a:tr>
              <a:tr h="28733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быстрый доступ к интернету)</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0,176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2027316155"/>
                  </a:ext>
                </a:extLst>
              </a:tr>
              <a:tr h="313764">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рабочий стол, которым пользуешься только ты)</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0,088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368030567"/>
                  </a:ext>
                </a:extLst>
              </a:tr>
              <a:tr h="313764">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в образовательных целях vs в личных целях</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0,05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1879155088"/>
                  </a:ext>
                </a:extLst>
              </a:tr>
              <a:tr h="313764">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учителями (со стороны учеников)</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solidFill>
                      <a:schemeClr val="accent5">
                        <a:lumMod val="20000"/>
                        <a:lumOff val="80000"/>
                      </a:schemeClr>
                    </a:solidFill>
                  </a:tcPr>
                </a:tc>
                <a:extLst>
                  <a:ext uri="{0D108BD9-81ED-4DB2-BD59-A6C34878D82A}">
                    <a16:rowId xmlns:a16="http://schemas.microsoft.com/office/drawing/2014/main" xmlns="" val="4007743293"/>
                  </a:ext>
                </a:extLst>
              </a:tr>
              <a:tr h="313764">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в учебных целях по просьбе учителя (со стороны учителей)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-0,044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635300876"/>
                  </a:ext>
                </a:extLst>
              </a:tr>
              <a:tr h="28733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Технологический оптимизм учителей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0,114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674255930"/>
                  </a:ext>
                </a:extLst>
              </a:tr>
              <a:tr h="28733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Инновационность учителей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-0,107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3709594"/>
                  </a:ext>
                </a:extLst>
              </a:tr>
              <a:tr h="287337">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Отрицательное отношение к технологиям учителей</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0,074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301280614"/>
                  </a:ext>
                </a:extLst>
              </a:tr>
              <a:tr h="287337">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Технологический пессимизм учителей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-0,101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xmlns="" val="1940669824"/>
                  </a:ext>
                </a:extLst>
              </a:tr>
              <a:tr h="287337">
                <a:tc gridSpan="2">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Значимость:  *** - 0,01; ** - 0,05; * - 0,1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ru-RU"/>
                    </a:p>
                  </a:txBody>
                  <a:tcPr/>
                </a:tc>
                <a:extLst>
                  <a:ext uri="{0D108BD9-81ED-4DB2-BD59-A6C34878D82A}">
                    <a16:rowId xmlns:a16="http://schemas.microsoft.com/office/drawing/2014/main" xmlns="" val="3785861707"/>
                  </a:ext>
                </a:extLst>
              </a:tr>
            </a:tbl>
          </a:graphicData>
        </a:graphic>
      </p:graphicFrame>
      <p:sp>
        <p:nvSpPr>
          <p:cNvPr id="10" name="Google Shape;229;p27">
            <a:extLst>
              <a:ext uri="{FF2B5EF4-FFF2-40B4-BE49-F238E27FC236}">
                <a16:creationId xmlns:a16="http://schemas.microsoft.com/office/drawing/2014/main" xmlns="" id="{93E7D31A-79F6-97DC-B722-E0E5BB733581}"/>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230;p27">
            <a:extLst>
              <a:ext uri="{FF2B5EF4-FFF2-40B4-BE49-F238E27FC236}">
                <a16:creationId xmlns:a16="http://schemas.microsoft.com/office/drawing/2014/main" xmlns="" id="{76C67155-E1BF-604A-DE8C-21443275F760}"/>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231;p27">
            <a:extLst>
              <a:ext uri="{FF2B5EF4-FFF2-40B4-BE49-F238E27FC236}">
                <a16:creationId xmlns:a16="http://schemas.microsoft.com/office/drawing/2014/main" xmlns="" id="{3F1F810D-FBF1-DE01-352C-BF0A1EE4F314}"/>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1820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761543" y="1185657"/>
            <a:ext cx="11619341" cy="415926"/>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Выделение кластеров школ</a:t>
            </a:r>
            <a:endParaRPr lang="en-US" b="1" dirty="0"/>
          </a:p>
        </p:txBody>
      </p:sp>
      <p:graphicFrame>
        <p:nvGraphicFramePr>
          <p:cNvPr id="2" name="Таблица 1">
            <a:extLst>
              <a:ext uri="{FF2B5EF4-FFF2-40B4-BE49-F238E27FC236}">
                <a16:creationId xmlns:a16="http://schemas.microsoft.com/office/drawing/2014/main" xmlns="" id="{273B6C43-10A8-853B-7B98-52737718E12A}"/>
              </a:ext>
            </a:extLst>
          </p:cNvPr>
          <p:cNvGraphicFramePr>
            <a:graphicFrameLocks noGrp="1"/>
          </p:cNvGraphicFramePr>
          <p:nvPr>
            <p:extLst>
              <p:ext uri="{D42A27DB-BD31-4B8C-83A1-F6EECF244321}">
                <p14:modId xmlns:p14="http://schemas.microsoft.com/office/powerpoint/2010/main" val="3660171118"/>
              </p:ext>
            </p:extLst>
          </p:nvPr>
        </p:nvGraphicFramePr>
        <p:xfrm>
          <a:off x="433493" y="1771562"/>
          <a:ext cx="11440162" cy="3809541"/>
        </p:xfrm>
        <a:graphic>
          <a:graphicData uri="http://schemas.openxmlformats.org/drawingml/2006/table">
            <a:tbl>
              <a:tblPr>
                <a:tableStyleId>{BC89EF96-8CEA-46FF-86C4-4CE0E7609802}</a:tableStyleId>
              </a:tblPr>
              <a:tblGrid>
                <a:gridCol w="7423574">
                  <a:extLst>
                    <a:ext uri="{9D8B030D-6E8A-4147-A177-3AD203B41FA5}">
                      <a16:colId xmlns:a16="http://schemas.microsoft.com/office/drawing/2014/main" xmlns="" val="628931541"/>
                    </a:ext>
                  </a:extLst>
                </a:gridCol>
                <a:gridCol w="1043093">
                  <a:extLst>
                    <a:ext uri="{9D8B030D-6E8A-4147-A177-3AD203B41FA5}">
                      <a16:colId xmlns:a16="http://schemas.microsoft.com/office/drawing/2014/main" xmlns="" val="874641040"/>
                    </a:ext>
                  </a:extLst>
                </a:gridCol>
                <a:gridCol w="1029547">
                  <a:extLst>
                    <a:ext uri="{9D8B030D-6E8A-4147-A177-3AD203B41FA5}">
                      <a16:colId xmlns:a16="http://schemas.microsoft.com/office/drawing/2014/main" xmlns="" val="590489027"/>
                    </a:ext>
                  </a:extLst>
                </a:gridCol>
                <a:gridCol w="982133">
                  <a:extLst>
                    <a:ext uri="{9D8B030D-6E8A-4147-A177-3AD203B41FA5}">
                      <a16:colId xmlns:a16="http://schemas.microsoft.com/office/drawing/2014/main" xmlns="" val="1116344705"/>
                    </a:ext>
                  </a:extLst>
                </a:gridCol>
                <a:gridCol w="961815">
                  <a:extLst>
                    <a:ext uri="{9D8B030D-6E8A-4147-A177-3AD203B41FA5}">
                      <a16:colId xmlns:a16="http://schemas.microsoft.com/office/drawing/2014/main" xmlns="" val="1804193972"/>
                    </a:ext>
                  </a:extLst>
                </a:gridCol>
              </a:tblGrid>
              <a:tr h="186030">
                <a:tc>
                  <a:txBody>
                    <a:bodyPr/>
                    <a:lstStyle/>
                    <a:p>
                      <a:pPr marL="72000" algn="l" fontAlgn="b">
                        <a:spcBef>
                          <a:spcPts val="0"/>
                        </a:spcBef>
                      </a:pPr>
                      <a:r>
                        <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Показатель</a:t>
                      </a:r>
                    </a:p>
                  </a:txBody>
                  <a:tcPr marL="4600" marR="4600" marT="4600" marB="0" anchor="b"/>
                </a:tc>
                <a:tc>
                  <a:txBody>
                    <a:bodyPr/>
                    <a:lstStyle/>
                    <a:p>
                      <a:pPr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Кластер 1</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Кластер 2</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Кластер 3</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Кластер 4</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2138387291"/>
                  </a:ext>
                </a:extLst>
              </a:tr>
              <a:tr h="133392">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Количество школ</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6">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19</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6">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26</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4">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4">
                        <a:lumMod val="20000"/>
                        <a:lumOff val="80000"/>
                      </a:schemeClr>
                    </a:solidFill>
                  </a:tcPr>
                </a:tc>
                <a:extLst>
                  <a:ext uri="{0D108BD9-81ED-4DB2-BD59-A6C34878D82A}">
                    <a16:rowId xmlns:a16="http://schemas.microsoft.com/office/drawing/2014/main" xmlns="" val="1059562741"/>
                  </a:ext>
                </a:extLst>
              </a:tr>
              <a:tr h="133392">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Городская школа,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100</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89</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729105565"/>
                  </a:ext>
                </a:extLst>
              </a:tr>
              <a:tr h="133392">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Школы от 500 человек,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87</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79</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12</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4</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438375356"/>
                  </a:ext>
                </a:extLst>
              </a:tr>
              <a:tr h="133392">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 школе есть </a:t>
                      </a:r>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Wi</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-Fi подключение,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74</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4">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85</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6">
                        <a:lumMod val="20000"/>
                        <a:lumOff val="80000"/>
                      </a:schemeClr>
                    </a:solidFill>
                  </a:tcPr>
                </a:tc>
                <a:extLst>
                  <a:ext uri="{0D108BD9-81ED-4DB2-BD59-A6C34878D82A}">
                    <a16:rowId xmlns:a16="http://schemas.microsoft.com/office/drawing/2014/main" xmlns="" val="3072874751"/>
                  </a:ext>
                </a:extLst>
              </a:tr>
              <a:tr h="98585">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 школе есть цифровые лаборатории для занятий по предметам естественно-научного цикла,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35</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65</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74</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3027628180"/>
                  </a:ext>
                </a:extLst>
              </a:tr>
              <a:tr h="41260">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Школа подключена к электронному журналу/дневнику,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97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100</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69</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74</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3534294837"/>
                  </a:ext>
                </a:extLst>
              </a:tr>
              <a:tr h="118915">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 школе есть собственная электронная система сбора и хранения данных об обучающихся,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4">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100</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6">
                        <a:lumMod val="20000"/>
                        <a:lumOff val="80000"/>
                      </a:schemeClr>
                    </a:solidFill>
                  </a:tcPr>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31</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30</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3534910223"/>
                  </a:ext>
                </a:extLst>
              </a:tr>
              <a:tr h="143359">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 школы есть специально разработанная программа цифровизации или раздел в общей комплексной программе,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4">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100</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6">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27</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4">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70</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6">
                        <a:lumMod val="20000"/>
                        <a:lumOff val="80000"/>
                      </a:schemeClr>
                    </a:solidFill>
                  </a:tcPr>
                </a:tc>
                <a:extLst>
                  <a:ext uri="{0D108BD9-81ED-4DB2-BD59-A6C34878D82A}">
                    <a16:rowId xmlns:a16="http://schemas.microsoft.com/office/drawing/2014/main" xmlns="" val="4042116580"/>
                  </a:ext>
                </a:extLst>
              </a:tr>
              <a:tr h="368898">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 школе есть ответственный за все процессы информатизации/цифровой трансформации школы,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71</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84</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35</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4">
                        <a:lumMod val="20000"/>
                        <a:lumOff val="80000"/>
                      </a:schemeClr>
                    </a:solidFill>
                  </a:tcPr>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74</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solidFill>
                      <a:schemeClr val="accent6">
                        <a:lumMod val="20000"/>
                        <a:lumOff val="80000"/>
                      </a:schemeClr>
                    </a:solidFill>
                  </a:tcPr>
                </a:tc>
                <a:extLst>
                  <a:ext uri="{0D108BD9-81ED-4DB2-BD59-A6C34878D82A}">
                    <a16:rowId xmlns:a16="http://schemas.microsoft.com/office/drawing/2014/main" xmlns="" val="590698326"/>
                  </a:ext>
                </a:extLst>
              </a:tr>
              <a:tr h="368898">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Школа переходила на дистанционное обучение в первом полугодии 2020/21 учебного года,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90</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89</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marL="0" algn="ctr" defTabSz="914400" rtl="0" eaLnBrk="1" fontAlgn="b" latinLnBrk="0" hangingPunct="1"/>
                      <a:r>
                        <a:rPr lang="ru-RU" sz="1400" u="none" strike="noStrike" kern="1200"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27</a:t>
                      </a:r>
                    </a:p>
                  </a:txBody>
                  <a:tcPr marL="4600" marR="4600" marT="4600" marB="0" anchor="b">
                    <a:solidFill>
                      <a:schemeClr val="accent4">
                        <a:lumMod val="20000"/>
                        <a:lumOff val="80000"/>
                      </a:schemeClr>
                    </a:solidFill>
                  </a:tcPr>
                </a:tc>
                <a:tc>
                  <a:txBody>
                    <a:bodyPr/>
                    <a:lstStyle/>
                    <a:p>
                      <a:pPr marL="0" algn="ctr" defTabSz="914400" rtl="0" eaLnBrk="1" fontAlgn="b" latinLnBrk="0" hangingPunct="1"/>
                      <a:r>
                        <a:rPr lang="ru-RU" sz="1400" u="none" strike="noStrike" kern="1200"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85</a:t>
                      </a:r>
                    </a:p>
                  </a:txBody>
                  <a:tcPr marL="4600" marR="4600" marT="4600" marB="0" anchor="b">
                    <a:solidFill>
                      <a:schemeClr val="accent6">
                        <a:lumMod val="20000"/>
                        <a:lumOff val="80000"/>
                      </a:schemeClr>
                    </a:solidFill>
                  </a:tcPr>
                </a:tc>
                <a:extLst>
                  <a:ext uri="{0D108BD9-81ED-4DB2-BD59-A6C34878D82A}">
                    <a16:rowId xmlns:a16="http://schemas.microsoft.com/office/drawing/2014/main" xmlns="" val="1893177618"/>
                  </a:ext>
                </a:extLst>
              </a:tr>
              <a:tr h="32833">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Средняя доля в расходах школы на формирование и развитие цифровой среды</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7,4</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9,2</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2,2</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2,4</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339017943"/>
                  </a:ext>
                </a:extLst>
              </a:tr>
              <a:tr h="247465">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Среднее количество персональных компьютеров</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89</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81</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29</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33</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1910805022"/>
                  </a:ext>
                </a:extLst>
              </a:tr>
              <a:tr h="75408">
                <a:tc>
                  <a:txBody>
                    <a:bodyPr/>
                    <a:lstStyle/>
                    <a:p>
                      <a:pPr marL="72000" algn="l" fontAlgn="b">
                        <a:spcBef>
                          <a:spcPts val="0"/>
                        </a:spcBef>
                      </a:pP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Среднее количество школьников, занимающихся по программам ДО, ориентированным на обучение работе с цифровым оборудованием и ресурсами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128</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111</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21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tc>
                  <a:txBody>
                    <a:bodyPr/>
                    <a:lstStyle/>
                    <a:p>
                      <a:pPr algn="ctr"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39</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4600" marR="4600" marT="4600" marB="0" anchor="b"/>
                </a:tc>
                <a:extLst>
                  <a:ext uri="{0D108BD9-81ED-4DB2-BD59-A6C34878D82A}">
                    <a16:rowId xmlns:a16="http://schemas.microsoft.com/office/drawing/2014/main" xmlns="" val="2672230047"/>
                  </a:ext>
                </a:extLst>
              </a:tr>
            </a:tbl>
          </a:graphicData>
        </a:graphic>
      </p:graphicFrame>
      <p:sp>
        <p:nvSpPr>
          <p:cNvPr id="10" name="Google Shape;229;p27">
            <a:extLst>
              <a:ext uri="{FF2B5EF4-FFF2-40B4-BE49-F238E27FC236}">
                <a16:creationId xmlns:a16="http://schemas.microsoft.com/office/drawing/2014/main" xmlns="" id="{D9FCA8B9-239A-B234-F3EB-B4D5F680E9A1}"/>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230;p27">
            <a:extLst>
              <a:ext uri="{FF2B5EF4-FFF2-40B4-BE49-F238E27FC236}">
                <a16:creationId xmlns:a16="http://schemas.microsoft.com/office/drawing/2014/main" xmlns="" id="{5CBC1375-6A34-C81B-9C01-7DD136C52C0C}"/>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231;p27">
            <a:extLst>
              <a:ext uri="{FF2B5EF4-FFF2-40B4-BE49-F238E27FC236}">
                <a16:creationId xmlns:a16="http://schemas.microsoft.com/office/drawing/2014/main" xmlns="" id="{AE884FA0-F6F3-387F-C9B3-E95CE31FDD8F}"/>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3459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body" idx="1"/>
          </p:nvPr>
        </p:nvSpPr>
        <p:spPr>
          <a:xfrm>
            <a:off x="585897" y="2580021"/>
            <a:ext cx="10688561" cy="4105977"/>
          </a:xfrm>
          <a:prstGeom prst="rect">
            <a:avLst/>
          </a:prstGeom>
          <a:noFill/>
          <a:ln>
            <a:noFill/>
          </a:ln>
        </p:spPr>
        <p:txBody>
          <a:bodyPr spcFirstLastPara="1" wrap="square" lIns="0" tIns="0" rIns="0" bIns="45700" anchor="t" anchorCtr="0">
            <a:normAutofit/>
          </a:bodyPr>
          <a:lstStyle/>
          <a:p>
            <a:pPr indent="-448722">
              <a:spcBef>
                <a:spcPts val="0"/>
              </a:spcBef>
              <a:buSzPts val="1700"/>
              <a:buChar char="●"/>
            </a:pPr>
            <a:r>
              <a:rPr lang="ru-RU"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Актуальность и особенности формирования и оценки цифровых компетенций</a:t>
            </a:r>
          </a:p>
          <a:p>
            <a:pPr marL="160863" indent="0">
              <a:spcBef>
                <a:spcPts val="0"/>
              </a:spcBef>
              <a:buSzPts val="1700"/>
            </a:pPr>
            <a:endParaRPr lang="ru-RU"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indent="-448722">
              <a:spcBef>
                <a:spcPts val="0"/>
              </a:spcBef>
              <a:buSzPts val="1700"/>
              <a:buChar char="●"/>
            </a:pPr>
            <a:r>
              <a:rPr lang="ru-RU"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Уровень сформированности цифровых компетенций школьников по результатам проведенного исследования</a:t>
            </a:r>
          </a:p>
          <a:p>
            <a:pPr indent="-448722">
              <a:spcBef>
                <a:spcPts val="0"/>
              </a:spcBef>
              <a:buSzPts val="1700"/>
              <a:buChar char="●"/>
            </a:pPr>
            <a:endParaRPr lang="ru-RU"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indent="-448722">
              <a:spcBef>
                <a:spcPts val="0"/>
              </a:spcBef>
              <a:buSzPts val="1700"/>
              <a:buChar char="●"/>
            </a:pPr>
            <a:r>
              <a:rPr lang="ru-RU"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Связь цифровых компетенций с индивидуальными характеристиками учеников</a:t>
            </a:r>
          </a:p>
          <a:p>
            <a:pPr indent="-448722">
              <a:spcBef>
                <a:spcPts val="0"/>
              </a:spcBef>
              <a:buSzPts val="1700"/>
              <a:buChar char="●"/>
            </a:pPr>
            <a:endParaRPr lang="ru-RU"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indent="-448722">
              <a:spcBef>
                <a:spcPts val="0"/>
              </a:spcBef>
              <a:buSzPts val="1700"/>
              <a:buChar char="●"/>
            </a:pPr>
            <a:r>
              <a:rPr lang="ru-RU"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Связь цифровых компетенций с образовательной деятельностью в школе</a:t>
            </a:r>
          </a:p>
          <a:p>
            <a:pPr indent="-448722">
              <a:spcBef>
                <a:spcPts val="0"/>
              </a:spcBef>
              <a:buSzPts val="1700"/>
              <a:buChar char="●"/>
            </a:pPr>
            <a:endParaRPr lang="ru-RU" sz="1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9" name="Google Shape;229;p27"/>
          <p:cNvSpPr txBox="1">
            <a:spLocks noGrp="1"/>
          </p:cNvSpPr>
          <p:nvPr>
            <p:ph type="body" idx="3"/>
          </p:nvPr>
        </p:nvSpPr>
        <p:spPr>
          <a:xfrm>
            <a:off x="1143690" y="540904"/>
            <a:ext cx="1969378" cy="415925"/>
          </a:xfrm>
          <a:prstGeom prst="rect">
            <a:avLst/>
          </a:prstGeom>
          <a:noFill/>
          <a:ln>
            <a:noFill/>
          </a:ln>
        </p:spPr>
        <p:txBody>
          <a:bodyPr spcFirstLastPara="1" wrap="square" lIns="0" tIns="0" rIns="0" bIns="0" anchor="t" anchorCtr="0">
            <a:noAutofit/>
          </a:body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p>
        </p:txBody>
      </p:sp>
      <p:sp>
        <p:nvSpPr>
          <p:cNvPr id="230" name="Google Shape;230;p27"/>
          <p:cNvSpPr txBox="1">
            <a:spLocks noGrp="1"/>
          </p:cNvSpPr>
          <p:nvPr>
            <p:ph type="body" idx="4"/>
          </p:nvPr>
        </p:nvSpPr>
        <p:spPr>
          <a:xfrm>
            <a:off x="3440853" y="548720"/>
            <a:ext cx="2491255" cy="408109"/>
          </a:xfrm>
          <a:prstGeom prst="rect">
            <a:avLst/>
          </a:prstGeom>
          <a:noFill/>
          <a:ln>
            <a:noFill/>
          </a:ln>
        </p:spPr>
        <p:txBody>
          <a:bodyPr spcFirstLastPara="1" wrap="square" lIns="0" tIns="0" rIns="0" bIns="0" anchor="t" anchorCtr="0">
            <a:noAutofit/>
          </a:body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31" name="Google Shape;231;p27"/>
          <p:cNvSpPr txBox="1">
            <a:spLocks noGrp="1"/>
          </p:cNvSpPr>
          <p:nvPr>
            <p:ph type="body" idx="5"/>
          </p:nvPr>
        </p:nvSpPr>
        <p:spPr>
          <a:xfrm>
            <a:off x="6259893" y="548720"/>
            <a:ext cx="2070100" cy="408109"/>
          </a:xfrm>
          <a:prstGeom prst="rect">
            <a:avLst/>
          </a:prstGeom>
          <a:noFill/>
          <a:ln>
            <a:noFill/>
          </a:ln>
        </p:spPr>
        <p:txBody>
          <a:bodyPr spcFirstLastPara="1" wrap="square" lIns="0" tIns="0" rIns="0" bIns="0" anchor="t" anchorCtr="0">
            <a:noAutofit/>
          </a:bodyPr>
          <a:lstStyle/>
          <a:p>
            <a:pPr marL="0" indent="0"/>
            <a:r>
              <a:rPr lang="ru" sz="1000" dirty="0">
                <a:latin typeface="Open Sans" panose="020B0606030504020204" pitchFamily="34" charset="0"/>
                <a:ea typeface="Open Sans" panose="020B0606030504020204" pitchFamily="34" charset="0"/>
                <a:cs typeface="Open Sans" panose="020B0606030504020204" pitchFamily="34" charset="0"/>
              </a:rPr>
              <a:t>Москва, 2023</a:t>
            </a:r>
            <a:endParaRPr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761543" y="1802996"/>
            <a:ext cx="11619341" cy="7770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План обсуждения сегодня</a:t>
            </a:r>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842823" y="1122525"/>
            <a:ext cx="11619341" cy="415926"/>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Связь цифровых компетенций со школьной средой</a:t>
            </a:r>
          </a:p>
        </p:txBody>
      </p:sp>
      <p:graphicFrame>
        <p:nvGraphicFramePr>
          <p:cNvPr id="3" name="Таблица 2">
            <a:extLst>
              <a:ext uri="{FF2B5EF4-FFF2-40B4-BE49-F238E27FC236}">
                <a16:creationId xmlns:a16="http://schemas.microsoft.com/office/drawing/2014/main" xmlns="" id="{1CE0B2AC-8B9C-A4BC-AF8E-549A41DDD6B7}"/>
              </a:ext>
            </a:extLst>
          </p:cNvPr>
          <p:cNvGraphicFramePr>
            <a:graphicFrameLocks noGrp="1"/>
          </p:cNvGraphicFramePr>
          <p:nvPr>
            <p:extLst>
              <p:ext uri="{D42A27DB-BD31-4B8C-83A1-F6EECF244321}">
                <p14:modId xmlns:p14="http://schemas.microsoft.com/office/powerpoint/2010/main" val="1500919548"/>
              </p:ext>
            </p:extLst>
          </p:nvPr>
        </p:nvGraphicFramePr>
        <p:xfrm>
          <a:off x="842823" y="1619235"/>
          <a:ext cx="10637977" cy="4856073"/>
        </p:xfrm>
        <a:graphic>
          <a:graphicData uri="http://schemas.openxmlformats.org/drawingml/2006/table">
            <a:tbl>
              <a:tblPr>
                <a:tableStyleId>{BC89EF96-8CEA-46FF-86C4-4CE0E7609802}</a:tableStyleId>
              </a:tblPr>
              <a:tblGrid>
                <a:gridCol w="8327930">
                  <a:extLst>
                    <a:ext uri="{9D8B030D-6E8A-4147-A177-3AD203B41FA5}">
                      <a16:colId xmlns:a16="http://schemas.microsoft.com/office/drawing/2014/main" xmlns="" val="1730432101"/>
                    </a:ext>
                  </a:extLst>
                </a:gridCol>
                <a:gridCol w="1368373">
                  <a:extLst>
                    <a:ext uri="{9D8B030D-6E8A-4147-A177-3AD203B41FA5}">
                      <a16:colId xmlns:a16="http://schemas.microsoft.com/office/drawing/2014/main" xmlns="" val="3895742355"/>
                    </a:ext>
                  </a:extLst>
                </a:gridCol>
                <a:gridCol w="941674">
                  <a:extLst>
                    <a:ext uri="{9D8B030D-6E8A-4147-A177-3AD203B41FA5}">
                      <a16:colId xmlns:a16="http://schemas.microsoft.com/office/drawing/2014/main" xmlns="" val="676720201"/>
                    </a:ext>
                  </a:extLst>
                </a:gridCol>
              </a:tblGrid>
              <a:tr h="256346">
                <a:tc>
                  <a:txBody>
                    <a:bodyPr/>
                    <a:lstStyle/>
                    <a:p>
                      <a:pPr marL="72000" algn="l"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Переменная</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gridSpan="2">
                  <a:txBody>
                    <a:bodyPr/>
                    <a:lstStyle/>
                    <a:p>
                      <a:pPr marL="72000" algn="ctr" fontAlgn="b"/>
                      <a:r>
                        <a:rPr lang="ru-RU" sz="140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Коэффициент</a:t>
                      </a:r>
                      <a:endParaRPr lang="ru-RU" sz="1400" b="0" i="1"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hMerge="1">
                  <a:txBody>
                    <a:bodyPr/>
                    <a:lstStyle/>
                    <a:p>
                      <a:endParaRPr lang="ru-RU"/>
                    </a:p>
                  </a:txBody>
                  <a:tcPr/>
                </a:tc>
                <a:extLst>
                  <a:ext uri="{0D108BD9-81ED-4DB2-BD59-A6C34878D82A}">
                    <a16:rowId xmlns:a16="http://schemas.microsoft.com/office/drawing/2014/main" xmlns="" val="1478049504"/>
                  </a:ext>
                </a:extLst>
              </a:tr>
              <a:tr h="241845">
                <a:tc>
                  <a:txBody>
                    <a:bodyPr/>
                    <a:lstStyle/>
                    <a:p>
                      <a:pPr marL="72000" algn="l" fontAlgn="b"/>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Интерсепт</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-0,609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-0,978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extLst>
                  <a:ext uri="{0D108BD9-81ED-4DB2-BD59-A6C34878D82A}">
                    <a16:rowId xmlns:a16="http://schemas.microsoft.com/office/drawing/2014/main" xmlns="" val="743131615"/>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четверки)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0,33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0,33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3213593478"/>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Оценки в школе (в основном пятерки)</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0,663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0,665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2952981401"/>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После окончания 9-го класса (Продолжу учиться в школе)</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0,114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0,113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585118558"/>
                  </a:ext>
                </a:extLst>
              </a:tr>
              <a:tr h="256346">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Язык дома (общаются на русском)</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0,159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0,16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1259009903"/>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быстрый доступ к интернету)</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0,17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0,163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516676130"/>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Условия дома (есть рабочий стол, которым пользуешься только ты)</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0,086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0,086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3437970380"/>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в образовательных целях </a:t>
                      </a:r>
                      <a:r>
                        <a:rPr lang="ru-RU" sz="1400" u="none" strike="noStrike" dirty="0" err="1">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vs</a:t>
                      </a:r>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в личных целях</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0,05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0,05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3978224288"/>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Использование эл. устройств учителями (со стороны учеников)</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-0,041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1230079174"/>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Кластер (городские с высокой цифровой средой)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-0,003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extLst>
                  <a:ext uri="{0D108BD9-81ED-4DB2-BD59-A6C34878D82A}">
                    <a16:rowId xmlns:a16="http://schemas.microsoft.com/office/drawing/2014/main" xmlns="" val="2792398119"/>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Кластер (сельские с низкой цифровой средой)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-0,102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extLst>
                  <a:ext uri="{0D108BD9-81ED-4DB2-BD59-A6C34878D82A}">
                    <a16:rowId xmlns:a16="http://schemas.microsoft.com/office/drawing/2014/main" xmlns="" val="1022847696"/>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Кластер (сельские с высокой цифровой средой)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-0,135 </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extLst>
                  <a:ext uri="{0D108BD9-81ED-4DB2-BD59-A6C34878D82A}">
                    <a16:rowId xmlns:a16="http://schemas.microsoft.com/office/drawing/2014/main" xmlns="" val="3368698340"/>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Регион (Красноярский край)</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0,244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3781238097"/>
                  </a:ext>
                </a:extLst>
              </a:tr>
              <a:tr h="256346">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Регион (Томская область)</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0,05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extLst>
                  <a:ext uri="{0D108BD9-81ED-4DB2-BD59-A6C34878D82A}">
                    <a16:rowId xmlns:a16="http://schemas.microsoft.com/office/drawing/2014/main" xmlns="" val="3769152523"/>
                  </a:ext>
                </a:extLst>
              </a:tr>
              <a:tr h="256346">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Регион (Санкт-Петербург)</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0,326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872871664"/>
                  </a:ext>
                </a:extLst>
              </a:tr>
              <a:tr h="256346">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Городская школа</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0,236 *</a:t>
                      </a:r>
                      <a:r>
                        <a:rPr lang="en-US"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solidFill>
                      <a:schemeClr val="accent5">
                        <a:lumMod val="20000"/>
                        <a:lumOff val="80000"/>
                      </a:schemeClr>
                    </a:solidFill>
                  </a:tcPr>
                </a:tc>
                <a:extLst>
                  <a:ext uri="{0D108BD9-81ED-4DB2-BD59-A6C34878D82A}">
                    <a16:rowId xmlns:a16="http://schemas.microsoft.com/office/drawing/2014/main" xmlns="" val="2132489906"/>
                  </a:ext>
                </a:extLst>
              </a:tr>
              <a:tr h="256346">
                <a:tc>
                  <a:txBody>
                    <a:bodyPr/>
                    <a:lstStyle/>
                    <a:p>
                      <a:pPr marL="72000" algn="l" fontAlgn="b"/>
                      <a:r>
                        <a:rPr lang="ru-RU" sz="140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В школе есть Wi-Fi подключение</a:t>
                      </a:r>
                      <a:endParaRPr lang="ru-RU" sz="1400" b="0" i="0" u="none" strike="noStrike">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-0,064 </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extLst>
                  <a:ext uri="{0D108BD9-81ED-4DB2-BD59-A6C34878D82A}">
                    <a16:rowId xmlns:a16="http://schemas.microsoft.com/office/drawing/2014/main" xmlns="" val="1563441646"/>
                  </a:ext>
                </a:extLst>
              </a:tr>
              <a:tr h="256346">
                <a:tc gridSpan="3">
                  <a:txBody>
                    <a:bodyPr/>
                    <a:lstStyle/>
                    <a:p>
                      <a:pPr marL="72000" algn="l" fontAlgn="b"/>
                      <a:r>
                        <a:rPr lang="ru-RU" sz="140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Значимость:  *** - 0,01; ** - 0,05; * - 0,1</a:t>
                      </a:r>
                      <a:endParaRPr lang="ru-RU" sz="1400" b="0" i="0" u="none" strike="noStrik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6005" marR="6005" marT="6005" marB="0" anchor="b"/>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227628711"/>
                  </a:ext>
                </a:extLst>
              </a:tr>
            </a:tbl>
          </a:graphicData>
        </a:graphic>
      </p:graphicFrame>
      <p:sp>
        <p:nvSpPr>
          <p:cNvPr id="10" name="Google Shape;229;p27">
            <a:extLst>
              <a:ext uri="{FF2B5EF4-FFF2-40B4-BE49-F238E27FC236}">
                <a16:creationId xmlns:a16="http://schemas.microsoft.com/office/drawing/2014/main" xmlns="" id="{132C9D3A-7203-A4BA-F7C9-F908483DB65C}"/>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230;p27">
            <a:extLst>
              <a:ext uri="{FF2B5EF4-FFF2-40B4-BE49-F238E27FC236}">
                <a16:creationId xmlns:a16="http://schemas.microsoft.com/office/drawing/2014/main" xmlns="" id="{3313BD92-183F-6264-BBBE-B5FE943DAFC9}"/>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231;p27">
            <a:extLst>
              <a:ext uri="{FF2B5EF4-FFF2-40B4-BE49-F238E27FC236}">
                <a16:creationId xmlns:a16="http://schemas.microsoft.com/office/drawing/2014/main" xmlns="" id="{3E282567-432C-B6D3-F5C6-FA8EABE7F7CB}"/>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2391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5" name="TextBox 4">
            <a:extLst>
              <a:ext uri="{FF2B5EF4-FFF2-40B4-BE49-F238E27FC236}">
                <a16:creationId xmlns:a16="http://schemas.microsoft.com/office/drawing/2014/main" xmlns="" id="{22E39B6F-4AFF-FF04-AD94-753950AD8EA7}"/>
              </a:ext>
            </a:extLst>
          </p:cNvPr>
          <p:cNvSpPr txBox="1"/>
          <p:nvPr/>
        </p:nvSpPr>
        <p:spPr>
          <a:xfrm>
            <a:off x="572659" y="1855608"/>
            <a:ext cx="5359449" cy="2759730"/>
          </a:xfrm>
          <a:prstGeom prst="rect">
            <a:avLst/>
          </a:prstGeom>
          <a:noFill/>
          <a:ln>
            <a:solidFill>
              <a:schemeClr val="bg1"/>
            </a:solidFill>
          </a:ln>
        </p:spPr>
        <p:txBody>
          <a:bodyPr wrap="square">
            <a:spAutoFit/>
          </a:bodyPr>
          <a:lstStyle/>
          <a:p>
            <a:pPr rtl="0" fontAlgn="base">
              <a:spcBef>
                <a:spcPts val="800"/>
              </a:spcBef>
              <a:spcAft>
                <a:spcPts val="0"/>
              </a:spcAft>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Цифровая грамотность (ЦГ) учащихся в первую очередь связана с их академическими достижениями.</a:t>
            </a:r>
          </a:p>
          <a:p>
            <a:pPr rtl="0" fontAlgn="base">
              <a:spcBef>
                <a:spcPts val="800"/>
              </a:spcBef>
              <a:spcAft>
                <a:spcPts val="0"/>
              </a:spcAft>
            </a:pPr>
            <a:r>
              <a:rPr lang="ru-RU" sz="1600" u="sng"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Вопрос для дискуссии</a:t>
            </a: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t>
            </a:r>
          </a:p>
          <a:p>
            <a:pPr rtl="0" fontAlgn="base">
              <a:spcBef>
                <a:spcPts val="800"/>
              </a:spcBef>
              <a:spcAft>
                <a:spcPts val="0"/>
              </a:spcAft>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Объясняется ли эта связь тем, что оцениваемые цифровые навыки больше связаны с когнитивными способностями учащихся и дают преимущества тем, кто может продуктивно использовать возможности ЦТ для обучения и развития, усиливая эти возможности</a:t>
            </a:r>
            <a:r>
              <a:rPr lang="en-US"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a:extLst>
              <a:ext uri="{FF2B5EF4-FFF2-40B4-BE49-F238E27FC236}">
                <a16:creationId xmlns:a16="http://schemas.microsoft.com/office/drawing/2014/main" xmlns="" id="{29D8325F-4FC9-F01E-8741-D65DF3898E2A}"/>
              </a:ext>
            </a:extLst>
          </p:cNvPr>
          <p:cNvPicPr>
            <a:picLocks noChangeAspect="1"/>
          </p:cNvPicPr>
          <p:nvPr/>
        </p:nvPicPr>
        <p:blipFill>
          <a:blip r:embed="rId3"/>
          <a:stretch>
            <a:fillRect/>
          </a:stretch>
        </p:blipFill>
        <p:spPr>
          <a:xfrm>
            <a:off x="6096000" y="2373060"/>
            <a:ext cx="5785362" cy="4099374"/>
          </a:xfrm>
          <a:prstGeom prst="rect">
            <a:avLst/>
          </a:prstGeom>
        </p:spPr>
      </p:pic>
      <p:sp>
        <p:nvSpPr>
          <p:cNvPr id="11" name="Google Shape;229;p27">
            <a:extLst>
              <a:ext uri="{FF2B5EF4-FFF2-40B4-BE49-F238E27FC236}">
                <a16:creationId xmlns:a16="http://schemas.microsoft.com/office/drawing/2014/main" xmlns="" id="{49273DDC-428F-5B9D-F462-4CB4C1379E02}"/>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230;p27">
            <a:extLst>
              <a:ext uri="{FF2B5EF4-FFF2-40B4-BE49-F238E27FC236}">
                <a16:creationId xmlns:a16="http://schemas.microsoft.com/office/drawing/2014/main" xmlns="" id="{AB1F455E-4E7C-F048-E3EE-A6A071B6861D}"/>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231;p27">
            <a:extLst>
              <a:ext uri="{FF2B5EF4-FFF2-40B4-BE49-F238E27FC236}">
                <a16:creationId xmlns:a16="http://schemas.microsoft.com/office/drawing/2014/main" xmlns="" id="{CCEAAC88-0222-DEE3-0D15-893E6B53F551}"/>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Заголовок 2">
            <a:extLst>
              <a:ext uri="{FF2B5EF4-FFF2-40B4-BE49-F238E27FC236}">
                <a16:creationId xmlns:a16="http://schemas.microsoft.com/office/drawing/2014/main" xmlns="" id="{44F72B72-45DD-BC5F-9A5F-D4FFF9B807ED}"/>
              </a:ext>
            </a:extLst>
          </p:cNvPr>
          <p:cNvSpPr txBox="1">
            <a:spLocks/>
          </p:cNvSpPr>
          <p:nvPr/>
        </p:nvSpPr>
        <p:spPr>
          <a:xfrm>
            <a:off x="572659" y="1188379"/>
            <a:ext cx="11619341" cy="4159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Выводы исследования</a:t>
            </a:r>
            <a:endParaRPr lang="en-US" b="1" dirty="0"/>
          </a:p>
        </p:txBody>
      </p:sp>
    </p:spTree>
    <p:extLst>
      <p:ext uri="{BB962C8B-B14F-4D97-AF65-F5344CB8AC3E}">
        <p14:creationId xmlns:p14="http://schemas.microsoft.com/office/powerpoint/2010/main" val="3542294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5" name="TextBox 4">
            <a:extLst>
              <a:ext uri="{FF2B5EF4-FFF2-40B4-BE49-F238E27FC236}">
                <a16:creationId xmlns:a16="http://schemas.microsoft.com/office/drawing/2014/main" xmlns="" id="{22E39B6F-4AFF-FF04-AD94-753950AD8EA7}"/>
              </a:ext>
            </a:extLst>
          </p:cNvPr>
          <p:cNvSpPr txBox="1"/>
          <p:nvPr/>
        </p:nvSpPr>
        <p:spPr>
          <a:xfrm>
            <a:off x="430787" y="1611818"/>
            <a:ext cx="10759556" cy="2021066"/>
          </a:xfrm>
          <a:prstGeom prst="rect">
            <a:avLst/>
          </a:prstGeom>
          <a:noFill/>
          <a:ln>
            <a:solidFill>
              <a:schemeClr val="bg1"/>
            </a:solidFill>
          </a:ln>
        </p:spPr>
        <p:txBody>
          <a:bodyPr wrap="square">
            <a:spAutoFit/>
          </a:bodyPr>
          <a:lstStyle/>
          <a:p>
            <a:pPr rtl="0" fontAlgn="base">
              <a:spcBef>
                <a:spcPts val="800"/>
              </a:spcBef>
              <a:spcAft>
                <a:spcPts val="0"/>
              </a:spcAft>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Во вторую очередь ЦГ учеников частично связана с домашней средой, а именно язык общения, наличие собственного рабочего стола и быстрого доступа к интернету. В то же время такие показатели, как состав семьи, количество книг дома, наличие компьютера или телефона, не связаны с ЦГ.</a:t>
            </a:r>
          </a:p>
          <a:p>
            <a:pPr rtl="0" fontAlgn="base">
              <a:spcBef>
                <a:spcPts val="800"/>
              </a:spcBef>
              <a:spcAft>
                <a:spcPts val="0"/>
              </a:spcAft>
            </a:pPr>
            <a:r>
              <a:rPr lang="ru-RU" sz="1600" u="sng"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Вопрос для дискуссии</a:t>
            </a: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t>
            </a:r>
          </a:p>
          <a:p>
            <a:pPr algn="just" rtl="0" fontAlgn="base">
              <a:spcBef>
                <a:spcPts val="800"/>
              </a:spcBef>
              <a:spcAft>
                <a:spcPts val="0"/>
              </a:spcAft>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Цифровая грамотность – комплексный конструкт, который формируется в настоящее время прежде всего под воздействием сетевой цифровой среды, поэтому доступ в интернет является определяющим фактором</a:t>
            </a:r>
          </a:p>
        </p:txBody>
      </p:sp>
      <p:pic>
        <p:nvPicPr>
          <p:cNvPr id="3" name="Рисунок 2">
            <a:extLst>
              <a:ext uri="{FF2B5EF4-FFF2-40B4-BE49-F238E27FC236}">
                <a16:creationId xmlns:a16="http://schemas.microsoft.com/office/drawing/2014/main" xmlns="" id="{81BBA195-C736-1930-7BE2-A8429B9AAAB2}"/>
              </a:ext>
            </a:extLst>
          </p:cNvPr>
          <p:cNvPicPr>
            <a:picLocks noChangeAspect="1"/>
          </p:cNvPicPr>
          <p:nvPr/>
        </p:nvPicPr>
        <p:blipFill>
          <a:blip r:embed="rId3"/>
          <a:stretch>
            <a:fillRect/>
          </a:stretch>
        </p:blipFill>
        <p:spPr>
          <a:xfrm>
            <a:off x="4708532" y="3727082"/>
            <a:ext cx="3725362" cy="2707994"/>
          </a:xfrm>
          <a:prstGeom prst="rect">
            <a:avLst/>
          </a:prstGeom>
        </p:spPr>
      </p:pic>
      <p:pic>
        <p:nvPicPr>
          <p:cNvPr id="7" name="Рисунок 6">
            <a:extLst>
              <a:ext uri="{FF2B5EF4-FFF2-40B4-BE49-F238E27FC236}">
                <a16:creationId xmlns:a16="http://schemas.microsoft.com/office/drawing/2014/main" xmlns="" id="{06253D78-6B89-6275-4CEC-436265A388D0}"/>
              </a:ext>
            </a:extLst>
          </p:cNvPr>
          <p:cNvPicPr>
            <a:picLocks noChangeAspect="1"/>
          </p:cNvPicPr>
          <p:nvPr/>
        </p:nvPicPr>
        <p:blipFill>
          <a:blip r:embed="rId4"/>
          <a:stretch>
            <a:fillRect/>
          </a:stretch>
        </p:blipFill>
        <p:spPr>
          <a:xfrm>
            <a:off x="695491" y="3786072"/>
            <a:ext cx="3608680" cy="2590014"/>
          </a:xfrm>
          <a:prstGeom prst="rect">
            <a:avLst/>
          </a:prstGeom>
        </p:spPr>
      </p:pic>
      <p:sp>
        <p:nvSpPr>
          <p:cNvPr id="12" name="Google Shape;229;p27">
            <a:extLst>
              <a:ext uri="{FF2B5EF4-FFF2-40B4-BE49-F238E27FC236}">
                <a16:creationId xmlns:a16="http://schemas.microsoft.com/office/drawing/2014/main" xmlns="" id="{BBCF7E0E-963F-9575-871E-6957345B4E21}"/>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230;p27">
            <a:extLst>
              <a:ext uri="{FF2B5EF4-FFF2-40B4-BE49-F238E27FC236}">
                <a16:creationId xmlns:a16="http://schemas.microsoft.com/office/drawing/2014/main" xmlns="" id="{E4EC62AC-2C37-71D9-3412-CCDB0B235509}"/>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231;p27">
            <a:extLst>
              <a:ext uri="{FF2B5EF4-FFF2-40B4-BE49-F238E27FC236}">
                <a16:creationId xmlns:a16="http://schemas.microsoft.com/office/drawing/2014/main" xmlns="" id="{D830A9AE-B4CC-B86D-46AA-71906C67EAB2}"/>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Заголовок 2">
            <a:extLst>
              <a:ext uri="{FF2B5EF4-FFF2-40B4-BE49-F238E27FC236}">
                <a16:creationId xmlns:a16="http://schemas.microsoft.com/office/drawing/2014/main" xmlns="" id="{5643C0EC-3811-3574-0D17-AEB86B4E6326}"/>
              </a:ext>
            </a:extLst>
          </p:cNvPr>
          <p:cNvSpPr txBox="1">
            <a:spLocks/>
          </p:cNvSpPr>
          <p:nvPr/>
        </p:nvSpPr>
        <p:spPr>
          <a:xfrm>
            <a:off x="572659" y="1188379"/>
            <a:ext cx="11619341" cy="4159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Выводы исследования</a:t>
            </a:r>
            <a:endParaRPr lang="en-US" b="1" dirty="0"/>
          </a:p>
        </p:txBody>
      </p:sp>
    </p:spTree>
    <p:extLst>
      <p:ext uri="{BB962C8B-B14F-4D97-AF65-F5344CB8AC3E}">
        <p14:creationId xmlns:p14="http://schemas.microsoft.com/office/powerpoint/2010/main" val="3780057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5" name="TextBox 4">
            <a:extLst>
              <a:ext uri="{FF2B5EF4-FFF2-40B4-BE49-F238E27FC236}">
                <a16:creationId xmlns:a16="http://schemas.microsoft.com/office/drawing/2014/main" xmlns="" id="{22E39B6F-4AFF-FF04-AD94-753950AD8EA7}"/>
              </a:ext>
            </a:extLst>
          </p:cNvPr>
          <p:cNvSpPr txBox="1"/>
          <p:nvPr/>
        </p:nvSpPr>
        <p:spPr>
          <a:xfrm>
            <a:off x="480907" y="1692358"/>
            <a:ext cx="10986006" cy="1672253"/>
          </a:xfrm>
          <a:prstGeom prst="rect">
            <a:avLst/>
          </a:prstGeom>
          <a:noFill/>
          <a:ln>
            <a:solidFill>
              <a:schemeClr val="bg1"/>
            </a:solidFill>
          </a:ln>
        </p:spPr>
        <p:txBody>
          <a:bodyPr wrap="square">
            <a:spAutoFit/>
          </a:bodyPr>
          <a:lstStyle/>
          <a:p>
            <a:pPr rtl="0" fontAlgn="base">
              <a:spcBef>
                <a:spcPts val="800"/>
              </a:spcBef>
              <a:spcAft>
                <a:spcPts val="0"/>
              </a:spcAft>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Практики использования цифровых  устройств и цифрового образовательного контента в школе и дома в основном не показывают связь с ЦГ. </a:t>
            </a:r>
          </a:p>
          <a:p>
            <a:pPr fontAlgn="base">
              <a:spcBef>
                <a:spcPts val="800"/>
              </a:spcBef>
            </a:pPr>
            <a:r>
              <a:rPr lang="ru-RU" sz="1600" u="sng"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Вопрос для дискуссии</a:t>
            </a: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Действительно ли этот факт объясняется тем, что наиболее распространенная в школах практика использования ЦТ — замещение, в которой традиционные бумажные инструменты и ресурсы, использующиеся в учебном процессе, заменяются на цифровые, не меняя своей функциональности и не изменяя форму учебного процесса</a:t>
            </a:r>
            <a:r>
              <a:rPr lang="en-US"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 name="Рисунок 1">
            <a:extLst>
              <a:ext uri="{FF2B5EF4-FFF2-40B4-BE49-F238E27FC236}">
                <a16:creationId xmlns:a16="http://schemas.microsoft.com/office/drawing/2014/main" xmlns="" id="{894FDEF3-A64B-6F61-2A0F-77188EAE05F8}"/>
              </a:ext>
            </a:extLst>
          </p:cNvPr>
          <p:cNvPicPr>
            <a:picLocks noChangeAspect="1"/>
          </p:cNvPicPr>
          <p:nvPr/>
        </p:nvPicPr>
        <p:blipFill>
          <a:blip r:embed="rId3"/>
          <a:stretch>
            <a:fillRect/>
          </a:stretch>
        </p:blipFill>
        <p:spPr>
          <a:xfrm>
            <a:off x="6178613" y="3364610"/>
            <a:ext cx="5828952" cy="3311146"/>
          </a:xfrm>
          <a:prstGeom prst="rect">
            <a:avLst/>
          </a:prstGeom>
        </p:spPr>
      </p:pic>
      <p:pic>
        <p:nvPicPr>
          <p:cNvPr id="3" name="Рисунок 2">
            <a:extLst>
              <a:ext uri="{FF2B5EF4-FFF2-40B4-BE49-F238E27FC236}">
                <a16:creationId xmlns:a16="http://schemas.microsoft.com/office/drawing/2014/main" xmlns="" id="{A834772D-3340-163B-43EC-4BAD08B676F7}"/>
              </a:ext>
            </a:extLst>
          </p:cNvPr>
          <p:cNvPicPr>
            <a:picLocks noChangeAspect="1"/>
          </p:cNvPicPr>
          <p:nvPr/>
        </p:nvPicPr>
        <p:blipFill>
          <a:blip r:embed="rId4"/>
          <a:stretch>
            <a:fillRect/>
          </a:stretch>
        </p:blipFill>
        <p:spPr>
          <a:xfrm>
            <a:off x="309172" y="3364610"/>
            <a:ext cx="5490226" cy="3311145"/>
          </a:xfrm>
          <a:prstGeom prst="rect">
            <a:avLst/>
          </a:prstGeom>
        </p:spPr>
      </p:pic>
      <p:sp>
        <p:nvSpPr>
          <p:cNvPr id="6" name="Заголовок 2">
            <a:extLst>
              <a:ext uri="{FF2B5EF4-FFF2-40B4-BE49-F238E27FC236}">
                <a16:creationId xmlns:a16="http://schemas.microsoft.com/office/drawing/2014/main" xmlns="" id="{C38FF317-4AF7-B318-0C36-5499192C9F83}"/>
              </a:ext>
            </a:extLst>
          </p:cNvPr>
          <p:cNvSpPr txBox="1">
            <a:spLocks/>
          </p:cNvSpPr>
          <p:nvPr/>
        </p:nvSpPr>
        <p:spPr>
          <a:xfrm>
            <a:off x="572659" y="1188379"/>
            <a:ext cx="11619341" cy="4159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Выводы исследования</a:t>
            </a:r>
            <a:endParaRPr lang="en-US" b="1" dirty="0"/>
          </a:p>
        </p:txBody>
      </p:sp>
      <p:sp>
        <p:nvSpPr>
          <p:cNvPr id="12" name="Google Shape;229;p27">
            <a:extLst>
              <a:ext uri="{FF2B5EF4-FFF2-40B4-BE49-F238E27FC236}">
                <a16:creationId xmlns:a16="http://schemas.microsoft.com/office/drawing/2014/main" xmlns="" id="{71970B12-EB82-E9BB-8C17-5E4B3C2029E7}"/>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230;p27">
            <a:extLst>
              <a:ext uri="{FF2B5EF4-FFF2-40B4-BE49-F238E27FC236}">
                <a16:creationId xmlns:a16="http://schemas.microsoft.com/office/drawing/2014/main" xmlns="" id="{36921BF2-CE1F-8B59-23B9-DEBC4FAEE592}"/>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p>
        </p:txBody>
      </p:sp>
      <p:sp>
        <p:nvSpPr>
          <p:cNvPr id="14" name="Google Shape;231;p27">
            <a:extLst>
              <a:ext uri="{FF2B5EF4-FFF2-40B4-BE49-F238E27FC236}">
                <a16:creationId xmlns:a16="http://schemas.microsoft.com/office/drawing/2014/main" xmlns="" id="{67E49F3C-F197-F744-EDAC-1CE77982605E}"/>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Москва, 2023</a:t>
            </a:r>
          </a:p>
        </p:txBody>
      </p:sp>
    </p:spTree>
    <p:extLst>
      <p:ext uri="{BB962C8B-B14F-4D97-AF65-F5344CB8AC3E}">
        <p14:creationId xmlns:p14="http://schemas.microsoft.com/office/powerpoint/2010/main" val="115503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6">
            <a:extLst>
              <a:ext uri="{FF2B5EF4-FFF2-40B4-BE49-F238E27FC236}">
                <a16:creationId xmlns:a16="http://schemas.microsoft.com/office/drawing/2014/main" xmlns="" id="{B9C529CF-1B66-7309-E5FD-6E5F42CC72E8}"/>
              </a:ext>
            </a:extLst>
          </p:cNvPr>
          <p:cNvSpPr txBox="1">
            <a:spLocks/>
          </p:cNvSpPr>
          <p:nvPr/>
        </p:nvSpPr>
        <p:spPr>
          <a:xfrm>
            <a:off x="601231" y="1312176"/>
            <a:ext cx="11618224" cy="703205"/>
          </a:xfrm>
          <a:prstGeom prst="rect">
            <a:avLst/>
          </a:prstGeom>
        </p:spPr>
        <p:txBody>
          <a:bodyPr vert="horz" lIns="0" tIns="0" rIns="0" bIns="45720" rtlCol="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100000"/>
              </a:lnSpc>
              <a:spcBef>
                <a:spcPts val="1000"/>
              </a:spcBef>
              <a:buFont typeface="Arial" panose="020B0604020202020204" pitchFamily="34" charset="0"/>
              <a:buNone/>
              <a:defRPr sz="13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ru-RU" sz="2400" b="1" i="0" u="none" strike="noStrike" kern="1200" cap="none" spc="0" normalizeH="0" baseline="0" noProof="0" dirty="0">
                <a:ln>
                  <a:noFill/>
                </a:ln>
                <a:solidFill>
                  <a:srgbClr val="0E2D69"/>
                </a:solidFill>
                <a:effectLst/>
                <a:uLnTx/>
                <a:uFillTx/>
                <a:ea typeface="+mn-ea"/>
                <a:cs typeface="+mn-cs"/>
              </a:rPr>
              <a:t>Выводы</a:t>
            </a:r>
            <a:r>
              <a:rPr kumimoji="0" lang="ru-RU" sz="2400" b="1" i="0" u="none" strike="noStrike" kern="1200" cap="none" spc="0" normalizeH="0" noProof="0" dirty="0">
                <a:ln>
                  <a:noFill/>
                </a:ln>
                <a:solidFill>
                  <a:srgbClr val="0E2D69"/>
                </a:solidFill>
                <a:effectLst/>
                <a:uLnTx/>
                <a:uFillTx/>
                <a:ea typeface="+mn-ea"/>
                <a:cs typeface="+mn-cs"/>
              </a:rPr>
              <a:t> исследования</a:t>
            </a:r>
            <a:r>
              <a:rPr kumimoji="0" lang="ru-RU" sz="2400" b="1" i="0" u="none" strike="noStrike" kern="1200" cap="none" spc="0" normalizeH="0" baseline="0" noProof="0" dirty="0">
                <a:ln>
                  <a:noFill/>
                </a:ln>
                <a:solidFill>
                  <a:srgbClr val="0E2D69"/>
                </a:solidFill>
                <a:effectLst/>
                <a:uLnTx/>
                <a:uFillTx/>
                <a:ea typeface="+mn-ea"/>
                <a:cs typeface="+mn-cs"/>
              </a:rPr>
              <a:t>: ключевые успехи и некоторые дефициты</a:t>
            </a:r>
          </a:p>
        </p:txBody>
      </p:sp>
      <p:sp>
        <p:nvSpPr>
          <p:cNvPr id="10" name="TextBox 9">
            <a:extLst>
              <a:ext uri="{FF2B5EF4-FFF2-40B4-BE49-F238E27FC236}">
                <a16:creationId xmlns:a16="http://schemas.microsoft.com/office/drawing/2014/main" xmlns="" id="{AF9612ED-005A-BCAF-B38A-6825D24E6D70}"/>
              </a:ext>
            </a:extLst>
          </p:cNvPr>
          <p:cNvSpPr txBox="1"/>
          <p:nvPr/>
        </p:nvSpPr>
        <p:spPr>
          <a:xfrm>
            <a:off x="601231" y="1919774"/>
            <a:ext cx="11296359" cy="1600438"/>
          </a:xfrm>
          <a:prstGeom prst="rect">
            <a:avLst/>
          </a:prstGeom>
          <a:noFill/>
          <a:ln>
            <a:solidFill>
              <a:schemeClr val="bg1"/>
            </a:solid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rgbClr val="E7E6E6">
                    <a:lumMod val="10000"/>
                  </a:srgbClr>
                </a:solidFill>
                <a:effectLst/>
                <a:uLnTx/>
                <a:uFillTx/>
                <a:latin typeface="Open Sans" panose="020B0606030504020204" pitchFamily="34" charset="0"/>
                <a:ea typeface="Open Sans" panose="020B0606030504020204" pitchFamily="34" charset="0"/>
                <a:cs typeface="Open Sans" panose="020B0606030504020204" pitchFamily="34" charset="0"/>
              </a:rPr>
              <a:t>Учащиеся обладают основными навыками работы с различными устройствами, программным обеспечением, а также работы в сети.</a:t>
            </a:r>
          </a:p>
          <a:p>
            <a:pPr marR="0" lvl="0" algn="l" defTabSz="914400" rtl="0" eaLnBrk="1" fontAlgn="auto" latinLnBrk="0" hangingPunct="1">
              <a:lnSpc>
                <a:spcPct val="100000"/>
              </a:lnSpc>
              <a:spcBef>
                <a:spcPts val="0"/>
              </a:spcBef>
              <a:spcAft>
                <a:spcPts val="0"/>
              </a:spcAft>
              <a:buClrTx/>
              <a:buSzTx/>
              <a:tabLst/>
              <a:defRPr/>
            </a:pPr>
            <a:endParaRPr kumimoji="0" lang="ru-RU" sz="1400" b="0" i="0" u="none" strike="noStrike" kern="1200" cap="none" spc="0" normalizeH="0" baseline="0" noProof="0" dirty="0">
              <a:ln>
                <a:noFill/>
              </a:ln>
              <a:solidFill>
                <a:srgbClr val="E7E6E6">
                  <a:lumMod val="1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E7E6E6">
                    <a:lumMod val="10000"/>
                  </a:srgbClr>
                </a:solidFill>
                <a:effectLst/>
                <a:uLnTx/>
                <a:uFillTx/>
                <a:latin typeface="Open Sans" panose="020B0606030504020204" pitchFamily="34" charset="0"/>
                <a:ea typeface="Open Sans" panose="020B0606030504020204" pitchFamily="34" charset="0"/>
                <a:cs typeface="Open Sans" panose="020B0606030504020204" pitchFamily="34" charset="0"/>
              </a:rPr>
              <a:t>Наибольшее затруднение вызвало проектирование дизайна продукта в соответствии с поставленными задачами и целевой аудиторией (форматирование текста и т.п.). Даже те учащиеся, кто решал задачу с помощью подходящего ПО, не воспользовались всем необходимым функционалом с учетом последующего визуального восприятия созданного цифрового продукта.</a:t>
            </a:r>
            <a:endPar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Таблица 6">
            <a:extLst>
              <a:ext uri="{FF2B5EF4-FFF2-40B4-BE49-F238E27FC236}">
                <a16:creationId xmlns:a16="http://schemas.microsoft.com/office/drawing/2014/main" xmlns="" id="{76B5B407-CAE3-44B8-B04C-531031B755C6}"/>
              </a:ext>
            </a:extLst>
          </p:cNvPr>
          <p:cNvGraphicFramePr>
            <a:graphicFrameLocks noGrp="1"/>
          </p:cNvGraphicFramePr>
          <p:nvPr>
            <p:extLst>
              <p:ext uri="{D42A27DB-BD31-4B8C-83A1-F6EECF244321}">
                <p14:modId xmlns:p14="http://schemas.microsoft.com/office/powerpoint/2010/main" val="273769742"/>
              </p:ext>
            </p:extLst>
          </p:nvPr>
        </p:nvGraphicFramePr>
        <p:xfrm>
          <a:off x="689901" y="3520212"/>
          <a:ext cx="10857633" cy="1188720"/>
        </p:xfrm>
        <a:graphic>
          <a:graphicData uri="http://schemas.openxmlformats.org/drawingml/2006/table">
            <a:tbl>
              <a:tblPr firstRow="1" bandRow="1">
                <a:tableStyleId>{5C22544A-7EE6-4342-B048-85BDC9FD1C3A}</a:tableStyleId>
              </a:tblPr>
              <a:tblGrid>
                <a:gridCol w="6395028">
                  <a:extLst>
                    <a:ext uri="{9D8B030D-6E8A-4147-A177-3AD203B41FA5}">
                      <a16:colId xmlns:a16="http://schemas.microsoft.com/office/drawing/2014/main" xmlns="" val="2142189711"/>
                    </a:ext>
                  </a:extLst>
                </a:gridCol>
                <a:gridCol w="2047009">
                  <a:extLst>
                    <a:ext uri="{9D8B030D-6E8A-4147-A177-3AD203B41FA5}">
                      <a16:colId xmlns:a16="http://schemas.microsoft.com/office/drawing/2014/main" xmlns="" val="3862601819"/>
                    </a:ext>
                  </a:extLst>
                </a:gridCol>
                <a:gridCol w="2415596">
                  <a:extLst>
                    <a:ext uri="{9D8B030D-6E8A-4147-A177-3AD203B41FA5}">
                      <a16:colId xmlns:a16="http://schemas.microsoft.com/office/drawing/2014/main" xmlns="" val="1939923504"/>
                    </a:ext>
                  </a:extLst>
                </a:gridCol>
              </a:tblGrid>
              <a:tr h="370840">
                <a:tc>
                  <a:txBody>
                    <a:bodyPr/>
                    <a:lstStyle/>
                    <a:p>
                      <a:pPr algn="ctr"/>
                      <a:r>
                        <a:rPr lang="ru-RU" sz="1200" i="1" dirty="0">
                          <a:latin typeface="Open sans" panose="020B0606030504020204" pitchFamily="34" charset="0"/>
                          <a:ea typeface="Open sans" panose="020B0606030504020204" pitchFamily="34" charset="0"/>
                          <a:cs typeface="Open sans" panose="020B0606030504020204" pitchFamily="34" charset="0"/>
                        </a:rPr>
                        <a:t>Наблюдаемое действие</a:t>
                      </a:r>
                    </a:p>
                  </a:txBody>
                  <a:tcPr/>
                </a:tc>
                <a:tc>
                  <a:txBody>
                    <a:bodyPr/>
                    <a:lstStyle/>
                    <a:p>
                      <a:pPr algn="ctr"/>
                      <a:r>
                        <a:rPr lang="ru-RU" sz="1200" i="1" dirty="0">
                          <a:latin typeface="Open sans" panose="020B0606030504020204" pitchFamily="34" charset="0"/>
                          <a:ea typeface="Open sans" panose="020B0606030504020204" pitchFamily="34" charset="0"/>
                          <a:cs typeface="Open sans" panose="020B0606030504020204" pitchFamily="34" charset="0"/>
                        </a:rPr>
                        <a:t>Учащиеся сельских школ и малых городов</a:t>
                      </a:r>
                    </a:p>
                  </a:txBody>
                  <a:tcPr/>
                </a:tc>
                <a:tc>
                  <a:txBody>
                    <a:bodyPr/>
                    <a:lstStyle/>
                    <a:p>
                      <a:pPr algn="ctr"/>
                      <a:r>
                        <a:rPr lang="ru-RU" sz="1200" i="1" dirty="0">
                          <a:latin typeface="Open sans" panose="020B0606030504020204" pitchFamily="34" charset="0"/>
                          <a:ea typeface="Open sans" panose="020B0606030504020204" pitchFamily="34" charset="0"/>
                          <a:cs typeface="Open sans" panose="020B0606030504020204" pitchFamily="34" charset="0"/>
                        </a:rPr>
                        <a:t>Учащиеся школ крупного города</a:t>
                      </a:r>
                    </a:p>
                  </a:txBody>
                  <a:tcPr/>
                </a:tc>
                <a:extLst>
                  <a:ext uri="{0D108BD9-81ED-4DB2-BD59-A6C34878D82A}">
                    <a16:rowId xmlns:a16="http://schemas.microsoft.com/office/drawing/2014/main" xmlns="" val="1976787123"/>
                  </a:ext>
                </a:extLst>
              </a:tr>
              <a:tr h="370840">
                <a:tc>
                  <a:txBody>
                    <a:bodyPr/>
                    <a:lstStyle/>
                    <a:p>
                      <a:pPr algn="l"/>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Могут проектировать дизайн продукта в соответствии с поставленными задачами и целевой аудиторией (форматирование текста и т.п.)</a:t>
                      </a:r>
                    </a:p>
                  </a:txBody>
                  <a:tcPr>
                    <a:solidFill>
                      <a:schemeClr val="bg1">
                        <a:lumMod val="95000"/>
                      </a:schemeClr>
                    </a:solidFill>
                  </a:tcPr>
                </a:tc>
                <a:tc>
                  <a:txBody>
                    <a:bodyPr/>
                    <a:lstStyle/>
                    <a:p>
                      <a:pPr algn="l"/>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5%</a:t>
                      </a:r>
                    </a:p>
                  </a:txBody>
                  <a:tcPr>
                    <a:solidFill>
                      <a:schemeClr val="bg1">
                        <a:lumMod val="95000"/>
                      </a:schemeClr>
                    </a:solidFill>
                  </a:tcPr>
                </a:tc>
                <a:tc>
                  <a:txBody>
                    <a:bodyPr/>
                    <a:lstStyle/>
                    <a:p>
                      <a:pPr algn="l"/>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23%</a:t>
                      </a:r>
                    </a:p>
                    <a:p>
                      <a:pPr algn="l"/>
                      <a:endPar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1">
                        <a:lumMod val="95000"/>
                      </a:schemeClr>
                    </a:solidFill>
                  </a:tcPr>
                </a:tc>
                <a:extLst>
                  <a:ext uri="{0D108BD9-81ED-4DB2-BD59-A6C34878D82A}">
                    <a16:rowId xmlns:a16="http://schemas.microsoft.com/office/drawing/2014/main" xmlns="" val="921144175"/>
                  </a:ext>
                </a:extLst>
              </a:tr>
              <a:tr h="214430">
                <a:tc>
                  <a:txBody>
                    <a:bodyPr/>
                    <a:lstStyle/>
                    <a:p>
                      <a:pPr algn="l"/>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Могут произвести установку программ/ приложений</a:t>
                      </a:r>
                    </a:p>
                  </a:txBody>
                  <a:tcPr>
                    <a:solidFill>
                      <a:schemeClr val="bg1">
                        <a:lumMod val="95000"/>
                      </a:schemeClr>
                    </a:solidFill>
                  </a:tcPr>
                </a:tc>
                <a:tc>
                  <a:txBody>
                    <a:bodyPr/>
                    <a:lstStyle/>
                    <a:p>
                      <a:pPr algn="l"/>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14%	</a:t>
                      </a:r>
                    </a:p>
                  </a:txBody>
                  <a:tcPr>
                    <a:solidFill>
                      <a:schemeClr val="bg1">
                        <a:lumMod val="95000"/>
                      </a:schemeClr>
                    </a:solidFill>
                  </a:tcPr>
                </a:tc>
                <a:tc>
                  <a:txBody>
                    <a:bodyPr/>
                    <a:lstStyle/>
                    <a:p>
                      <a:pPr algn="l"/>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52%</a:t>
                      </a:r>
                    </a:p>
                  </a:txBody>
                  <a:tcPr>
                    <a:solidFill>
                      <a:schemeClr val="bg1">
                        <a:lumMod val="95000"/>
                      </a:schemeClr>
                    </a:solidFill>
                  </a:tcPr>
                </a:tc>
                <a:extLst>
                  <a:ext uri="{0D108BD9-81ED-4DB2-BD59-A6C34878D82A}">
                    <a16:rowId xmlns:a16="http://schemas.microsoft.com/office/drawing/2014/main" xmlns="" val="2353008927"/>
                  </a:ext>
                </a:extLst>
              </a:tr>
            </a:tbl>
          </a:graphicData>
        </a:graphic>
      </p:graphicFrame>
      <p:sp>
        <p:nvSpPr>
          <p:cNvPr id="7" name="TextBox 6">
            <a:extLst>
              <a:ext uri="{FF2B5EF4-FFF2-40B4-BE49-F238E27FC236}">
                <a16:creationId xmlns:a16="http://schemas.microsoft.com/office/drawing/2014/main" xmlns="" id="{A5DBC011-304D-2FD8-2FF2-A31710B04F8C}"/>
              </a:ext>
            </a:extLst>
          </p:cNvPr>
          <p:cNvSpPr txBox="1"/>
          <p:nvPr/>
        </p:nvSpPr>
        <p:spPr>
          <a:xfrm>
            <a:off x="601231" y="4865387"/>
            <a:ext cx="11123409" cy="1600438"/>
          </a:xfrm>
          <a:prstGeom prst="rect">
            <a:avLst/>
          </a:prstGeom>
          <a:noFill/>
          <a:ln>
            <a:solidFill>
              <a:schemeClr val="bg1"/>
            </a:solid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rgbClr val="E7E6E6">
                    <a:lumMod val="10000"/>
                  </a:srgbClr>
                </a:solidFill>
                <a:effectLst/>
                <a:uLnTx/>
                <a:uFillTx/>
                <a:latin typeface="Open Sans" panose="020B0606030504020204" pitchFamily="34" charset="0"/>
                <a:ea typeface="Open Sans" panose="020B0606030504020204" pitchFamily="34" charset="0"/>
                <a:cs typeface="Open Sans" panose="020B0606030504020204" pitchFamily="34" charset="0"/>
              </a:rPr>
              <a:t>Умеют создавать релевантный поисковый запрос. </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E7E6E6">
                  <a:lumMod val="1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rgbClr val="E7E6E6">
                    <a:lumMod val="10000"/>
                  </a:srgbClr>
                </a:solidFill>
                <a:effectLst/>
                <a:uLnTx/>
                <a:uFillTx/>
                <a:latin typeface="Open Sans" panose="020B0606030504020204" pitchFamily="34" charset="0"/>
                <a:ea typeface="Open Sans" panose="020B0606030504020204" pitchFamily="34" charset="0"/>
                <a:cs typeface="Open Sans" panose="020B0606030504020204" pitchFamily="34" charset="0"/>
              </a:rPr>
              <a:t>В процессе поиска ресурсов учащиеся допускали ошибки, но в целом справились с заданиями. </a:t>
            </a:r>
            <a:r>
              <a:rPr kumimoji="0" lang="ru-RU"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Необходимо обратить внимание, что не смогли выбрать ресурсы, которые предоставят в рамках поставленной в тесте задачи:</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ru-RU"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релевантную информацию - 8%,</a:t>
            </a:r>
            <a:endPar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ru-RU"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достоверную информацию - 28%,</a:t>
            </a:r>
            <a:endPar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ru-RU"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актуальную информацию - 20%.</a:t>
            </a:r>
          </a:p>
        </p:txBody>
      </p:sp>
      <p:sp>
        <p:nvSpPr>
          <p:cNvPr id="9" name="Google Shape;229;p27">
            <a:extLst>
              <a:ext uri="{FF2B5EF4-FFF2-40B4-BE49-F238E27FC236}">
                <a16:creationId xmlns:a16="http://schemas.microsoft.com/office/drawing/2014/main" xmlns="" id="{1C8ED4AF-B78F-C735-F883-E8B7D0330F99}"/>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buClr>
                <a:srgbClr val="0F2C68"/>
              </a:buClr>
            </a:pPr>
            <a:r>
              <a:rPr lang="ru-RU" sz="1000" dirty="0">
                <a:solidFill>
                  <a:srgbClr val="0F2C68"/>
                </a:solidFill>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p>
        </p:txBody>
      </p:sp>
      <p:sp>
        <p:nvSpPr>
          <p:cNvPr id="11" name="Google Shape;230;p27">
            <a:extLst>
              <a:ext uri="{FF2B5EF4-FFF2-40B4-BE49-F238E27FC236}">
                <a16:creationId xmlns:a16="http://schemas.microsoft.com/office/drawing/2014/main" xmlns="" id="{36921BF2-CE1F-8B59-23B9-DEBC4FAEE592}"/>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p>
        </p:txBody>
      </p:sp>
      <p:sp>
        <p:nvSpPr>
          <p:cNvPr id="2" name="Google Shape;231;p27">
            <a:extLst>
              <a:ext uri="{FF2B5EF4-FFF2-40B4-BE49-F238E27FC236}">
                <a16:creationId xmlns:a16="http://schemas.microsoft.com/office/drawing/2014/main" xmlns="" id="{3ECDB286-5CFB-D5C1-93F1-CD4E0D89D1F0}"/>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Москва, 2023</a:t>
            </a:r>
          </a:p>
        </p:txBody>
      </p:sp>
    </p:spTree>
    <p:extLst>
      <p:ext uri="{BB962C8B-B14F-4D97-AF65-F5344CB8AC3E}">
        <p14:creationId xmlns:p14="http://schemas.microsoft.com/office/powerpoint/2010/main" val="4261526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5" name="TextBox 4">
            <a:extLst>
              <a:ext uri="{FF2B5EF4-FFF2-40B4-BE49-F238E27FC236}">
                <a16:creationId xmlns:a16="http://schemas.microsoft.com/office/drawing/2014/main" xmlns="" id="{22E39B6F-4AFF-FF04-AD94-753950AD8EA7}"/>
              </a:ext>
            </a:extLst>
          </p:cNvPr>
          <p:cNvSpPr txBox="1"/>
          <p:nvPr/>
        </p:nvSpPr>
        <p:spPr>
          <a:xfrm>
            <a:off x="331893" y="1814238"/>
            <a:ext cx="11521440" cy="4462760"/>
          </a:xfrm>
          <a:prstGeom prst="rect">
            <a:avLst/>
          </a:prstGeom>
          <a:noFill/>
          <a:ln>
            <a:solidFill>
              <a:schemeClr val="bg1"/>
            </a:solidFill>
          </a:ln>
        </p:spPr>
        <p:txBody>
          <a:bodyPr wrap="square">
            <a:spAutoFit/>
          </a:bodyPr>
          <a:lstStyle/>
          <a:p>
            <a:pPr marL="285750" indent="-285750" fontAlgn="base">
              <a:spcBef>
                <a:spcPts val="800"/>
              </a:spcBef>
              <a:buFont typeface="Arial" panose="020B0604020202020204" pitchFamily="34" charset="0"/>
              <a:buChar cha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Уровень </a:t>
            </a:r>
            <a:r>
              <a:rPr lang="ru-RU" sz="1400"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цифровизации</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школ не связан с уровнем ЦГ учащихся, хотя есть значимые различие между некоторыми группами школ (городские и сельские, школы из разных регионов)</a:t>
            </a:r>
          </a:p>
          <a:p>
            <a:pPr marL="285750" indent="-285750" rtl="0" fontAlgn="base">
              <a:spcBef>
                <a:spcPts val="800"/>
              </a:spcBef>
              <a:spcAft>
                <a:spcPts val="0"/>
              </a:spcAft>
              <a:buFont typeface="Arial" panose="020B0604020202020204" pitchFamily="34" charset="0"/>
              <a:buChar cha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Установки учителя, такие как технологический оптимизм и пессимизм, инновационность и отрицательное отношение к технологиям не связаны с уровнем ЦГ учащихся</a:t>
            </a:r>
          </a:p>
          <a:p>
            <a:pPr marL="285750" lvl="0" indent="-285750" fontAlgn="base">
              <a:spcBef>
                <a:spcPts val="800"/>
              </a:spcBef>
              <a:buFont typeface="Arial" panose="020B0604020202020204" pitchFamily="34" charset="0"/>
              <a:buChar char="•"/>
              <a:tabLst>
                <a:tab pos="58103" algn="l"/>
              </a:tabLst>
              <a:defRP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Около 30 % учащихся не владеют  основным набором цифровых навыков  по работе с информацией в цифровой среде для успешной жизни в обществе информации и цифровых технологий</a:t>
            </a:r>
          </a:p>
          <a:p>
            <a:pPr marL="285750" lvl="0" indent="-285750" fontAlgn="base">
              <a:spcBef>
                <a:spcPts val="800"/>
              </a:spcBef>
              <a:buFont typeface="Arial" panose="020B0604020202020204" pitchFamily="34" charset="0"/>
              <a:buChar char="•"/>
              <a:tabLst>
                <a:tab pos="58103" algn="l"/>
              </a:tabLst>
              <a:defRP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Развитие ЦГ учащихся больше связано с личностными характеристиками учащихся и слабее с социальным капиталом семьи</a:t>
            </a:r>
          </a:p>
          <a:p>
            <a:pPr marL="285750" lvl="0" indent="-285750" fontAlgn="base">
              <a:spcBef>
                <a:spcPts val="800"/>
              </a:spcBef>
              <a:buFont typeface="Arial" panose="020B0604020202020204" pitchFamily="34" charset="0"/>
              <a:buChar char="•"/>
              <a:tabLst>
                <a:tab pos="58103" algn="l"/>
              </a:tabLst>
              <a:defRP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Школьные практики практически не связаны с развитием цифровой грамотности учащихся</a:t>
            </a:r>
          </a:p>
          <a:p>
            <a:pPr lvl="0" fontAlgn="base">
              <a:spcBef>
                <a:spcPts val="800"/>
              </a:spcBef>
              <a:tabLst>
                <a:tab pos="58103" algn="l"/>
              </a:tabLst>
              <a:defRPr/>
            </a:pPr>
            <a:endParaRPr lang="ru-RU" sz="1400" u="sng"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endParaRPr>
          </a:p>
          <a:p>
            <a:pPr lvl="0" fontAlgn="base">
              <a:spcBef>
                <a:spcPts val="800"/>
              </a:spcBef>
              <a:tabLst>
                <a:tab pos="58103" algn="l"/>
              </a:tabLst>
              <a:defRPr/>
            </a:pPr>
            <a:r>
              <a:rPr lang="ru-RU" sz="1400" u="sng"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Вопросы для дискуссии</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a:t>
            </a:r>
          </a:p>
          <a:p>
            <a:pPr marL="342900" lvl="0" indent="-342900" fontAlgn="base">
              <a:spcBef>
                <a:spcPts val="800"/>
              </a:spcBef>
              <a:buAutoNum type="arabicPeriod"/>
              <a:tabLst>
                <a:tab pos="58103" algn="l"/>
              </a:tabLst>
              <a:defRP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Должна ли школа предпринимать целенаправленные действия для формирования цифровых навыков учащихся, несмотря на то, что современные учащиеся – цифровые аборигены и выросли в мире, где ЦТ играют огромную роль в их жизни</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a:t>
            </a:r>
          </a:p>
          <a:p>
            <a:pPr marL="342900" lvl="0" indent="-342900" fontAlgn="base">
              <a:spcBef>
                <a:spcPts val="800"/>
              </a:spcBef>
              <a:buAutoNum type="arabicPeriod"/>
              <a:tabLst>
                <a:tab pos="58103" algn="l"/>
              </a:tabLst>
              <a:defRP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Если должна, то как</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 Большинство последних исследований показывают, что процессы цифровой трансформации в школе слабо связаны с формированием цифровых компетенций учащихся.</a:t>
            </a:r>
          </a:p>
          <a:p>
            <a:pPr marL="342900" lvl="0" indent="-342900" fontAlgn="base">
              <a:spcBef>
                <a:spcPts val="800"/>
              </a:spcBef>
              <a:buAutoNum type="arabicPeriod"/>
              <a:tabLst>
                <a:tab pos="58103" algn="l"/>
              </a:tabLst>
              <a:defRPr/>
            </a:pP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Нужно ли в школе готовить учащихся к жизни в цифровом обществе</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Например, нужен  ли курс по цифровому гражданству (или аналогичный) в современной школе</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 </a:t>
            </a:r>
            <a:r>
              <a:rPr lang="ru-RU"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 Если да, то  что должно лечь в его основу</a:t>
            </a:r>
            <a:r>
              <a:rPr lang="en-US" sz="1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Roboto Regular"/>
              </a:rPr>
              <a:t>?</a:t>
            </a:r>
            <a:endPar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29;p27">
            <a:extLst>
              <a:ext uri="{FF2B5EF4-FFF2-40B4-BE49-F238E27FC236}">
                <a16:creationId xmlns:a16="http://schemas.microsoft.com/office/drawing/2014/main" xmlns="" id="{9C570765-35D8-9D99-8E15-8715F8FE8505}"/>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230;p27">
            <a:extLst>
              <a:ext uri="{FF2B5EF4-FFF2-40B4-BE49-F238E27FC236}">
                <a16:creationId xmlns:a16="http://schemas.microsoft.com/office/drawing/2014/main" xmlns="" id="{26504748-4CB6-5212-1738-815AB7D3FC3D}"/>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Google Shape;231;p27">
            <a:extLst>
              <a:ext uri="{FF2B5EF4-FFF2-40B4-BE49-F238E27FC236}">
                <a16:creationId xmlns:a16="http://schemas.microsoft.com/office/drawing/2014/main" xmlns="" id="{063A5C00-6D7E-A199-60D3-1AAA7A27DAC0}"/>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Заголовок 2">
            <a:extLst>
              <a:ext uri="{FF2B5EF4-FFF2-40B4-BE49-F238E27FC236}">
                <a16:creationId xmlns:a16="http://schemas.microsoft.com/office/drawing/2014/main" xmlns="" id="{5F37D78D-D4F2-6918-F61D-ED2620BE2660}"/>
              </a:ext>
            </a:extLst>
          </p:cNvPr>
          <p:cNvSpPr txBox="1">
            <a:spLocks/>
          </p:cNvSpPr>
          <p:nvPr/>
        </p:nvSpPr>
        <p:spPr>
          <a:xfrm>
            <a:off x="572659" y="1188379"/>
            <a:ext cx="11619341" cy="4159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Выводы исследования</a:t>
            </a:r>
            <a:endParaRPr lang="en-US" b="1" dirty="0"/>
          </a:p>
        </p:txBody>
      </p:sp>
    </p:spTree>
    <p:extLst>
      <p:ext uri="{BB962C8B-B14F-4D97-AF65-F5344CB8AC3E}">
        <p14:creationId xmlns:p14="http://schemas.microsoft.com/office/powerpoint/2010/main" val="3405776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7"/>
          <p:cNvSpPr txBox="1"/>
          <p:nvPr/>
        </p:nvSpPr>
        <p:spPr>
          <a:xfrm>
            <a:off x="2605549" y="2322477"/>
            <a:ext cx="7443019" cy="1829576"/>
          </a:xfrm>
          <a:prstGeom prst="rect">
            <a:avLst/>
          </a:prstGeom>
          <a:noFill/>
          <a:ln>
            <a:noFill/>
          </a:ln>
        </p:spPr>
        <p:txBody>
          <a:bodyPr spcFirstLastPara="1" wrap="square" lIns="91433" tIns="45700" rIns="91433" bIns="45700" anchor="t" anchorCtr="0">
            <a:noAutofit/>
          </a:bodyPr>
          <a:lstStyle/>
          <a:p>
            <a:pPr algn="ctr">
              <a:lnSpc>
                <a:spcPct val="90000"/>
              </a:lnSpc>
              <a:buClr>
                <a:schemeClr val="dk1"/>
              </a:buClr>
              <a:buSzPts val="2400"/>
            </a:pPr>
            <a:r>
              <a:rPr lang="ru-RU" sz="3200" b="1" dirty="0">
                <a:solidFill>
                  <a:schemeClr val="dk1"/>
                </a:solidFill>
                <a:latin typeface="Calibri"/>
                <a:ea typeface="Calibri"/>
                <a:cs typeface="Calibri"/>
                <a:sym typeface="Calibri"/>
              </a:rPr>
              <a:t>Благодарим за внимание!</a:t>
            </a:r>
          </a:p>
          <a:p>
            <a:pPr algn="ctr">
              <a:lnSpc>
                <a:spcPct val="90000"/>
              </a:lnSpc>
              <a:buClr>
                <a:schemeClr val="dk1"/>
              </a:buClr>
              <a:buSzPts val="2400"/>
            </a:pPr>
            <a:r>
              <a:rPr lang="ru-RU" sz="3200" b="1" dirty="0">
                <a:solidFill>
                  <a:schemeClr val="dk1"/>
                </a:solidFill>
                <a:latin typeface="Calibri"/>
                <a:ea typeface="Calibri"/>
                <a:cs typeface="Calibri"/>
                <a:sym typeface="Calibri"/>
              </a:rPr>
              <a:t>Будем рады обсудить вопросы.</a:t>
            </a:r>
          </a:p>
        </p:txBody>
      </p:sp>
      <p:sp>
        <p:nvSpPr>
          <p:cNvPr id="2" name="TextBox 1">
            <a:extLst>
              <a:ext uri="{FF2B5EF4-FFF2-40B4-BE49-F238E27FC236}">
                <a16:creationId xmlns:a16="http://schemas.microsoft.com/office/drawing/2014/main" xmlns="" id="{5BAB5203-6BB4-9B6D-B9FD-C95E1E8CA5BE}"/>
              </a:ext>
            </a:extLst>
          </p:cNvPr>
          <p:cNvSpPr txBox="1"/>
          <p:nvPr/>
        </p:nvSpPr>
        <p:spPr>
          <a:xfrm>
            <a:off x="4279768" y="3902754"/>
            <a:ext cx="4392987" cy="923330"/>
          </a:xfrm>
          <a:prstGeom prst="rect">
            <a:avLst/>
          </a:prstGeom>
          <a:noFill/>
        </p:spPr>
        <p:txBody>
          <a:bodyPr wrap="square">
            <a:spAutoFit/>
          </a:bodyPr>
          <a:lstStyle/>
          <a:p>
            <a:r>
              <a:rPr lang="ru-RU" b="1" dirty="0">
                <a:solidFill>
                  <a:srgbClr val="0E2D69"/>
                </a:solidFill>
                <a:latin typeface="Open sans" panose="020B0606030504020204" pitchFamily="34" charset="0"/>
                <a:ea typeface="Open sans" panose="020B0606030504020204" pitchFamily="34" charset="0"/>
                <a:cs typeface="Open sans" panose="020B0606030504020204" pitchFamily="34" charset="0"/>
              </a:rPr>
              <a:t>Авдеева С.М.  </a:t>
            </a:r>
            <a:r>
              <a:rPr lang="en-US" b="1" dirty="0">
                <a:solidFill>
                  <a:srgbClr val="0E2D69"/>
                </a:solidFill>
                <a:latin typeface="Open sans" panose="020B0606030504020204" pitchFamily="34" charset="0"/>
                <a:ea typeface="Open sans" panose="020B0606030504020204" pitchFamily="34" charset="0"/>
                <a:cs typeface="Open sans" panose="020B0606030504020204" pitchFamily="34" charset="0"/>
                <a:hlinkClick r:id="rId3"/>
              </a:rPr>
              <a:t>savdeeva@hse.ru</a:t>
            </a:r>
            <a:r>
              <a:rPr lang="en-US" b="1" dirty="0">
                <a:solidFill>
                  <a:srgbClr val="0E2D69"/>
                </a:solidFill>
                <a:latin typeface="Open sans" panose="020B0606030504020204" pitchFamily="34" charset="0"/>
                <a:ea typeface="Open sans" panose="020B0606030504020204" pitchFamily="34" charset="0"/>
                <a:cs typeface="Open sans" panose="020B0606030504020204" pitchFamily="34" charset="0"/>
              </a:rPr>
              <a:t> </a:t>
            </a:r>
            <a:endParaRPr lang="ru-RU" b="1" dirty="0">
              <a:solidFill>
                <a:srgbClr val="0E2D69"/>
              </a:solidFill>
              <a:latin typeface="Open sans" panose="020B0606030504020204" pitchFamily="34" charset="0"/>
              <a:ea typeface="Open sans" panose="020B0606030504020204" pitchFamily="34" charset="0"/>
              <a:cs typeface="Open sans" panose="020B0606030504020204" pitchFamily="34" charset="0"/>
            </a:endParaRPr>
          </a:p>
          <a:p>
            <a:r>
              <a:rPr lang="ru-RU" b="1" dirty="0">
                <a:solidFill>
                  <a:srgbClr val="0E2D69"/>
                </a:solidFill>
                <a:latin typeface="Open sans" panose="020B0606030504020204" pitchFamily="34" charset="0"/>
                <a:ea typeface="Open sans" panose="020B0606030504020204" pitchFamily="34" charset="0"/>
                <a:cs typeface="Open sans" panose="020B0606030504020204" pitchFamily="34" charset="0"/>
              </a:rPr>
              <a:t>Тарасова К.В.  </a:t>
            </a:r>
            <a:r>
              <a:rPr lang="en-US" b="1" dirty="0">
                <a:solidFill>
                  <a:srgbClr val="0E2D69"/>
                </a:solidFill>
                <a:latin typeface="Open sans" panose="020B0606030504020204" pitchFamily="34" charset="0"/>
                <a:ea typeface="Open sans" panose="020B0606030504020204" pitchFamily="34" charset="0"/>
                <a:cs typeface="Open sans" panose="020B0606030504020204" pitchFamily="34" charset="0"/>
                <a:hlinkClick r:id="rId4"/>
              </a:rPr>
              <a:t>ktarasova@hse.ru</a:t>
            </a:r>
            <a:r>
              <a:rPr lang="en-US" b="1" dirty="0">
                <a:solidFill>
                  <a:srgbClr val="0E2D69"/>
                </a:solidFill>
                <a:latin typeface="Open sans" panose="020B0606030504020204" pitchFamily="34" charset="0"/>
                <a:ea typeface="Open sans" panose="020B0606030504020204" pitchFamily="34" charset="0"/>
                <a:cs typeface="Open sans" panose="020B0606030504020204" pitchFamily="34" charset="0"/>
              </a:rPr>
              <a:t> </a:t>
            </a:r>
            <a:endParaRPr lang="ru-RU" b="1" dirty="0">
              <a:solidFill>
                <a:srgbClr val="0E2D69"/>
              </a:solidFill>
              <a:latin typeface="Open sans" panose="020B0606030504020204" pitchFamily="34" charset="0"/>
              <a:ea typeface="Open sans" panose="020B0606030504020204" pitchFamily="34" charset="0"/>
              <a:cs typeface="Open sans" panose="020B0606030504020204" pitchFamily="34" charset="0"/>
            </a:endParaRPr>
          </a:p>
          <a:p>
            <a:r>
              <a:rPr lang="ru-RU" b="1" dirty="0">
                <a:solidFill>
                  <a:srgbClr val="0E2D69"/>
                </a:solidFill>
                <a:latin typeface="Open sans" panose="020B0606030504020204" pitchFamily="34" charset="0"/>
                <a:ea typeface="Open sans" panose="020B0606030504020204" pitchFamily="34" charset="0"/>
                <a:cs typeface="Open sans" panose="020B0606030504020204" pitchFamily="34" charset="0"/>
              </a:rPr>
              <a:t>Тарасов С.В. – </a:t>
            </a:r>
            <a:r>
              <a:rPr lang="en-US" b="1" dirty="0">
                <a:solidFill>
                  <a:srgbClr val="0E2D69"/>
                </a:solidFill>
                <a:latin typeface="Open sans" panose="020B0606030504020204" pitchFamily="34" charset="0"/>
                <a:ea typeface="Open sans" panose="020B0606030504020204" pitchFamily="34" charset="0"/>
                <a:cs typeface="Open sans" panose="020B0606030504020204" pitchFamily="34" charset="0"/>
                <a:hlinkClick r:id="rId5"/>
              </a:rPr>
              <a:t>svtarasov@hse.ru</a:t>
            </a:r>
            <a:endParaRPr lang="en-US"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12001" name="Заголовок 2">
            <a:extLst>
              <a:ext uri="{FF2B5EF4-FFF2-40B4-BE49-F238E27FC236}">
                <a16:creationId xmlns:a16="http://schemas.microsoft.com/office/drawing/2014/main" xmlns="" id="{9FFADEFA-65A2-E15D-9A57-813145A15269}"/>
              </a:ext>
            </a:extLst>
          </p:cNvPr>
          <p:cNvSpPr txBox="1">
            <a:spLocks/>
          </p:cNvSpPr>
          <p:nvPr/>
        </p:nvSpPr>
        <p:spPr>
          <a:xfrm>
            <a:off x="359659" y="1283428"/>
            <a:ext cx="11619341" cy="7770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Цифровые компетенции – сложные латентные конструкты</a:t>
            </a:r>
          </a:p>
          <a:p>
            <a:r>
              <a:rPr lang="ru-RU" b="1" dirty="0"/>
              <a:t>Как их измерять?</a:t>
            </a:r>
            <a:endParaRPr lang="en-US" b="1" dirty="0"/>
          </a:p>
        </p:txBody>
      </p:sp>
      <p:sp>
        <p:nvSpPr>
          <p:cNvPr id="2" name="TextBox 1">
            <a:extLst>
              <a:ext uri="{FF2B5EF4-FFF2-40B4-BE49-F238E27FC236}">
                <a16:creationId xmlns:a16="http://schemas.microsoft.com/office/drawing/2014/main" xmlns="" id="{C212409D-EDDA-0E4A-99A5-5E2E9ABA8EDA}"/>
              </a:ext>
            </a:extLst>
          </p:cNvPr>
          <p:cNvSpPr txBox="1"/>
          <p:nvPr/>
        </p:nvSpPr>
        <p:spPr>
          <a:xfrm>
            <a:off x="359659" y="2280339"/>
            <a:ext cx="3409121" cy="3154710"/>
          </a:xfrm>
          <a:prstGeom prst="rect">
            <a:avLst/>
          </a:prstGeom>
          <a:noFill/>
          <a:ln>
            <a:solidFill>
              <a:srgbClr val="244999"/>
            </a:solidFill>
          </a:ln>
        </p:spPr>
        <p:txBody>
          <a:bodyPr wrap="square">
            <a:spAutoFit/>
          </a:bodyPr>
          <a:lstStyle/>
          <a:p>
            <a:r>
              <a:rPr lang="ru-RU"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Цифровые компетенции</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ru-RU" sz="1600" dirty="0">
                <a:latin typeface="Open sans" panose="020B0606030504020204" pitchFamily="34" charset="0"/>
                <a:ea typeface="Open sans" panose="020B0606030504020204" pitchFamily="34" charset="0"/>
                <a:cs typeface="Open sans" panose="020B0606030504020204" pitchFamily="34" charset="0"/>
              </a:rPr>
              <a:t>Работа с информацией и данными</a:t>
            </a:r>
          </a:p>
          <a:p>
            <a:pPr marL="171450" indent="-171450">
              <a:buFont typeface="Arial" panose="020B0604020202020204" pitchFamily="34" charset="0"/>
              <a:buChar char="•"/>
            </a:pPr>
            <a:r>
              <a:rPr lang="ru-RU" sz="1600" dirty="0">
                <a:latin typeface="Open sans" panose="020B0606030504020204" pitchFamily="34" charset="0"/>
                <a:ea typeface="Open sans" panose="020B0606030504020204" pitchFamily="34" charset="0"/>
                <a:cs typeface="Open sans" panose="020B0606030504020204" pitchFamily="34" charset="0"/>
              </a:rPr>
              <a:t>Критическое мышление в цифровой среде</a:t>
            </a:r>
          </a:p>
          <a:p>
            <a:pPr marL="171450" indent="-171450">
              <a:buFont typeface="Arial" panose="020B0604020202020204" pitchFamily="34" charset="0"/>
              <a:buChar char="•"/>
            </a:pPr>
            <a:r>
              <a:rPr lang="ru-RU" sz="1600" dirty="0">
                <a:latin typeface="Open sans" panose="020B0606030504020204" pitchFamily="34" charset="0"/>
                <a:ea typeface="Open sans" panose="020B0606030504020204" pitchFamily="34" charset="0"/>
                <a:cs typeface="Open sans" panose="020B0606030504020204" pitchFamily="34" charset="0"/>
              </a:rPr>
              <a:t>Компьютерное мышление</a:t>
            </a:r>
          </a:p>
          <a:p>
            <a:pPr marL="171450" indent="-171450">
              <a:buFont typeface="Arial" panose="020B0604020202020204" pitchFamily="34" charset="0"/>
              <a:buChar char="•"/>
            </a:pPr>
            <a:r>
              <a:rPr lang="ru-RU" sz="1600" dirty="0">
                <a:latin typeface="Open sans" panose="020B0606030504020204" pitchFamily="34" charset="0"/>
                <a:ea typeface="Open sans" panose="020B0606030504020204" pitchFamily="34" charset="0"/>
                <a:cs typeface="Open sans" panose="020B0606030504020204" pitchFamily="34" charset="0"/>
              </a:rPr>
              <a:t>Коммуникация  и кооперация в цифровой среде</a:t>
            </a:r>
          </a:p>
          <a:p>
            <a:pPr marL="171450" indent="-171450">
              <a:buFont typeface="Arial" panose="020B0604020202020204" pitchFamily="34" charset="0"/>
              <a:buChar char="•"/>
            </a:pPr>
            <a:r>
              <a:rPr lang="ru-RU" sz="1600" dirty="0">
                <a:latin typeface="Open sans" panose="020B0606030504020204" pitchFamily="34" charset="0"/>
                <a:ea typeface="Open sans" panose="020B0606030504020204" pitchFamily="34" charset="0"/>
                <a:cs typeface="Open sans" panose="020B0606030504020204" pitchFamily="34" charset="0"/>
              </a:rPr>
              <a:t>Работа с цифровыми инструментами и средами</a:t>
            </a:r>
          </a:p>
          <a:p>
            <a:endParaRPr lang="en-US"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Google Shape;1179;p62">
            <a:extLst>
              <a:ext uri="{FF2B5EF4-FFF2-40B4-BE49-F238E27FC236}">
                <a16:creationId xmlns:a16="http://schemas.microsoft.com/office/drawing/2014/main" xmlns="" id="{1B98884F-FD85-4302-0E58-EF30A0EC5FCB}"/>
              </a:ext>
            </a:extLst>
          </p:cNvPr>
          <p:cNvCxnSpPr>
            <a:cxnSpLocks/>
          </p:cNvCxnSpPr>
          <p:nvPr/>
        </p:nvCxnSpPr>
        <p:spPr>
          <a:xfrm>
            <a:off x="3834986" y="2697138"/>
            <a:ext cx="1530116" cy="0"/>
          </a:xfrm>
          <a:prstGeom prst="straightConnector1">
            <a:avLst/>
          </a:prstGeom>
          <a:noFill/>
          <a:ln w="19050" cap="flat" cmpd="sng">
            <a:solidFill>
              <a:srgbClr val="244999"/>
            </a:solidFill>
            <a:prstDash val="solid"/>
            <a:round/>
            <a:headEnd type="none" w="med" len="med"/>
            <a:tailEnd type="oval" w="med" len="med"/>
          </a:ln>
        </p:spPr>
      </p:cxnSp>
      <p:sp>
        <p:nvSpPr>
          <p:cNvPr id="4" name="TextBox 3">
            <a:extLst>
              <a:ext uri="{FF2B5EF4-FFF2-40B4-BE49-F238E27FC236}">
                <a16:creationId xmlns:a16="http://schemas.microsoft.com/office/drawing/2014/main" xmlns="" id="{8447230D-2DF7-8E0D-4EE6-959375BCB882}"/>
              </a:ext>
            </a:extLst>
          </p:cNvPr>
          <p:cNvSpPr txBox="1"/>
          <p:nvPr/>
        </p:nvSpPr>
        <p:spPr>
          <a:xfrm>
            <a:off x="5549092" y="2221729"/>
            <a:ext cx="6111727" cy="1554272"/>
          </a:xfrm>
          <a:prstGeom prst="rect">
            <a:avLst/>
          </a:prstGeom>
          <a:noFill/>
        </p:spPr>
        <p:txBody>
          <a:bodyPr wrap="square">
            <a:spAutoFit/>
          </a:bodyPr>
          <a:lstStyle/>
          <a:p>
            <a:r>
              <a:rPr lang="ru-RU"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Цифровые компетенции </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относятся к сложным латентным конструктам, то есть состоят из различных явно не измеряемых субкомпонент, каждая из которых подразделяется также на отдельные составляющие. </a:t>
            </a:r>
          </a:p>
          <a:p>
            <a:endPar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Чтобы правильно оценить уровень развития таких конструктов, необходимо тщательно подходить к их моделированию.</a:t>
            </a:r>
          </a:p>
          <a:p>
            <a:endParaRPr lang="en-US"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xmlns="" id="{B4CF47E9-B8FC-155C-B452-F18770C3B3EF}"/>
              </a:ext>
            </a:extLst>
          </p:cNvPr>
          <p:cNvSpPr txBox="1"/>
          <p:nvPr/>
        </p:nvSpPr>
        <p:spPr>
          <a:xfrm>
            <a:off x="4091787" y="2447893"/>
            <a:ext cx="1016514" cy="630942"/>
          </a:xfrm>
          <a:prstGeom prst="rect">
            <a:avLst/>
          </a:prstGeom>
          <a:noFill/>
        </p:spPr>
        <p:txBody>
          <a:bodyPr wrap="square">
            <a:spAutoFit/>
          </a:bodyPr>
          <a:lstStyle/>
          <a:p>
            <a:r>
              <a:rPr lang="ru-RU"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ПРИРОДА</a:t>
            </a:r>
            <a:endParaRPr lang="ru-RU"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Google Shape;1179;p62">
            <a:extLst>
              <a:ext uri="{FF2B5EF4-FFF2-40B4-BE49-F238E27FC236}">
                <a16:creationId xmlns:a16="http://schemas.microsoft.com/office/drawing/2014/main" xmlns="" id="{B13BB191-0096-E465-748D-C947D181A29E}"/>
              </a:ext>
            </a:extLst>
          </p:cNvPr>
          <p:cNvCxnSpPr>
            <a:cxnSpLocks/>
          </p:cNvCxnSpPr>
          <p:nvPr/>
        </p:nvCxnSpPr>
        <p:spPr>
          <a:xfrm>
            <a:off x="3885327" y="3735782"/>
            <a:ext cx="1530116" cy="0"/>
          </a:xfrm>
          <a:prstGeom prst="straightConnector1">
            <a:avLst/>
          </a:prstGeom>
          <a:noFill/>
          <a:ln w="19050" cap="flat" cmpd="sng">
            <a:solidFill>
              <a:srgbClr val="244999"/>
            </a:solidFill>
            <a:prstDash val="solid"/>
            <a:round/>
            <a:headEnd type="none" w="med" len="med"/>
            <a:tailEnd type="oval" w="med" len="med"/>
          </a:ln>
        </p:spPr>
      </p:cxnSp>
      <p:sp>
        <p:nvSpPr>
          <p:cNvPr id="9" name="TextBox 8">
            <a:extLst>
              <a:ext uri="{FF2B5EF4-FFF2-40B4-BE49-F238E27FC236}">
                <a16:creationId xmlns:a16="http://schemas.microsoft.com/office/drawing/2014/main" xmlns="" id="{656343F4-5750-5B4B-84A4-381C683DB141}"/>
              </a:ext>
            </a:extLst>
          </p:cNvPr>
          <p:cNvSpPr txBox="1"/>
          <p:nvPr/>
        </p:nvSpPr>
        <p:spPr>
          <a:xfrm>
            <a:off x="3813799" y="3460530"/>
            <a:ext cx="1690274" cy="630942"/>
          </a:xfrm>
          <a:prstGeom prst="rect">
            <a:avLst/>
          </a:prstGeom>
          <a:noFill/>
        </p:spPr>
        <p:txBody>
          <a:bodyPr wrap="square">
            <a:spAutoFit/>
          </a:bodyPr>
          <a:lstStyle/>
          <a:p>
            <a:r>
              <a:rPr lang="ru-RU"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ЗАЧЕМ ИЗМЕРЯТЬ?</a:t>
            </a:r>
            <a:endParaRPr lang="ru-RU"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Группа 8">
            <a:extLst>
              <a:ext uri="{FF2B5EF4-FFF2-40B4-BE49-F238E27FC236}">
                <a16:creationId xmlns:a16="http://schemas.microsoft.com/office/drawing/2014/main" xmlns="" id="{DFF6B248-E525-7FA7-940D-4D5B838957EC}"/>
              </a:ext>
            </a:extLst>
          </p:cNvPr>
          <p:cNvGrpSpPr/>
          <p:nvPr/>
        </p:nvGrpSpPr>
        <p:grpSpPr>
          <a:xfrm>
            <a:off x="5688063" y="3429000"/>
            <a:ext cx="4376879" cy="613564"/>
            <a:chOff x="85275" y="1587116"/>
            <a:chExt cx="8931667" cy="1419944"/>
          </a:xfrm>
        </p:grpSpPr>
        <p:sp>
          <p:nvSpPr>
            <p:cNvPr id="11" name="Прямоугольник 3">
              <a:extLst>
                <a:ext uri="{FF2B5EF4-FFF2-40B4-BE49-F238E27FC236}">
                  <a16:creationId xmlns:a16="http://schemas.microsoft.com/office/drawing/2014/main" xmlns="" id="{6B530292-63AA-E0E8-4E29-40251D675BCD}"/>
                </a:ext>
              </a:extLst>
            </p:cNvPr>
            <p:cNvSpPr/>
            <p:nvPr/>
          </p:nvSpPr>
          <p:spPr>
            <a:xfrm>
              <a:off x="85275" y="1865040"/>
              <a:ext cx="1822429" cy="8640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Helvetica Light"/>
                </a:rPr>
                <a:t>Оценка 1</a:t>
              </a:r>
            </a:p>
          </p:txBody>
        </p:sp>
        <p:sp>
          <p:nvSpPr>
            <p:cNvPr id="13" name="Прямоугольник 5">
              <a:extLst>
                <a:ext uri="{FF2B5EF4-FFF2-40B4-BE49-F238E27FC236}">
                  <a16:creationId xmlns:a16="http://schemas.microsoft.com/office/drawing/2014/main" xmlns="" id="{D5A7D569-10E3-E936-AACE-5604A47645F5}"/>
                </a:ext>
              </a:extLst>
            </p:cNvPr>
            <p:cNvSpPr/>
            <p:nvPr/>
          </p:nvSpPr>
          <p:spPr>
            <a:xfrm>
              <a:off x="7220570" y="1865040"/>
              <a:ext cx="1796372" cy="8640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Helvetica Light"/>
                </a:rPr>
                <a:t>Оценка 2</a:t>
              </a:r>
            </a:p>
          </p:txBody>
        </p:sp>
        <p:sp>
          <p:nvSpPr>
            <p:cNvPr id="15" name="Скругленный прямоугольник 7">
              <a:extLst>
                <a:ext uri="{FF2B5EF4-FFF2-40B4-BE49-F238E27FC236}">
                  <a16:creationId xmlns:a16="http://schemas.microsoft.com/office/drawing/2014/main" xmlns="" id="{24E1BF75-E927-A0E3-2E0B-850F2DF37952}"/>
                </a:ext>
              </a:extLst>
            </p:cNvPr>
            <p:cNvSpPr/>
            <p:nvPr/>
          </p:nvSpPr>
          <p:spPr>
            <a:xfrm>
              <a:off x="3032300" y="1587116"/>
              <a:ext cx="3063675" cy="141994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Helvetica Light"/>
                </a:rPr>
                <a:t>ФОРМИРОВАНИЕ</a:t>
              </a:r>
            </a:p>
          </p:txBody>
        </p:sp>
      </p:grpSp>
      <p:grpSp>
        <p:nvGrpSpPr>
          <p:cNvPr id="34" name="Google Shape;2402;p82">
            <a:extLst>
              <a:ext uri="{FF2B5EF4-FFF2-40B4-BE49-F238E27FC236}">
                <a16:creationId xmlns:a16="http://schemas.microsoft.com/office/drawing/2014/main" xmlns="" id="{E8EDA83F-9D1F-E9DB-F64A-C23C5CD28E3D}"/>
              </a:ext>
            </a:extLst>
          </p:cNvPr>
          <p:cNvGrpSpPr/>
          <p:nvPr/>
        </p:nvGrpSpPr>
        <p:grpSpPr>
          <a:xfrm>
            <a:off x="6761940" y="3715441"/>
            <a:ext cx="167387" cy="89197"/>
            <a:chOff x="4662475" y="1976500"/>
            <a:chExt cx="68725" cy="36625"/>
          </a:xfrm>
          <a:solidFill>
            <a:srgbClr val="244999"/>
          </a:solidFill>
        </p:grpSpPr>
        <p:sp>
          <p:nvSpPr>
            <p:cNvPr id="35" name="Google Shape;2403;p82">
              <a:extLst>
                <a:ext uri="{FF2B5EF4-FFF2-40B4-BE49-F238E27FC236}">
                  <a16:creationId xmlns:a16="http://schemas.microsoft.com/office/drawing/2014/main" xmlns="" id="{9CC04136-FFC9-CDB2-73A4-15792253C6E2}"/>
                </a:ext>
              </a:extLst>
            </p:cNvPr>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a:solidFill>
                <a:srgbClr val="102D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04;p82">
              <a:extLst>
                <a:ext uri="{FF2B5EF4-FFF2-40B4-BE49-F238E27FC236}">
                  <a16:creationId xmlns:a16="http://schemas.microsoft.com/office/drawing/2014/main" xmlns="" id="{15BC7450-FFE2-837C-73A7-565FF88FE1A2}"/>
                </a:ext>
              </a:extLst>
            </p:cNvPr>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rgbClr val="102D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05;p82">
              <a:extLst>
                <a:ext uri="{FF2B5EF4-FFF2-40B4-BE49-F238E27FC236}">
                  <a16:creationId xmlns:a16="http://schemas.microsoft.com/office/drawing/2014/main" xmlns="" id="{085883E7-6BC8-AEC3-8378-DAE0F6ACD27E}"/>
                </a:ext>
              </a:extLst>
            </p:cNvPr>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rgbClr val="102D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402;p82">
            <a:extLst>
              <a:ext uri="{FF2B5EF4-FFF2-40B4-BE49-F238E27FC236}">
                <a16:creationId xmlns:a16="http://schemas.microsoft.com/office/drawing/2014/main" xmlns="" id="{42046ED9-207A-673A-1D8E-03DA7C51079C}"/>
              </a:ext>
            </a:extLst>
          </p:cNvPr>
          <p:cNvGrpSpPr/>
          <p:nvPr/>
        </p:nvGrpSpPr>
        <p:grpSpPr>
          <a:xfrm>
            <a:off x="8836065" y="3711382"/>
            <a:ext cx="167387" cy="89197"/>
            <a:chOff x="4662475" y="1976500"/>
            <a:chExt cx="68725" cy="36625"/>
          </a:xfrm>
          <a:solidFill>
            <a:srgbClr val="244999"/>
          </a:solidFill>
        </p:grpSpPr>
        <p:sp>
          <p:nvSpPr>
            <p:cNvPr id="39" name="Google Shape;2403;p82">
              <a:extLst>
                <a:ext uri="{FF2B5EF4-FFF2-40B4-BE49-F238E27FC236}">
                  <a16:creationId xmlns:a16="http://schemas.microsoft.com/office/drawing/2014/main" xmlns="" id="{85A6586D-9482-4126-C621-D6BB2AB5F3CB}"/>
                </a:ext>
              </a:extLst>
            </p:cNvPr>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a:solidFill>
                <a:srgbClr val="102D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04;p82">
              <a:extLst>
                <a:ext uri="{FF2B5EF4-FFF2-40B4-BE49-F238E27FC236}">
                  <a16:creationId xmlns:a16="http://schemas.microsoft.com/office/drawing/2014/main" xmlns="" id="{AC10DA1B-2C9E-CAB3-B0D1-72D6465ACF11}"/>
                </a:ext>
              </a:extLst>
            </p:cNvPr>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a:solidFill>
                <a:srgbClr val="102D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05;p82">
              <a:extLst>
                <a:ext uri="{FF2B5EF4-FFF2-40B4-BE49-F238E27FC236}">
                  <a16:creationId xmlns:a16="http://schemas.microsoft.com/office/drawing/2014/main" xmlns="" id="{858F060E-E06D-122A-6D80-2705C453610A}"/>
                </a:ext>
              </a:extLst>
            </p:cNvPr>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a:solidFill>
                <a:srgbClr val="102D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2" name="Google Shape;1179;p62">
            <a:extLst>
              <a:ext uri="{FF2B5EF4-FFF2-40B4-BE49-F238E27FC236}">
                <a16:creationId xmlns:a16="http://schemas.microsoft.com/office/drawing/2014/main" xmlns="" id="{604802CC-92D2-EADE-857B-D3730402B42E}"/>
              </a:ext>
            </a:extLst>
          </p:cNvPr>
          <p:cNvCxnSpPr>
            <a:cxnSpLocks/>
          </p:cNvCxnSpPr>
          <p:nvPr/>
        </p:nvCxnSpPr>
        <p:spPr>
          <a:xfrm>
            <a:off x="3893878" y="4719089"/>
            <a:ext cx="1530116" cy="0"/>
          </a:xfrm>
          <a:prstGeom prst="straightConnector1">
            <a:avLst/>
          </a:prstGeom>
          <a:noFill/>
          <a:ln w="19050" cap="flat" cmpd="sng">
            <a:solidFill>
              <a:srgbClr val="244999"/>
            </a:solidFill>
            <a:prstDash val="solid"/>
            <a:round/>
            <a:headEnd type="none" w="med" len="med"/>
            <a:tailEnd type="oval" w="med" len="med"/>
          </a:ln>
        </p:spPr>
      </p:cxnSp>
      <p:sp>
        <p:nvSpPr>
          <p:cNvPr id="43" name="TextBox 42">
            <a:extLst>
              <a:ext uri="{FF2B5EF4-FFF2-40B4-BE49-F238E27FC236}">
                <a16:creationId xmlns:a16="http://schemas.microsoft.com/office/drawing/2014/main" xmlns="" id="{DB4BA794-B350-DD38-7105-F061214C07C7}"/>
              </a:ext>
            </a:extLst>
          </p:cNvPr>
          <p:cNvSpPr txBox="1"/>
          <p:nvPr/>
        </p:nvSpPr>
        <p:spPr>
          <a:xfrm>
            <a:off x="3955862" y="4431099"/>
            <a:ext cx="2011433" cy="630942"/>
          </a:xfrm>
          <a:prstGeom prst="rect">
            <a:avLst/>
          </a:prstGeom>
          <a:noFill/>
        </p:spPr>
        <p:txBody>
          <a:bodyPr wrap="square">
            <a:spAutoFit/>
          </a:bodyPr>
          <a:lstStyle/>
          <a:p>
            <a:r>
              <a:rPr lang="ru-RU"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КАК ИЗМЕРЯТЬ?</a:t>
            </a:r>
            <a:endParaRPr lang="ru-RU"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xmlns="" id="{7A75D94E-49E2-72D8-CFA4-6FB842A20DFB}"/>
              </a:ext>
            </a:extLst>
          </p:cNvPr>
          <p:cNvSpPr txBox="1"/>
          <p:nvPr/>
        </p:nvSpPr>
        <p:spPr>
          <a:xfrm>
            <a:off x="5556827" y="4189818"/>
            <a:ext cx="6275514" cy="2108269"/>
          </a:xfrm>
          <a:prstGeom prst="rect">
            <a:avLst/>
          </a:prstGeom>
          <a:noFill/>
        </p:spPr>
        <p:txBody>
          <a:bodyPr wrap="square">
            <a:spAutoFit/>
          </a:bodyPr>
          <a:lstStyle/>
          <a:p>
            <a:r>
              <a:rPr lang="ru-RU"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Стандартные инструменты оценивания не подходят для измерения </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сложных латентных конструктов. Чтобы их оценить, необходимо провести наблюдение за тем, как тестируемый принимает решение и действует в реальной жизни.</a:t>
            </a:r>
          </a:p>
          <a:p>
            <a:endPar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ru-RU"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Формализация процессов доказательного мышления</a:t>
            </a:r>
          </a:p>
          <a:p>
            <a:endPar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6" name="Рисунок 45">
            <a:extLst>
              <a:ext uri="{FF2B5EF4-FFF2-40B4-BE49-F238E27FC236}">
                <a16:creationId xmlns:a16="http://schemas.microsoft.com/office/drawing/2014/main" xmlns="" id="{AF95ED99-6B29-071A-89E6-8F62CB426B6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731140" y="5381390"/>
            <a:ext cx="2963444" cy="1340894"/>
          </a:xfrm>
          <a:prstGeom prst="rect">
            <a:avLst/>
          </a:prstGeom>
        </p:spPr>
      </p:pic>
      <p:sp>
        <p:nvSpPr>
          <p:cNvPr id="8" name="TextBox 7">
            <a:extLst>
              <a:ext uri="{FF2B5EF4-FFF2-40B4-BE49-F238E27FC236}">
                <a16:creationId xmlns:a16="http://schemas.microsoft.com/office/drawing/2014/main" xmlns="" id="{49D378D6-4C44-4415-398D-AEEB692B376F}"/>
              </a:ext>
            </a:extLst>
          </p:cNvPr>
          <p:cNvSpPr txBox="1"/>
          <p:nvPr/>
        </p:nvSpPr>
        <p:spPr>
          <a:xfrm>
            <a:off x="8765324" y="6014398"/>
            <a:ext cx="2996276" cy="707886"/>
          </a:xfrm>
          <a:prstGeom prst="rect">
            <a:avLst/>
          </a:prstGeom>
          <a:noFill/>
        </p:spPr>
        <p:txBody>
          <a:bodyPr wrap="square">
            <a:spAutoFit/>
          </a:bodyPr>
          <a:lstStyle/>
          <a:p>
            <a:r>
              <a:rPr lang="en-US" sz="1000" i="1" kern="0" dirty="0" err="1">
                <a:solidFill>
                  <a:prstClr val="black"/>
                </a:solidFill>
                <a:latin typeface="Open Sans" panose="020B0606030504020204" pitchFamily="34" charset="0"/>
                <a:ea typeface="Open Sans" panose="020B0606030504020204" pitchFamily="34" charset="0"/>
                <a:cs typeface="Open Sans" panose="020B0606030504020204" pitchFamily="34" charset="0"/>
                <a:sym typeface="Helvetica Light"/>
              </a:rPr>
              <a:t>Mislevy</a:t>
            </a:r>
            <a:r>
              <a:rPr lang="en-US" sz="1000" i="1" kern="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Helvetica Light"/>
              </a:rPr>
              <a:t> R.J. (2013) Four Metaphors We Need to Understand Assessment Paper prepared for The Gordon Commission on the Future of Assessment in Education )</a:t>
            </a:r>
            <a:endParaRPr lang="ru-RU" sz="1000" i="1" kern="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Helvetica Light"/>
            </a:endParaRPr>
          </a:p>
        </p:txBody>
      </p:sp>
      <p:sp>
        <p:nvSpPr>
          <p:cNvPr id="17" name="Google Shape;229;p27">
            <a:extLst>
              <a:ext uri="{FF2B5EF4-FFF2-40B4-BE49-F238E27FC236}">
                <a16:creationId xmlns:a16="http://schemas.microsoft.com/office/drawing/2014/main" xmlns="" id="{5EF42FFB-C0B9-3888-73BD-6E6C776284F5}"/>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230;p27">
            <a:extLst>
              <a:ext uri="{FF2B5EF4-FFF2-40B4-BE49-F238E27FC236}">
                <a16:creationId xmlns:a16="http://schemas.microsoft.com/office/drawing/2014/main" xmlns="" id="{52E5415A-D359-2091-4727-E3F19269AAAC}"/>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p>
        </p:txBody>
      </p:sp>
      <p:sp>
        <p:nvSpPr>
          <p:cNvPr id="20" name="Google Shape;231;p27">
            <a:extLst>
              <a:ext uri="{FF2B5EF4-FFF2-40B4-BE49-F238E27FC236}">
                <a16:creationId xmlns:a16="http://schemas.microsoft.com/office/drawing/2014/main" xmlns="" id="{73461527-1ADF-8E12-40BD-262A4C7AB06F}"/>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840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31;p27">
            <a:extLst>
              <a:ext uri="{FF2B5EF4-FFF2-40B4-BE49-F238E27FC236}">
                <a16:creationId xmlns:a16="http://schemas.microsoft.com/office/drawing/2014/main" xmlns="" id="{378A13EC-F1DF-FF5C-56DE-23E43FF56464}"/>
              </a:ext>
            </a:extLst>
          </p:cNvPr>
          <p:cNvSpPr txBox="1">
            <a:spLocks/>
          </p:cNvSpPr>
          <p:nvPr/>
        </p:nvSpPr>
        <p:spPr>
          <a:xfrm>
            <a:off x="6259893" y="453113"/>
            <a:ext cx="2070100"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ru-RU" sz="1000" dirty="0">
                <a:solidFill>
                  <a:srgbClr val="0F2C68"/>
                </a:solidFill>
                <a:latin typeface="Arial" panose="020B0604020202020204" pitchFamily="34" charset="0"/>
                <a:cs typeface="Arial" panose="020B0604020202020204" pitchFamily="34" charset="0"/>
              </a:rPr>
              <a:t>Москва, 2023</a:t>
            </a:r>
          </a:p>
          <a:p>
            <a:pPr marL="0" indent="0">
              <a:defRPr/>
            </a:pPr>
            <a:endParaRPr lang="ru-RU" sz="1000" dirty="0">
              <a:solidFill>
                <a:srgbClr val="0F2C68"/>
              </a:solidFill>
              <a:latin typeface="Arial" panose="020B0604020202020204" pitchFamily="34" charset="0"/>
              <a:cs typeface="Arial" panose="020B0604020202020204" pitchFamily="34" charset="0"/>
            </a:endParaRPr>
          </a:p>
        </p:txBody>
      </p:sp>
      <p:sp>
        <p:nvSpPr>
          <p:cNvPr id="98" name="Заголовок 2">
            <a:extLst>
              <a:ext uri="{FF2B5EF4-FFF2-40B4-BE49-F238E27FC236}">
                <a16:creationId xmlns:a16="http://schemas.microsoft.com/office/drawing/2014/main" xmlns="" id="{D79038B6-403C-AB4C-02D3-AB1702C38327}"/>
              </a:ext>
            </a:extLst>
          </p:cNvPr>
          <p:cNvSpPr txBox="1">
            <a:spLocks/>
          </p:cNvSpPr>
          <p:nvPr/>
        </p:nvSpPr>
        <p:spPr>
          <a:xfrm>
            <a:off x="616744" y="1500414"/>
            <a:ext cx="11723621" cy="7770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solidFill>
                  <a:srgbClr val="0F2C68"/>
                </a:solidFill>
              </a:rPr>
              <a:t>Цифровая грамотность включает следующие цифровые компетенции:</a:t>
            </a:r>
            <a:endParaRPr lang="en-US" b="1" dirty="0">
              <a:solidFill>
                <a:srgbClr val="0F2C68"/>
              </a:solidFill>
            </a:endParaRPr>
          </a:p>
        </p:txBody>
      </p:sp>
      <p:pic>
        <p:nvPicPr>
          <p:cNvPr id="2" name="Google Shape;132;p8">
            <a:extLst>
              <a:ext uri="{FF2B5EF4-FFF2-40B4-BE49-F238E27FC236}">
                <a16:creationId xmlns:a16="http://schemas.microsoft.com/office/drawing/2014/main" xmlns="" id="{2CCD1C4B-78CD-DC18-D1BA-B63E605A3483}"/>
              </a:ext>
            </a:extLst>
          </p:cNvPr>
          <p:cNvPicPr preferRelativeResize="0"/>
          <p:nvPr/>
        </p:nvPicPr>
        <p:blipFill rotWithShape="1">
          <a:blip r:embed="rId3">
            <a:alphaModFix/>
          </a:blip>
          <a:srcRect/>
          <a:stretch/>
        </p:blipFill>
        <p:spPr>
          <a:xfrm>
            <a:off x="3734057" y="1990851"/>
            <a:ext cx="4590661" cy="3301920"/>
          </a:xfrm>
          <a:prstGeom prst="rect">
            <a:avLst/>
          </a:prstGeom>
          <a:noFill/>
          <a:ln>
            <a:noFill/>
          </a:ln>
        </p:spPr>
      </p:pic>
      <p:sp>
        <p:nvSpPr>
          <p:cNvPr id="4" name="Прямоугольник 3">
            <a:extLst>
              <a:ext uri="{FF2B5EF4-FFF2-40B4-BE49-F238E27FC236}">
                <a16:creationId xmlns:a16="http://schemas.microsoft.com/office/drawing/2014/main" xmlns="" id="{B3179AD6-B2DA-0223-1C22-6901D6270DC8}"/>
              </a:ext>
            </a:extLst>
          </p:cNvPr>
          <p:cNvSpPr/>
          <p:nvPr/>
        </p:nvSpPr>
        <p:spPr>
          <a:xfrm>
            <a:off x="1327929" y="4589124"/>
            <a:ext cx="3738594" cy="1323439"/>
          </a:xfrm>
          <a:prstGeom prst="rect">
            <a:avLst/>
          </a:prstGeom>
        </p:spPr>
        <p:txBody>
          <a:bodyPr wrap="square">
            <a:spAutoFit/>
          </a:bodyPr>
          <a:lstStyle/>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Набор общих знаний и умений по использованию цифровых устройств/ приложений/ сервисов/ инструментов вне зависимости от платформы или интерфейса для решения поставленной задачи</a:t>
            </a:r>
            <a:endPar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a:p>
            <a:pPr defTabSz="410766" hangingPunct="0"/>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1.1 </a:t>
            </a:r>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Работа с устройствами </a:t>
            </a:r>
            <a:endPar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a:p>
            <a:pPr defTabSz="410766" hangingPunct="0"/>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1.2 </a:t>
            </a:r>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Работа с программным обеспечением/ приложениями/ облачными сервисами</a:t>
            </a:r>
            <a:endPar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a:p>
            <a:pPr defTabSz="410766" hangingPunct="0"/>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1.3 </a:t>
            </a:r>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Работа в сети</a:t>
            </a:r>
            <a:endParaRPr lang="en-US" sz="11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p:txBody>
      </p:sp>
      <p:sp>
        <p:nvSpPr>
          <p:cNvPr id="5" name="Прямоугольник 4">
            <a:extLst>
              <a:ext uri="{FF2B5EF4-FFF2-40B4-BE49-F238E27FC236}">
                <a16:creationId xmlns:a16="http://schemas.microsoft.com/office/drawing/2014/main" xmlns="" id="{1F1B8DED-758C-91EF-4F0D-DC3A587B2B5E}"/>
              </a:ext>
            </a:extLst>
          </p:cNvPr>
          <p:cNvSpPr/>
          <p:nvPr/>
        </p:nvSpPr>
        <p:spPr>
          <a:xfrm>
            <a:off x="1327928" y="2141810"/>
            <a:ext cx="2666312" cy="2277547"/>
          </a:xfrm>
          <a:prstGeom prst="rect">
            <a:avLst/>
          </a:prstGeom>
        </p:spPr>
        <p:txBody>
          <a:bodyPr wrap="square">
            <a:spAutoFit/>
          </a:bodyPr>
          <a:lstStyle/>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Базовые компетенции обработки информации (поиска, анализа, создания и управления), необходимые для работы с информацией и решения задач в цифровой среде </a:t>
            </a:r>
            <a:endPar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a:p>
            <a:pPr defTabSz="410766" hangingPunct="0"/>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2</a:t>
            </a:r>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.1 Поиск данных, информации и цифрового контента</a:t>
            </a:r>
          </a:p>
          <a:p>
            <a:pPr defTabSz="410766" hangingPunct="0"/>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2</a:t>
            </a:r>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.2 Анализ данных, информации и цифрового контента</a:t>
            </a:r>
          </a:p>
          <a:p>
            <a:pPr defTabSz="410766" hangingPunct="0"/>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2</a:t>
            </a:r>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.3 Создание информации и  цифрового контента</a:t>
            </a:r>
          </a:p>
          <a:p>
            <a:pPr defTabSz="410766" hangingPunct="0"/>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2.</a:t>
            </a:r>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4 Управление информацией, данными и цифровым контентом</a:t>
            </a:r>
          </a:p>
          <a:p>
            <a:pPr algn="just" defTabSz="410766" hangingPunct="0"/>
            <a:endParaRPr lang="ru-RU" sz="1200" kern="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sym typeface="Helvetica Light"/>
            </a:endParaRPr>
          </a:p>
        </p:txBody>
      </p:sp>
      <p:sp>
        <p:nvSpPr>
          <p:cNvPr id="6" name="Прямоугольник 5">
            <a:extLst>
              <a:ext uri="{FF2B5EF4-FFF2-40B4-BE49-F238E27FC236}">
                <a16:creationId xmlns:a16="http://schemas.microsoft.com/office/drawing/2014/main" xmlns="" id="{9EAE7680-570B-117E-44C9-2BEC1C7064F8}"/>
              </a:ext>
            </a:extLst>
          </p:cNvPr>
          <p:cNvSpPr/>
          <p:nvPr/>
        </p:nvSpPr>
        <p:spPr>
          <a:xfrm>
            <a:off x="8135270" y="2049219"/>
            <a:ext cx="3439986" cy="1323439"/>
          </a:xfrm>
          <a:prstGeom prst="rect">
            <a:avLst/>
          </a:prstGeom>
        </p:spPr>
        <p:txBody>
          <a:bodyPr wrap="square">
            <a:spAutoFit/>
          </a:bodyPr>
          <a:lstStyle/>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Способность понимать, переформулировать и генерировать информацию с целью разработки, реализации и оптимизации алгоритмов  для решения задачи</a:t>
            </a:r>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a:t>
            </a:r>
          </a:p>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3.1 Выполнение  последовательности действий для решения задачи</a:t>
            </a:r>
            <a:endPar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a:p>
            <a:pPr defTabSz="410766" hangingPunct="0"/>
            <a:r>
              <a:rPr lang="en-US"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3</a:t>
            </a:r>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.2 Формирование последовательности действий</a:t>
            </a:r>
          </a:p>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3.3 Оптимизация последовательности действий </a:t>
            </a:r>
            <a:endParaRPr lang="ru-RU" sz="1000" b="1"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p:txBody>
      </p:sp>
      <p:sp>
        <p:nvSpPr>
          <p:cNvPr id="7" name="Прямоугольник 6">
            <a:extLst>
              <a:ext uri="{FF2B5EF4-FFF2-40B4-BE49-F238E27FC236}">
                <a16:creationId xmlns:a16="http://schemas.microsoft.com/office/drawing/2014/main" xmlns="" id="{63B81D51-3265-B712-DBF5-757B6E8DF5BB}"/>
              </a:ext>
            </a:extLst>
          </p:cNvPr>
          <p:cNvSpPr/>
          <p:nvPr/>
        </p:nvSpPr>
        <p:spPr>
          <a:xfrm>
            <a:off x="6096000" y="5364033"/>
            <a:ext cx="3281265" cy="969496"/>
          </a:xfrm>
          <a:prstGeom prst="rect">
            <a:avLst/>
          </a:prstGeom>
        </p:spPr>
        <p:txBody>
          <a:bodyPr wrap="square">
            <a:spAutoFit/>
          </a:bodyPr>
          <a:lstStyle/>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Навыки взаимодействия и передачи информации в цифровой среде с соблюдением норм и правил сетевого этикета.</a:t>
            </a:r>
          </a:p>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4.1 Цифровое взаимодействие </a:t>
            </a:r>
          </a:p>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4.2 Цифровой этикет</a:t>
            </a:r>
          </a:p>
          <a:p>
            <a:pPr defTabSz="410766" hangingPunct="0"/>
            <a:endParaRPr lang="ru-RU" sz="7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p:txBody>
      </p:sp>
      <p:sp>
        <p:nvSpPr>
          <p:cNvPr id="8" name="Прямоугольник 7">
            <a:extLst>
              <a:ext uri="{FF2B5EF4-FFF2-40B4-BE49-F238E27FC236}">
                <a16:creationId xmlns:a16="http://schemas.microsoft.com/office/drawing/2014/main" xmlns="" id="{7511067E-AEBB-2492-A968-DE6731A1731E}"/>
              </a:ext>
            </a:extLst>
          </p:cNvPr>
          <p:cNvSpPr/>
          <p:nvPr/>
        </p:nvSpPr>
        <p:spPr>
          <a:xfrm>
            <a:off x="8282606" y="3819682"/>
            <a:ext cx="3340037" cy="1431161"/>
          </a:xfrm>
          <a:prstGeom prst="rect">
            <a:avLst/>
          </a:prstGeom>
        </p:spPr>
        <p:txBody>
          <a:bodyPr wrap="square">
            <a:spAutoFit/>
          </a:bodyPr>
          <a:lstStyle/>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Соблюдение практик безопасной работы в цифровой среде / навыки безопасной работы в цифровой среде</a:t>
            </a:r>
          </a:p>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5.1 Защита устройств и персональных данных - способность обеспечивать защиту своим устройствам и данным </a:t>
            </a:r>
          </a:p>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5.2 Идентификация рисков</a:t>
            </a:r>
          </a:p>
          <a:p>
            <a:pPr defTabSz="410766" hangingPunct="0"/>
            <a:r>
              <a:rPr lang="ru-RU" sz="10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rPr>
              <a:t>5.3 Защита здоровья и благополучия </a:t>
            </a:r>
          </a:p>
          <a:p>
            <a:pPr defTabSz="410766" hangingPunct="0"/>
            <a:endParaRPr lang="ru-RU" sz="700" kern="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sym typeface="Helvetica Light"/>
            </a:endParaRPr>
          </a:p>
        </p:txBody>
      </p:sp>
      <p:sp>
        <p:nvSpPr>
          <p:cNvPr id="15" name="Google Shape;229;p27">
            <a:extLst>
              <a:ext uri="{FF2B5EF4-FFF2-40B4-BE49-F238E27FC236}">
                <a16:creationId xmlns:a16="http://schemas.microsoft.com/office/drawing/2014/main" xmlns="" id="{C7F55C61-59C5-37CF-3BB9-CA9E5BE21C4D}"/>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230;p27">
            <a:extLst>
              <a:ext uri="{FF2B5EF4-FFF2-40B4-BE49-F238E27FC236}">
                <a16:creationId xmlns:a16="http://schemas.microsoft.com/office/drawing/2014/main" xmlns="" id="{52E5415A-D359-2091-4727-E3F19269AAAC}"/>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dirty="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p>
        </p:txBody>
      </p:sp>
    </p:spTree>
    <p:extLst>
      <p:ext uri="{BB962C8B-B14F-4D97-AF65-F5344CB8AC3E}">
        <p14:creationId xmlns:p14="http://schemas.microsoft.com/office/powerpoint/2010/main" val="282517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a:extLst>
              <a:ext uri="{FF2B5EF4-FFF2-40B4-BE49-F238E27FC236}">
                <a16:creationId xmlns:a16="http://schemas.microsoft.com/office/drawing/2014/main" xmlns="" id="{0662BD5A-5773-BD36-DD95-1C23FCBDD3B4}"/>
              </a:ext>
            </a:extLst>
          </p:cNvPr>
          <p:cNvSpPr>
            <a:spLocks noGrp="1"/>
          </p:cNvSpPr>
          <p:nvPr>
            <p:ph type="title"/>
          </p:nvPr>
        </p:nvSpPr>
        <p:spPr>
          <a:xfrm>
            <a:off x="468378" y="1434319"/>
            <a:ext cx="11090023" cy="777025"/>
          </a:xfrm>
        </p:spPr>
        <p:txBody>
          <a:bodyPr>
            <a:normAutofit/>
          </a:bodyPr>
          <a:lstStyle/>
          <a:p>
            <a:r>
              <a:rPr lang="ru-RU" b="1" dirty="0"/>
              <a:t>Инструмент измерения: дизайн и построение концептуальной рамки</a:t>
            </a:r>
            <a:endParaRPr lang="en-US" b="1" dirty="0"/>
          </a:p>
        </p:txBody>
      </p:sp>
      <p:sp>
        <p:nvSpPr>
          <p:cNvPr id="10" name="TextBox 9">
            <a:extLst>
              <a:ext uri="{FF2B5EF4-FFF2-40B4-BE49-F238E27FC236}">
                <a16:creationId xmlns:a16="http://schemas.microsoft.com/office/drawing/2014/main" xmlns="" id="{76DA9FA6-7329-1B7C-AD0B-18F97A1BBB41}"/>
              </a:ext>
            </a:extLst>
          </p:cNvPr>
          <p:cNvSpPr txBox="1"/>
          <p:nvPr/>
        </p:nvSpPr>
        <p:spPr>
          <a:xfrm>
            <a:off x="468378" y="2190019"/>
            <a:ext cx="2779981" cy="3785652"/>
          </a:xfrm>
          <a:prstGeom prst="rect">
            <a:avLst/>
          </a:prstGeom>
          <a:noFill/>
        </p:spPr>
        <p:txBody>
          <a:bodyPr wrap="square">
            <a:spAutoFit/>
          </a:bodyPr>
          <a:lstStyle/>
          <a:p>
            <a:r>
              <a:rPr lang="ru-RU" sz="1200" b="1" dirty="0">
                <a:latin typeface="Open Sans" panose="020B0606030504020204" pitchFamily="34" charset="0"/>
                <a:ea typeface="Open Sans" panose="020B0606030504020204" pitchFamily="34" charset="0"/>
                <a:cs typeface="Open Sans" panose="020B0606030504020204" pitchFamily="34" charset="0"/>
              </a:rPr>
              <a:t>Теории, глобальные рамки и подходы, инструменты</a:t>
            </a:r>
          </a:p>
          <a:p>
            <a:pPr marL="171450" indent="-171450">
              <a:buFont typeface="Arial" panose="020B0604020202020204" pitchFamily="34" charset="0"/>
              <a:buChar char="•"/>
            </a:pPr>
            <a:endParaRPr lang="ru-RU" sz="1200" b="1" dirty="0">
              <a:latin typeface="Open Sans" panose="020B0606030504020204" pitchFamily="34" charset="0"/>
              <a:ea typeface="Open Sans" panose="020B0606030504020204" pitchFamily="34" charset="0"/>
              <a:cs typeface="Open Sans" panose="020B0606030504020204" pitchFamily="34" charset="0"/>
            </a:endParaRPr>
          </a:p>
          <a:p>
            <a:r>
              <a:rPr lang="ru-RU" sz="1200" b="1" dirty="0">
                <a:latin typeface="Open Sans" panose="020B0606030504020204" pitchFamily="34" charset="0"/>
                <a:ea typeface="Open Sans" panose="020B0606030504020204" pitchFamily="34" charset="0"/>
                <a:cs typeface="Open Sans" panose="020B0606030504020204" pitchFamily="34" charset="0"/>
              </a:rPr>
              <a:t>Экспертные панели</a:t>
            </a:r>
          </a:p>
          <a:p>
            <a:pPr marL="171450" indent="-171450">
              <a:buFont typeface="Arial" panose="020B0604020202020204" pitchFamily="34" charset="0"/>
              <a:buChar char="•"/>
            </a:pPr>
            <a:endParaRPr lang="ru-RU" sz="1200" b="1" dirty="0">
              <a:latin typeface="Open Sans" panose="020B0606030504020204" pitchFamily="34" charset="0"/>
              <a:ea typeface="Open Sans" panose="020B0606030504020204" pitchFamily="34" charset="0"/>
              <a:cs typeface="Open Sans" panose="020B0606030504020204" pitchFamily="34" charset="0"/>
            </a:endParaRPr>
          </a:p>
          <a:p>
            <a:r>
              <a:rPr lang="ru-RU" sz="1200" b="1" dirty="0">
                <a:latin typeface="Open Sans" panose="020B0606030504020204" pitchFamily="34" charset="0"/>
                <a:ea typeface="Open Sans" panose="020B0606030504020204" pitchFamily="34" charset="0"/>
                <a:cs typeface="Open Sans" panose="020B0606030504020204" pitchFamily="34" charset="0"/>
              </a:rPr>
              <a:t>Метод доказательной </a:t>
            </a:r>
            <a:r>
              <a:rPr lang="ru-RU" sz="1200" b="1">
                <a:latin typeface="Open Sans" panose="020B0606030504020204" pitchFamily="34" charset="0"/>
                <a:ea typeface="Open Sans" panose="020B0606030504020204" pitchFamily="34" charset="0"/>
                <a:cs typeface="Open Sans" panose="020B0606030504020204" pitchFamily="34" charset="0"/>
              </a:rPr>
              <a:t>аргументации </a:t>
            </a:r>
          </a:p>
          <a:p>
            <a:r>
              <a:rPr lang="ru-RU" sz="1200" b="1">
                <a:latin typeface="Open Sans" panose="020B0606030504020204" pitchFamily="34" charset="0"/>
                <a:ea typeface="Open Sans" panose="020B0606030504020204" pitchFamily="34" charset="0"/>
                <a:cs typeface="Open Sans" panose="020B0606030504020204" pitchFamily="34" charset="0"/>
              </a:rPr>
              <a:t>(</a:t>
            </a:r>
            <a:r>
              <a:rPr lang="ru-RU" sz="1200" b="1" dirty="0">
                <a:latin typeface="Open Sans" panose="020B0606030504020204" pitchFamily="34" charset="0"/>
                <a:ea typeface="Open Sans" panose="020B0606030504020204" pitchFamily="34" charset="0"/>
                <a:cs typeface="Open Sans" panose="020B0606030504020204" pitchFamily="34" charset="0"/>
              </a:rPr>
              <a:t>Evidence-Centered Design)</a:t>
            </a:r>
          </a:p>
          <a:p>
            <a:endPar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Какие свидетельства сформированности цифровой грамотности тестируемого мы можем непосредственно наблюдать?</a:t>
            </a:r>
          </a:p>
          <a:p>
            <a:pPr marL="285750" indent="-285750">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Как и какую ситуацию смоделировать, чтобы увидеть эти свидетельства?</a:t>
            </a:r>
          </a:p>
          <a:p>
            <a:endParaRPr lang="en-US" sz="1200" dirty="0">
              <a:solidFill>
                <a:schemeClr val="bg2">
                  <a:lumMod val="10000"/>
                </a:schemeClr>
              </a:solidFill>
            </a:endParaRPr>
          </a:p>
          <a:p>
            <a:endParaRPr lang="en-US" sz="1200" dirty="0">
              <a:solidFill>
                <a:schemeClr val="bg2">
                  <a:lumMod val="10000"/>
                </a:schemeClr>
              </a:solidFill>
            </a:endParaRPr>
          </a:p>
          <a:p>
            <a:endParaRPr lang="en-US" sz="1200" b="1" dirty="0"/>
          </a:p>
        </p:txBody>
      </p:sp>
      <p:pic>
        <p:nvPicPr>
          <p:cNvPr id="16" name="Рисунок 15">
            <a:extLst>
              <a:ext uri="{FF2B5EF4-FFF2-40B4-BE49-F238E27FC236}">
                <a16:creationId xmlns:a16="http://schemas.microsoft.com/office/drawing/2014/main" xmlns="" id="{F5D23A04-DDFD-7E64-F4AB-A0B086C25846}"/>
              </a:ext>
            </a:extLst>
          </p:cNvPr>
          <p:cNvPicPr>
            <a:picLocks noChangeAspect="1"/>
          </p:cNvPicPr>
          <p:nvPr/>
        </p:nvPicPr>
        <p:blipFill>
          <a:blip r:embed="rId3"/>
          <a:stretch>
            <a:fillRect/>
          </a:stretch>
        </p:blipFill>
        <p:spPr>
          <a:xfrm>
            <a:off x="3552020" y="1911145"/>
            <a:ext cx="8310042" cy="4201607"/>
          </a:xfrm>
          <a:prstGeom prst="rect">
            <a:avLst/>
          </a:prstGeom>
        </p:spPr>
      </p:pic>
      <p:sp>
        <p:nvSpPr>
          <p:cNvPr id="12" name="Google Shape;229;p27">
            <a:extLst>
              <a:ext uri="{FF2B5EF4-FFF2-40B4-BE49-F238E27FC236}">
                <a16:creationId xmlns:a16="http://schemas.microsoft.com/office/drawing/2014/main" xmlns="" id="{9E188F9C-D591-A17E-3B5A-4114ADAC0277}"/>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p>
        </p:txBody>
      </p:sp>
      <p:sp>
        <p:nvSpPr>
          <p:cNvPr id="14" name="Google Shape;230;p27">
            <a:extLst>
              <a:ext uri="{FF2B5EF4-FFF2-40B4-BE49-F238E27FC236}">
                <a16:creationId xmlns:a16="http://schemas.microsoft.com/office/drawing/2014/main" xmlns="" id="{7B52493A-EFE5-B872-FDBA-16708E5BE41E}"/>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p>
        </p:txBody>
      </p:sp>
      <p:sp>
        <p:nvSpPr>
          <p:cNvPr id="15" name="Google Shape;231;p27">
            <a:extLst>
              <a:ext uri="{FF2B5EF4-FFF2-40B4-BE49-F238E27FC236}">
                <a16:creationId xmlns:a16="http://schemas.microsoft.com/office/drawing/2014/main" xmlns="" id="{88B08270-F015-9079-81F5-802AEFA41C23}"/>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Москва, 2023</a:t>
            </a:r>
          </a:p>
        </p:txBody>
      </p:sp>
    </p:spTree>
    <p:extLst>
      <p:ext uri="{BB962C8B-B14F-4D97-AF65-F5344CB8AC3E}">
        <p14:creationId xmlns:p14="http://schemas.microsoft.com/office/powerpoint/2010/main" val="2785605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a:extLst>
              <a:ext uri="{FF2B5EF4-FFF2-40B4-BE49-F238E27FC236}">
                <a16:creationId xmlns:a16="http://schemas.microsoft.com/office/drawing/2014/main" xmlns="" id="{0662BD5A-5773-BD36-DD95-1C23FCBDD3B4}"/>
              </a:ext>
            </a:extLst>
          </p:cNvPr>
          <p:cNvSpPr>
            <a:spLocks noGrp="1"/>
          </p:cNvSpPr>
          <p:nvPr>
            <p:ph type="title"/>
          </p:nvPr>
        </p:nvSpPr>
        <p:spPr>
          <a:xfrm>
            <a:off x="468378" y="1332371"/>
            <a:ext cx="11090023" cy="777025"/>
          </a:xfrm>
        </p:spPr>
        <p:txBody>
          <a:bodyPr>
            <a:normAutofit/>
          </a:bodyPr>
          <a:lstStyle/>
          <a:p>
            <a:r>
              <a:rPr lang="ru-RU" b="1" dirty="0"/>
              <a:t>Инструмент измерения: выбор формата заданий</a:t>
            </a:r>
            <a:endParaRPr lang="en-US" b="1" dirty="0"/>
          </a:p>
        </p:txBody>
      </p:sp>
      <p:sp>
        <p:nvSpPr>
          <p:cNvPr id="10" name="TextBox 9">
            <a:extLst>
              <a:ext uri="{FF2B5EF4-FFF2-40B4-BE49-F238E27FC236}">
                <a16:creationId xmlns:a16="http://schemas.microsoft.com/office/drawing/2014/main" xmlns="" id="{76DA9FA6-7329-1B7C-AD0B-18F97A1BBB41}"/>
              </a:ext>
            </a:extLst>
          </p:cNvPr>
          <p:cNvSpPr txBox="1"/>
          <p:nvPr/>
        </p:nvSpPr>
        <p:spPr>
          <a:xfrm>
            <a:off x="411563" y="2019687"/>
            <a:ext cx="4426465" cy="4893647"/>
          </a:xfrm>
          <a:prstGeom prst="rect">
            <a:avLst/>
          </a:prstGeom>
          <a:noFill/>
        </p:spPr>
        <p:txBody>
          <a:bodyPr wrap="square">
            <a:spAutoFit/>
          </a:bodyPr>
          <a:lstStyle/>
          <a:p>
            <a:r>
              <a:rPr lang="ru-RU" sz="1200" b="1" dirty="0">
                <a:latin typeface="Open Sans" panose="020B0606030504020204" pitchFamily="34" charset="0"/>
                <a:ea typeface="Open Sans" panose="020B0606030504020204" pitchFamily="34" charset="0"/>
                <a:cs typeface="Open Sans" panose="020B0606030504020204" pitchFamily="34" charset="0"/>
              </a:rPr>
              <a:t>Интерактивные симуляционные задания в цифровой среде на основе сценариев: </a:t>
            </a:r>
          </a:p>
          <a:p>
            <a:r>
              <a:rPr lang="en-US" sz="1200" b="1" dirty="0">
                <a:latin typeface="Open Sans" panose="020B0606030504020204" pitchFamily="34" charset="0"/>
                <a:ea typeface="Open Sans" panose="020B0606030504020204" pitchFamily="34" charset="0"/>
                <a:cs typeface="Open Sans" panose="020B0606030504020204" pitchFamily="34" charset="0"/>
              </a:rPr>
              <a:t>Scenario-Based Assessments </a:t>
            </a:r>
            <a:r>
              <a:rPr lang="ru-RU"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Simulation-Based Assessments </a:t>
            </a:r>
            <a:r>
              <a:rPr lang="ru-RU" sz="1200" b="1" dirty="0">
                <a:latin typeface="Open Sans" panose="020B0606030504020204" pitchFamily="34" charset="0"/>
                <a:ea typeface="Open Sans" panose="020B0606030504020204" pitchFamily="34" charset="0"/>
                <a:cs typeface="Open Sans" panose="020B0606030504020204" pitchFamily="34" charset="0"/>
              </a:rPr>
              <a:t>           VPBA</a:t>
            </a:r>
            <a:endParaRPr lang="en-US" sz="1200" b="1" dirty="0">
              <a:latin typeface="Open Sans" panose="020B0606030504020204" pitchFamily="34" charset="0"/>
              <a:ea typeface="Open Sans" panose="020B0606030504020204" pitchFamily="34" charset="0"/>
              <a:cs typeface="Open Sans" panose="020B0606030504020204" pitchFamily="34" charset="0"/>
            </a:endParaRPr>
          </a:p>
          <a:p>
            <a:endParaRPr lang="en-US" sz="1200" b="1" dirty="0">
              <a:latin typeface="Open Sans" panose="020B0606030504020204" pitchFamily="34" charset="0"/>
              <a:ea typeface="Open Sans" panose="020B0606030504020204" pitchFamily="34" charset="0"/>
              <a:cs typeface="Open Sans" panose="020B0606030504020204" pitchFamily="34" charset="0"/>
            </a:endParaRPr>
          </a:p>
          <a:p>
            <a:endParaRPr lang="ru-RU" sz="1200" b="1" dirty="0">
              <a:latin typeface="Open Sans" panose="020B0606030504020204" pitchFamily="34" charset="0"/>
              <a:ea typeface="Open Sans" panose="020B0606030504020204" pitchFamily="34" charset="0"/>
              <a:cs typeface="Open Sans" panose="020B0606030504020204" pitchFamily="34" charset="0"/>
            </a:endParaRPr>
          </a:p>
          <a:p>
            <a:r>
              <a:rPr lang="ru-RU" sz="1200" dirty="0">
                <a:latin typeface="Open Sans" panose="020B0606030504020204" pitchFamily="34" charset="0"/>
                <a:ea typeface="Open Sans" panose="020B0606030504020204" pitchFamily="34" charset="0"/>
                <a:cs typeface="Open Sans" panose="020B0606030504020204" pitchFamily="34" charset="0"/>
              </a:rPr>
              <a:t>Каждое представляет собой ситуацию, максимально приближенную к повседневной жизни, и содержит в себе задачу, которую надо решить:</a:t>
            </a:r>
          </a:p>
          <a:p>
            <a:pPr marL="171450" indent="-171450">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уменьшение  эффекта случайного угадывания;</a:t>
            </a:r>
          </a:p>
          <a:p>
            <a:pPr marL="171450" indent="-171450">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игровые элементы, «мягкое вхождение»               повышение мотивации к выполнению        </a:t>
            </a:r>
            <a:r>
              <a:rPr lang="en-US"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степень достоверности полученных результатов; </a:t>
            </a:r>
          </a:p>
          <a:p>
            <a:pPr marL="171450" indent="-171450">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аутентичная среда, которая при этом позволяет зафиксировать поведение, соответствующее измеряемому конструкту;</a:t>
            </a:r>
          </a:p>
          <a:p>
            <a:pPr marL="171450" indent="-171450">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на каждом шаге выполнения  задачи в рамках сценария фиксируется конкретный индикатор/ несколько индикаторов;</a:t>
            </a:r>
          </a:p>
          <a:p>
            <a:pPr marL="171450" indent="-171450">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один из принципов - измерять больше одного компонента измеряемого конструкта в каждом сценарии;</a:t>
            </a:r>
          </a:p>
          <a:p>
            <a:pPr marL="171450" indent="-171450">
              <a:buFont typeface="Arial" panose="020B0604020202020204" pitchFamily="34" charset="0"/>
              <a:buChar char="•"/>
            </a:pPr>
            <a:r>
              <a:rPr lang="ru-R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фиксация контролируемого цифрового следа, сбор метаданных.</a:t>
            </a:r>
            <a:endParaRPr lang="en-US" sz="1200" dirty="0">
              <a:solidFill>
                <a:schemeClr val="bg2">
                  <a:lumMod val="10000"/>
                </a:schemeClr>
              </a:solidFill>
            </a:endParaRPr>
          </a:p>
          <a:p>
            <a:endParaRPr lang="en-US" sz="1200" dirty="0">
              <a:solidFill>
                <a:schemeClr val="bg2">
                  <a:lumMod val="10000"/>
                </a:schemeClr>
              </a:solidFill>
            </a:endParaRPr>
          </a:p>
          <a:p>
            <a:endParaRPr lang="en-US" sz="1200" b="1" dirty="0"/>
          </a:p>
        </p:txBody>
      </p:sp>
      <p:pic>
        <p:nvPicPr>
          <p:cNvPr id="12" name="Рисунок 11">
            <a:extLst>
              <a:ext uri="{FF2B5EF4-FFF2-40B4-BE49-F238E27FC236}">
                <a16:creationId xmlns:a16="http://schemas.microsoft.com/office/drawing/2014/main" xmlns="" id="{7B2A630D-0686-401F-6681-E1AF4055E422}"/>
              </a:ext>
            </a:extLst>
          </p:cNvPr>
          <p:cNvPicPr>
            <a:picLocks noChangeAspect="1"/>
          </p:cNvPicPr>
          <p:nvPr/>
        </p:nvPicPr>
        <p:blipFill>
          <a:blip r:embed="rId3"/>
          <a:stretch>
            <a:fillRect/>
          </a:stretch>
        </p:blipFill>
        <p:spPr>
          <a:xfrm>
            <a:off x="4706081" y="2019686"/>
            <a:ext cx="5295786" cy="4052036"/>
          </a:xfrm>
          <a:prstGeom prst="rect">
            <a:avLst/>
          </a:prstGeom>
        </p:spPr>
      </p:pic>
      <p:cxnSp>
        <p:nvCxnSpPr>
          <p:cNvPr id="17" name="Прямая со стрелкой 16">
            <a:extLst>
              <a:ext uri="{FF2B5EF4-FFF2-40B4-BE49-F238E27FC236}">
                <a16:creationId xmlns:a16="http://schemas.microsoft.com/office/drawing/2014/main" xmlns="" id="{978A53E3-026D-EE2C-BA46-DB2083FC10F0}"/>
              </a:ext>
            </a:extLst>
          </p:cNvPr>
          <p:cNvCxnSpPr/>
          <p:nvPr/>
        </p:nvCxnSpPr>
        <p:spPr>
          <a:xfrm>
            <a:off x="1594701" y="2703285"/>
            <a:ext cx="28280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Рисунок 18">
            <a:extLst>
              <a:ext uri="{FF2B5EF4-FFF2-40B4-BE49-F238E27FC236}">
                <a16:creationId xmlns:a16="http://schemas.microsoft.com/office/drawing/2014/main" xmlns="" id="{0F532F4D-FEFC-EB82-0258-DD6138C5DB33}"/>
              </a:ext>
            </a:extLst>
          </p:cNvPr>
          <p:cNvPicPr>
            <a:picLocks noChangeAspect="1"/>
          </p:cNvPicPr>
          <p:nvPr/>
        </p:nvPicPr>
        <p:blipFill>
          <a:blip r:embed="rId4"/>
          <a:stretch>
            <a:fillRect/>
          </a:stretch>
        </p:blipFill>
        <p:spPr>
          <a:xfrm>
            <a:off x="6259893" y="3447130"/>
            <a:ext cx="5731130" cy="3223759"/>
          </a:xfrm>
          <a:prstGeom prst="rect">
            <a:avLst/>
          </a:prstGeom>
        </p:spPr>
      </p:pic>
      <p:cxnSp>
        <p:nvCxnSpPr>
          <p:cNvPr id="28" name="Прямая со стрелкой 27">
            <a:extLst>
              <a:ext uri="{FF2B5EF4-FFF2-40B4-BE49-F238E27FC236}">
                <a16:creationId xmlns:a16="http://schemas.microsoft.com/office/drawing/2014/main" xmlns="" id="{CA83FAFA-0F15-C58A-0F1A-E546AFCD3EB5}"/>
              </a:ext>
            </a:extLst>
          </p:cNvPr>
          <p:cNvCxnSpPr/>
          <p:nvPr/>
        </p:nvCxnSpPr>
        <p:spPr>
          <a:xfrm>
            <a:off x="3792717" y="3996329"/>
            <a:ext cx="28280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Прямая со стрелкой 28">
            <a:extLst>
              <a:ext uri="{FF2B5EF4-FFF2-40B4-BE49-F238E27FC236}">
                <a16:creationId xmlns:a16="http://schemas.microsoft.com/office/drawing/2014/main" xmlns="" id="{47D1BDD7-6AE1-5520-A328-1F535F882DFF}"/>
              </a:ext>
            </a:extLst>
          </p:cNvPr>
          <p:cNvCxnSpPr/>
          <p:nvPr/>
        </p:nvCxnSpPr>
        <p:spPr>
          <a:xfrm>
            <a:off x="3645030" y="4175437"/>
            <a:ext cx="28280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 name="Google Shape;1007;p88">
            <a:extLst>
              <a:ext uri="{FF2B5EF4-FFF2-40B4-BE49-F238E27FC236}">
                <a16:creationId xmlns:a16="http://schemas.microsoft.com/office/drawing/2014/main" xmlns="" id="{267DC2BB-A750-E8D9-DB36-165CC0612752}"/>
              </a:ext>
            </a:extLst>
          </p:cNvPr>
          <p:cNvPicPr preferRelativeResize="0"/>
          <p:nvPr/>
        </p:nvPicPr>
        <p:blipFill rotWithShape="1">
          <a:blip r:embed="rId5">
            <a:alphaModFix/>
          </a:blip>
          <a:srcRect/>
          <a:stretch/>
        </p:blipFill>
        <p:spPr>
          <a:xfrm>
            <a:off x="10087943" y="2063772"/>
            <a:ext cx="1817003" cy="1248996"/>
          </a:xfrm>
          <a:prstGeom prst="rect">
            <a:avLst/>
          </a:prstGeom>
          <a:noFill/>
          <a:ln>
            <a:noFill/>
          </a:ln>
        </p:spPr>
      </p:pic>
      <p:sp>
        <p:nvSpPr>
          <p:cNvPr id="15" name="Google Shape;229;p27">
            <a:extLst>
              <a:ext uri="{FF2B5EF4-FFF2-40B4-BE49-F238E27FC236}">
                <a16:creationId xmlns:a16="http://schemas.microsoft.com/office/drawing/2014/main" xmlns="" id="{EFFDB144-57B8-8F90-B586-490C8DB3BCE5}"/>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p>
        </p:txBody>
      </p:sp>
      <p:sp>
        <p:nvSpPr>
          <p:cNvPr id="16" name="Google Shape;230;p27">
            <a:extLst>
              <a:ext uri="{FF2B5EF4-FFF2-40B4-BE49-F238E27FC236}">
                <a16:creationId xmlns:a16="http://schemas.microsoft.com/office/drawing/2014/main" xmlns="" id="{4DC587E6-7C57-16ED-F1D6-03583EDACE30}"/>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p>
        </p:txBody>
      </p:sp>
      <p:sp>
        <p:nvSpPr>
          <p:cNvPr id="18" name="Google Shape;231;p27">
            <a:extLst>
              <a:ext uri="{FF2B5EF4-FFF2-40B4-BE49-F238E27FC236}">
                <a16:creationId xmlns:a16="http://schemas.microsoft.com/office/drawing/2014/main" xmlns="" id="{F96CEEE5-0501-1A98-D37A-48629FABEE20}"/>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Москва, 2023</a:t>
            </a:r>
          </a:p>
        </p:txBody>
      </p:sp>
    </p:spTree>
    <p:extLst>
      <p:ext uri="{BB962C8B-B14F-4D97-AF65-F5344CB8AC3E}">
        <p14:creationId xmlns:p14="http://schemas.microsoft.com/office/powerpoint/2010/main" val="22244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DE2E9E35-D721-0DA4-5A27-BE4AD8072073}"/>
              </a:ext>
            </a:extLst>
          </p:cNvPr>
          <p:cNvSpPr txBox="1">
            <a:spLocks/>
          </p:cNvSpPr>
          <p:nvPr/>
        </p:nvSpPr>
        <p:spPr>
          <a:xfrm>
            <a:off x="450222" y="1277175"/>
            <a:ext cx="11619341" cy="7770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Инструмент измерения: примеры</a:t>
            </a:r>
            <a:endParaRPr lang="en-US" b="1" dirty="0"/>
          </a:p>
        </p:txBody>
      </p:sp>
      <p:sp>
        <p:nvSpPr>
          <p:cNvPr id="12" name="TextBox 11">
            <a:extLst>
              <a:ext uri="{FF2B5EF4-FFF2-40B4-BE49-F238E27FC236}">
                <a16:creationId xmlns:a16="http://schemas.microsoft.com/office/drawing/2014/main" xmlns="" id="{36CB3071-F534-1E7D-513F-1EB95999CCF3}"/>
              </a:ext>
            </a:extLst>
          </p:cNvPr>
          <p:cNvSpPr txBox="1"/>
          <p:nvPr/>
        </p:nvSpPr>
        <p:spPr>
          <a:xfrm>
            <a:off x="6209565" y="4646321"/>
            <a:ext cx="5696105" cy="1954381"/>
          </a:xfrm>
          <a:prstGeom prst="rect">
            <a:avLst/>
          </a:prstGeom>
          <a:noFill/>
          <a:ln w="6350">
            <a:solidFill>
              <a:srgbClr val="102D69"/>
            </a:solidFill>
          </a:ln>
        </p:spPr>
        <p:txBody>
          <a:bodyPr wrap="square">
            <a:spAutoFit/>
          </a:bodyPr>
          <a:lstStyle/>
          <a:p>
            <a:r>
              <a:rPr lang="ru-RU" sz="11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Пример разработанного задания «Этнопарк»</a:t>
            </a:r>
          </a:p>
          <a:p>
            <a:endPar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endParaRPr>
          </a:p>
          <a:p>
            <a:r>
              <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rPr>
              <a:t>Контекст (содержательный характер тестового задания) сценария</a:t>
            </a:r>
            <a:r>
              <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планирование экскурсии в специальной среде программирования (с возможностью создания и оптимизации алгоритмов). </a:t>
            </a:r>
          </a:p>
          <a:p>
            <a:endPar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rPr>
              <a:t>Представленные в задании составляющие ЦГ: </a:t>
            </a:r>
            <a:r>
              <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вычислительная грамотность.</a:t>
            </a:r>
          </a:p>
          <a:p>
            <a:endPar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rPr>
              <a:t>Используемые симуляторы: </a:t>
            </a:r>
            <a:r>
              <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браузер, программа для построения алгоритмов (функционал Скретч), виртуальный ассистент. </a:t>
            </a:r>
          </a:p>
        </p:txBody>
      </p:sp>
      <p:pic>
        <p:nvPicPr>
          <p:cNvPr id="5" name="Рисунок 4">
            <a:extLst>
              <a:ext uri="{FF2B5EF4-FFF2-40B4-BE49-F238E27FC236}">
                <a16:creationId xmlns:a16="http://schemas.microsoft.com/office/drawing/2014/main" xmlns="" id="{8FB410FB-1E09-8650-05C0-7326B9566139}"/>
              </a:ext>
            </a:extLst>
          </p:cNvPr>
          <p:cNvPicPr>
            <a:picLocks noChangeAspect="1"/>
          </p:cNvPicPr>
          <p:nvPr/>
        </p:nvPicPr>
        <p:blipFill>
          <a:blip r:embed="rId3"/>
          <a:stretch>
            <a:fillRect/>
          </a:stretch>
        </p:blipFill>
        <p:spPr>
          <a:xfrm>
            <a:off x="6209565" y="1665686"/>
            <a:ext cx="5585952" cy="2698923"/>
          </a:xfrm>
          <a:prstGeom prst="rect">
            <a:avLst/>
          </a:prstGeom>
        </p:spPr>
      </p:pic>
      <p:sp>
        <p:nvSpPr>
          <p:cNvPr id="11" name="TextBox 10">
            <a:extLst>
              <a:ext uri="{FF2B5EF4-FFF2-40B4-BE49-F238E27FC236}">
                <a16:creationId xmlns:a16="http://schemas.microsoft.com/office/drawing/2014/main" xmlns="" id="{1AC15DED-8CBB-8750-DBCE-563CCC45945E}"/>
              </a:ext>
            </a:extLst>
          </p:cNvPr>
          <p:cNvSpPr txBox="1"/>
          <p:nvPr/>
        </p:nvSpPr>
        <p:spPr>
          <a:xfrm>
            <a:off x="396483" y="4646321"/>
            <a:ext cx="5636904" cy="1954381"/>
          </a:xfrm>
          <a:prstGeom prst="rect">
            <a:avLst/>
          </a:prstGeom>
          <a:noFill/>
          <a:ln w="6350">
            <a:solidFill>
              <a:srgbClr val="102D69"/>
            </a:solidFill>
          </a:ln>
        </p:spPr>
        <p:txBody>
          <a:bodyPr wrap="square">
            <a:spAutoFit/>
          </a:bodyPr>
          <a:lstStyle/>
          <a:p>
            <a:r>
              <a:rPr lang="ru-RU" sz="11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Пример разработанного задания «Поход»</a:t>
            </a:r>
          </a:p>
          <a:p>
            <a:endPar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endParaRPr>
          </a:p>
          <a:p>
            <a:r>
              <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rPr>
              <a:t>Контекст (содержательный характер тестового задания) сценария</a:t>
            </a:r>
            <a:r>
              <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помощь в организации школьного мероприятия. </a:t>
            </a:r>
          </a:p>
          <a:p>
            <a:endParaRPr lang="ru-RU" sz="11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rPr>
              <a:t>Представленные в задании составляющие ЦГ: </a:t>
            </a:r>
            <a:r>
              <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компьютерная </a:t>
            </a:r>
            <a:r>
              <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rPr>
              <a:t>(</a:t>
            </a:r>
            <a:r>
              <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техническая) грамотность, информационная грамотность, цифровая безопасность, цифровая коммуникация.</a:t>
            </a:r>
          </a:p>
          <a:p>
            <a:endPar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rPr>
              <a:t>Используемые симуляторы: </a:t>
            </a:r>
            <a:r>
              <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браузер, поисковая система, социальная сеть, электронная почта, виртуальный ассистент, файловый менеджер (проводник).</a:t>
            </a:r>
          </a:p>
        </p:txBody>
      </p:sp>
      <p:pic>
        <p:nvPicPr>
          <p:cNvPr id="14" name="Рисунок 13" descr="Изображение выглядит как текст, снимок экрана, компьютер, Операционная система&#10;&#10;Автоматически созданное описание">
            <a:extLst>
              <a:ext uri="{FF2B5EF4-FFF2-40B4-BE49-F238E27FC236}">
                <a16:creationId xmlns:a16="http://schemas.microsoft.com/office/drawing/2014/main" xmlns="" id="{29A7565A-58C4-1937-7367-6D6544F3C504}"/>
              </a:ext>
            </a:extLst>
          </p:cNvPr>
          <p:cNvPicPr>
            <a:picLocks noChangeAspect="1"/>
          </p:cNvPicPr>
          <p:nvPr/>
        </p:nvPicPr>
        <p:blipFill>
          <a:blip r:embed="rId4"/>
          <a:stretch>
            <a:fillRect/>
          </a:stretch>
        </p:blipFill>
        <p:spPr>
          <a:xfrm>
            <a:off x="447434" y="1665686"/>
            <a:ext cx="5585953" cy="2698923"/>
          </a:xfrm>
          <a:prstGeom prst="rect">
            <a:avLst/>
          </a:prstGeom>
        </p:spPr>
      </p:pic>
      <p:sp>
        <p:nvSpPr>
          <p:cNvPr id="17" name="Google Shape;229;p27">
            <a:extLst>
              <a:ext uri="{FF2B5EF4-FFF2-40B4-BE49-F238E27FC236}">
                <a16:creationId xmlns:a16="http://schemas.microsoft.com/office/drawing/2014/main" xmlns="" id="{85CCE571-5298-CBA2-0EFD-CA3859B5D297}"/>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p>
        </p:txBody>
      </p:sp>
      <p:sp>
        <p:nvSpPr>
          <p:cNvPr id="18" name="Google Shape;230;p27">
            <a:extLst>
              <a:ext uri="{FF2B5EF4-FFF2-40B4-BE49-F238E27FC236}">
                <a16:creationId xmlns:a16="http://schemas.microsoft.com/office/drawing/2014/main" xmlns="" id="{5CF19D00-12C5-ECBA-15D1-258716F61DCD}"/>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p>
        </p:txBody>
      </p:sp>
      <p:sp>
        <p:nvSpPr>
          <p:cNvPr id="19" name="Google Shape;231;p27">
            <a:extLst>
              <a:ext uri="{FF2B5EF4-FFF2-40B4-BE49-F238E27FC236}">
                <a16:creationId xmlns:a16="http://schemas.microsoft.com/office/drawing/2014/main" xmlns="" id="{70CD5C94-A8BA-6864-2AA3-3A81F1C82076}"/>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ru-RU" sz="1000" dirty="0">
                <a:latin typeface="Open Sans" panose="020B0606030504020204" pitchFamily="34" charset="0"/>
                <a:ea typeface="Open Sans" panose="020B0606030504020204" pitchFamily="34" charset="0"/>
                <a:cs typeface="Open Sans" panose="020B0606030504020204" pitchFamily="34" charset="0"/>
              </a:rPr>
              <a:t>Москва, 2023</a:t>
            </a:r>
          </a:p>
        </p:txBody>
      </p:sp>
    </p:spTree>
    <p:extLst>
      <p:ext uri="{BB962C8B-B14F-4D97-AF65-F5344CB8AC3E}">
        <p14:creationId xmlns:p14="http://schemas.microsoft.com/office/powerpoint/2010/main" val="179616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DE2E9E35-D721-0DA4-5A27-BE4AD8072073}"/>
              </a:ext>
            </a:extLst>
          </p:cNvPr>
          <p:cNvSpPr txBox="1">
            <a:spLocks/>
          </p:cNvSpPr>
          <p:nvPr/>
        </p:nvSpPr>
        <p:spPr>
          <a:xfrm>
            <a:off x="411036" y="1254036"/>
            <a:ext cx="11619341" cy="7770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Обработка результатов и обратная связь</a:t>
            </a:r>
            <a:endParaRPr lang="en-US" b="1" dirty="0"/>
          </a:p>
        </p:txBody>
      </p:sp>
      <p:cxnSp>
        <p:nvCxnSpPr>
          <p:cNvPr id="10" name="Google Shape;1179;p62">
            <a:extLst>
              <a:ext uri="{FF2B5EF4-FFF2-40B4-BE49-F238E27FC236}">
                <a16:creationId xmlns:a16="http://schemas.microsoft.com/office/drawing/2014/main" xmlns="" id="{68F08157-7B80-183D-E485-FD621771EE8F}"/>
              </a:ext>
            </a:extLst>
          </p:cNvPr>
          <p:cNvCxnSpPr>
            <a:cxnSpLocks/>
            <a:stCxn id="4" idx="3"/>
          </p:cNvCxnSpPr>
          <p:nvPr/>
        </p:nvCxnSpPr>
        <p:spPr>
          <a:xfrm>
            <a:off x="3786937" y="3120465"/>
            <a:ext cx="594089" cy="1411471"/>
          </a:xfrm>
          <a:prstGeom prst="straightConnector1">
            <a:avLst/>
          </a:prstGeom>
          <a:noFill/>
          <a:ln w="19050" cap="flat" cmpd="sng">
            <a:solidFill>
              <a:srgbClr val="244999"/>
            </a:solidFill>
            <a:prstDash val="solid"/>
            <a:round/>
            <a:headEnd type="none" w="med" len="med"/>
            <a:tailEnd type="oval" w="med" len="med"/>
          </a:ln>
        </p:spPr>
      </p:cxnSp>
      <p:sp>
        <p:nvSpPr>
          <p:cNvPr id="4" name="TextBox 3">
            <a:extLst>
              <a:ext uri="{FF2B5EF4-FFF2-40B4-BE49-F238E27FC236}">
                <a16:creationId xmlns:a16="http://schemas.microsoft.com/office/drawing/2014/main" xmlns="" id="{2B460C3F-1868-A5BB-43BC-FB250E49FA5A}"/>
              </a:ext>
            </a:extLst>
          </p:cNvPr>
          <p:cNvSpPr txBox="1"/>
          <p:nvPr/>
        </p:nvSpPr>
        <p:spPr>
          <a:xfrm>
            <a:off x="411036" y="2227913"/>
            <a:ext cx="3375901" cy="1785104"/>
          </a:xfrm>
          <a:prstGeom prst="rect">
            <a:avLst/>
          </a:prstGeom>
          <a:noFill/>
          <a:ln>
            <a:solidFill>
              <a:srgbClr val="244999"/>
            </a:solidFill>
          </a:ln>
        </p:spPr>
        <p:txBody>
          <a:bodyPr wrap="square">
            <a:spAutoFit/>
          </a:bodyPr>
          <a:lstStyle/>
          <a:p>
            <a:endParaRPr lang="ru-RU" sz="11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ru-RU" sz="11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Анализ качества инструмента</a:t>
            </a:r>
            <a:r>
              <a:rPr lang="ru-RU" sz="11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t>
            </a:r>
          </a:p>
          <a:p>
            <a:endParaRPr lang="ru-RU" sz="1100" b="1" dirty="0">
              <a:solidFill>
                <a:srgbClr val="102D69"/>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ЦГ действительно можно рассматривать как комплексный конструкт, состоящий из 5 субконструктов.</a:t>
            </a:r>
          </a:p>
          <a:p>
            <a:endPar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ru-RU" sz="1100" b="1" kern="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Arial Narrow"/>
              </a:rPr>
              <a:t>4 уровня сформированности ЦГ</a:t>
            </a:r>
          </a:p>
          <a:p>
            <a:endParaRPr lang="ru-RU" sz="11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229;p27">
            <a:extLst>
              <a:ext uri="{FF2B5EF4-FFF2-40B4-BE49-F238E27FC236}">
                <a16:creationId xmlns:a16="http://schemas.microsoft.com/office/drawing/2014/main" xmlns="" id="{53742B77-F8BB-96F9-316C-10522DF6A684}"/>
              </a:ext>
            </a:extLst>
          </p:cNvPr>
          <p:cNvSpPr txBox="1">
            <a:spLocks/>
          </p:cNvSpPr>
          <p:nvPr/>
        </p:nvSpPr>
        <p:spPr>
          <a:xfrm>
            <a:off x="1143690" y="540904"/>
            <a:ext cx="1910595" cy="415925"/>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000" dirty="0"/>
              <a:t>Открытый семинар НИУ ВШЭ по образованию</a:t>
            </a:r>
          </a:p>
        </p:txBody>
      </p:sp>
      <p:sp>
        <p:nvSpPr>
          <p:cNvPr id="17" name="Google Shape;230;p27">
            <a:extLst>
              <a:ext uri="{FF2B5EF4-FFF2-40B4-BE49-F238E27FC236}">
                <a16:creationId xmlns:a16="http://schemas.microsoft.com/office/drawing/2014/main" xmlns="" id="{F7F3ADEA-C258-A385-137F-3F5D2A7752D9}"/>
              </a:ext>
            </a:extLst>
          </p:cNvPr>
          <p:cNvSpPr txBox="1">
            <a:spLocks/>
          </p:cNvSpPr>
          <p:nvPr/>
        </p:nvSpPr>
        <p:spPr>
          <a:xfrm>
            <a:off x="3459163" y="548720"/>
            <a:ext cx="2472945"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000" dirty="0"/>
              <a:t>Цифровые компетенции школьников: оценка и условия развития</a:t>
            </a:r>
          </a:p>
        </p:txBody>
      </p:sp>
      <p:sp>
        <p:nvSpPr>
          <p:cNvPr id="8" name="TextBox 7">
            <a:extLst>
              <a:ext uri="{FF2B5EF4-FFF2-40B4-BE49-F238E27FC236}">
                <a16:creationId xmlns:a16="http://schemas.microsoft.com/office/drawing/2014/main" xmlns="" id="{B34F400A-E388-A4CC-2E19-EB6148FE29D6}"/>
              </a:ext>
            </a:extLst>
          </p:cNvPr>
          <p:cNvSpPr txBox="1"/>
          <p:nvPr/>
        </p:nvSpPr>
        <p:spPr>
          <a:xfrm>
            <a:off x="411036" y="4323703"/>
            <a:ext cx="3375901" cy="2123658"/>
          </a:xfrm>
          <a:prstGeom prst="rect">
            <a:avLst/>
          </a:prstGeom>
          <a:noFill/>
          <a:ln>
            <a:solidFill>
              <a:schemeClr val="tx1"/>
            </a:solidFill>
          </a:ln>
        </p:spPr>
        <p:txBody>
          <a:bodyPr wrap="square">
            <a:spAutoFit/>
          </a:bodyPr>
          <a:lstStyle/>
          <a:p>
            <a:endParaRPr lang="ru-RU" sz="11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endParaRPr lang="ru-RU" sz="11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ru-RU" sz="11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Методология + фиксация цифрового следа:</a:t>
            </a:r>
          </a:p>
          <a:p>
            <a:endParaRPr lang="ru-RU" sz="11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ru-RU" sz="1100" dirty="0">
                <a:solidFill>
                  <a:srgbClr val="000000"/>
                </a:solidFill>
                <a:latin typeface="Open Sans" panose="020B0606030504020204" pitchFamily="34" charset="0"/>
                <a:ea typeface="Open Sans" panose="020B0606030504020204" pitchFamily="34" charset="0"/>
                <a:cs typeface="Open Sans" panose="020B0606030504020204" pitchFamily="34" charset="0"/>
              </a:rPr>
              <a:t>какие задачи и контексты вызывают у учащихся наибольшее затруднение,</a:t>
            </a:r>
          </a:p>
          <a:p>
            <a:pPr marL="171450" indent="-171450">
              <a:buFont typeface="Arial" panose="020B0604020202020204" pitchFamily="34" charset="0"/>
              <a:buChar char="•"/>
            </a:pPr>
            <a:r>
              <a:rPr lang="ru-RU" sz="1100" dirty="0">
                <a:solidFill>
                  <a:srgbClr val="000000"/>
                </a:solidFill>
                <a:latin typeface="Open Sans" panose="020B0606030504020204" pitchFamily="34" charset="0"/>
                <a:ea typeface="Open Sans" panose="020B0606030504020204" pitchFamily="34" charset="0"/>
                <a:cs typeface="Open Sans" panose="020B0606030504020204" pitchFamily="34" charset="0"/>
              </a:rPr>
              <a:t>выделение навыков, относящихся к разным аспектам компонентов ЦГ, которые сформированы в меньшей степени.</a:t>
            </a:r>
          </a:p>
          <a:p>
            <a:pPr marL="171450" indent="-171450">
              <a:buFont typeface="Arial" panose="020B0604020202020204" pitchFamily="34" charset="0"/>
              <a:buChar char="•"/>
            </a:pPr>
            <a:endParaRPr lang="ru-RU" sz="11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ru-RU" sz="11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231;p27">
            <a:extLst>
              <a:ext uri="{FF2B5EF4-FFF2-40B4-BE49-F238E27FC236}">
                <a16:creationId xmlns:a16="http://schemas.microsoft.com/office/drawing/2014/main" xmlns="" id="{C289346D-9F5C-7AE6-7FBB-8BE25230C46E}"/>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000" dirty="0"/>
              <a:t>Москва, 2023</a:t>
            </a:r>
          </a:p>
          <a:p>
            <a:pPr marL="0" indent="0"/>
            <a:endParaRPr lang="ru-RU" sz="1000" dirty="0"/>
          </a:p>
        </p:txBody>
      </p:sp>
      <p:sp>
        <p:nvSpPr>
          <p:cNvPr id="29" name="Google Shape;3546;p48">
            <a:extLst>
              <a:ext uri="{FF2B5EF4-FFF2-40B4-BE49-F238E27FC236}">
                <a16:creationId xmlns:a16="http://schemas.microsoft.com/office/drawing/2014/main" xmlns="" id="{3C5A9226-D7A9-6C34-8746-24ED2D7BC8D5}"/>
              </a:ext>
            </a:extLst>
          </p:cNvPr>
          <p:cNvSpPr/>
          <p:nvPr/>
        </p:nvSpPr>
        <p:spPr>
          <a:xfrm rot="13523862">
            <a:off x="4075885" y="3590308"/>
            <a:ext cx="3582709" cy="3538578"/>
          </a:xfrm>
          <a:custGeom>
            <a:avLst/>
            <a:gdLst/>
            <a:ahLst/>
            <a:cxnLst/>
            <a:rect l="l" t="t" r="r" b="b"/>
            <a:pathLst>
              <a:path w="45721" h="45133" extrusionOk="0">
                <a:moveTo>
                  <a:pt x="22825" y="1"/>
                </a:moveTo>
                <a:cubicBezTo>
                  <a:pt x="22054" y="1"/>
                  <a:pt x="21283" y="295"/>
                  <a:pt x="20693" y="885"/>
                </a:cubicBezTo>
                <a:lnTo>
                  <a:pt x="1179" y="20482"/>
                </a:lnTo>
                <a:cubicBezTo>
                  <a:pt x="0" y="21661"/>
                  <a:pt x="0" y="23566"/>
                  <a:pt x="1179" y="24733"/>
                </a:cubicBezTo>
                <a:lnTo>
                  <a:pt x="20777" y="44259"/>
                </a:lnTo>
                <a:cubicBezTo>
                  <a:pt x="21364" y="44841"/>
                  <a:pt x="22133" y="45133"/>
                  <a:pt x="22900" y="45133"/>
                </a:cubicBezTo>
                <a:cubicBezTo>
                  <a:pt x="23672" y="45133"/>
                  <a:pt x="24442" y="44838"/>
                  <a:pt x="25027" y="44247"/>
                </a:cubicBezTo>
                <a:lnTo>
                  <a:pt x="32873" y="36377"/>
                </a:lnTo>
                <a:cubicBezTo>
                  <a:pt x="33053" y="36197"/>
                  <a:pt x="33283" y="36110"/>
                  <a:pt x="33511" y="36110"/>
                </a:cubicBezTo>
                <a:cubicBezTo>
                  <a:pt x="33810" y="36110"/>
                  <a:pt x="34108" y="36260"/>
                  <a:pt x="34290" y="36544"/>
                </a:cubicBezTo>
                <a:cubicBezTo>
                  <a:pt x="34743" y="37246"/>
                  <a:pt x="35112" y="38020"/>
                  <a:pt x="35409" y="38806"/>
                </a:cubicBezTo>
                <a:cubicBezTo>
                  <a:pt x="35588" y="39294"/>
                  <a:pt x="35909" y="39735"/>
                  <a:pt x="36362" y="40080"/>
                </a:cubicBezTo>
                <a:cubicBezTo>
                  <a:pt x="36890" y="40489"/>
                  <a:pt x="37508" y="40695"/>
                  <a:pt x="38128" y="40695"/>
                </a:cubicBezTo>
                <a:cubicBezTo>
                  <a:pt x="38682" y="40695"/>
                  <a:pt x="39237" y="40530"/>
                  <a:pt x="39731" y="40199"/>
                </a:cubicBezTo>
                <a:cubicBezTo>
                  <a:pt x="41303" y="39127"/>
                  <a:pt x="41446" y="36984"/>
                  <a:pt x="40172" y="35710"/>
                </a:cubicBezTo>
                <a:cubicBezTo>
                  <a:pt x="39862" y="35401"/>
                  <a:pt x="39505" y="35186"/>
                  <a:pt x="39112" y="35044"/>
                </a:cubicBezTo>
                <a:cubicBezTo>
                  <a:pt x="38326" y="34758"/>
                  <a:pt x="37564" y="34401"/>
                  <a:pt x="36862" y="33948"/>
                </a:cubicBezTo>
                <a:cubicBezTo>
                  <a:pt x="36374" y="33639"/>
                  <a:pt x="36279" y="32960"/>
                  <a:pt x="36695" y="32543"/>
                </a:cubicBezTo>
                <a:lnTo>
                  <a:pt x="44553" y="24661"/>
                </a:lnTo>
                <a:cubicBezTo>
                  <a:pt x="45720" y="23483"/>
                  <a:pt x="45720" y="21578"/>
                  <a:pt x="44542" y="20399"/>
                </a:cubicBezTo>
                <a:lnTo>
                  <a:pt x="24956" y="885"/>
                </a:lnTo>
                <a:cubicBezTo>
                  <a:pt x="24366" y="295"/>
                  <a:pt x="23595" y="1"/>
                  <a:pt x="22825"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A78B4DA4-4908-F0C3-0356-E31E06F1C574}"/>
              </a:ext>
            </a:extLst>
          </p:cNvPr>
          <p:cNvSpPr txBox="1"/>
          <p:nvPr/>
        </p:nvSpPr>
        <p:spPr>
          <a:xfrm>
            <a:off x="4651001" y="4739201"/>
            <a:ext cx="2562214" cy="1708160"/>
          </a:xfrm>
          <a:prstGeom prst="rect">
            <a:avLst/>
          </a:prstGeom>
          <a:noFill/>
        </p:spPr>
        <p:txBody>
          <a:bodyPr wrap="square">
            <a:spAutoFit/>
          </a:bodyPr>
          <a:lstStyle/>
          <a:p>
            <a:r>
              <a:rPr 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rPr>
              <a:t>Обратная </a:t>
            </a:r>
          </a:p>
          <a:p>
            <a:r>
              <a:rPr 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rPr>
              <a:t>связь школе</a:t>
            </a:r>
            <a:endParaRPr lang="ru-RU"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ru-RU"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ru-RU"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общий уровень ЦГ, информация по навыкам, составляющим основу субконструктов ЦГ (в %, например, 70% учащихся школы, принявших участие в тестировании, смогли идентифицировать небезопасные по контенту сайты).</a:t>
            </a:r>
          </a:p>
        </p:txBody>
      </p:sp>
      <p:sp>
        <p:nvSpPr>
          <p:cNvPr id="32" name="Google Shape;3546;p48">
            <a:extLst>
              <a:ext uri="{FF2B5EF4-FFF2-40B4-BE49-F238E27FC236}">
                <a16:creationId xmlns:a16="http://schemas.microsoft.com/office/drawing/2014/main" xmlns="" id="{800B0AC1-5350-AC73-2FFA-AE84FA7A7FB2}"/>
              </a:ext>
            </a:extLst>
          </p:cNvPr>
          <p:cNvSpPr/>
          <p:nvPr/>
        </p:nvSpPr>
        <p:spPr>
          <a:xfrm rot="2724916">
            <a:off x="4092927" y="1424510"/>
            <a:ext cx="3582679" cy="3547653"/>
          </a:xfrm>
          <a:custGeom>
            <a:avLst/>
            <a:gdLst/>
            <a:ahLst/>
            <a:cxnLst/>
            <a:rect l="l" t="t" r="r" b="b"/>
            <a:pathLst>
              <a:path w="45721" h="45133" extrusionOk="0">
                <a:moveTo>
                  <a:pt x="22825" y="1"/>
                </a:moveTo>
                <a:cubicBezTo>
                  <a:pt x="22054" y="1"/>
                  <a:pt x="21283" y="295"/>
                  <a:pt x="20693" y="885"/>
                </a:cubicBezTo>
                <a:lnTo>
                  <a:pt x="1179" y="20482"/>
                </a:lnTo>
                <a:cubicBezTo>
                  <a:pt x="0" y="21661"/>
                  <a:pt x="0" y="23566"/>
                  <a:pt x="1179" y="24733"/>
                </a:cubicBezTo>
                <a:lnTo>
                  <a:pt x="20777" y="44259"/>
                </a:lnTo>
                <a:cubicBezTo>
                  <a:pt x="21364" y="44841"/>
                  <a:pt x="22133" y="45133"/>
                  <a:pt x="22900" y="45133"/>
                </a:cubicBezTo>
                <a:cubicBezTo>
                  <a:pt x="23672" y="45133"/>
                  <a:pt x="24442" y="44838"/>
                  <a:pt x="25027" y="44247"/>
                </a:cubicBezTo>
                <a:lnTo>
                  <a:pt x="32873" y="36377"/>
                </a:lnTo>
                <a:cubicBezTo>
                  <a:pt x="33053" y="36197"/>
                  <a:pt x="33283" y="36110"/>
                  <a:pt x="33511" y="36110"/>
                </a:cubicBezTo>
                <a:cubicBezTo>
                  <a:pt x="33810" y="36110"/>
                  <a:pt x="34108" y="36260"/>
                  <a:pt x="34290" y="36544"/>
                </a:cubicBezTo>
                <a:cubicBezTo>
                  <a:pt x="34743" y="37246"/>
                  <a:pt x="35112" y="38020"/>
                  <a:pt x="35409" y="38806"/>
                </a:cubicBezTo>
                <a:cubicBezTo>
                  <a:pt x="35588" y="39294"/>
                  <a:pt x="35909" y="39735"/>
                  <a:pt x="36362" y="40080"/>
                </a:cubicBezTo>
                <a:cubicBezTo>
                  <a:pt x="36890" y="40489"/>
                  <a:pt x="37508" y="40695"/>
                  <a:pt x="38128" y="40695"/>
                </a:cubicBezTo>
                <a:cubicBezTo>
                  <a:pt x="38682" y="40695"/>
                  <a:pt x="39237" y="40530"/>
                  <a:pt x="39731" y="40199"/>
                </a:cubicBezTo>
                <a:cubicBezTo>
                  <a:pt x="41303" y="39127"/>
                  <a:pt x="41446" y="36984"/>
                  <a:pt x="40172" y="35710"/>
                </a:cubicBezTo>
                <a:cubicBezTo>
                  <a:pt x="39862" y="35401"/>
                  <a:pt x="39505" y="35186"/>
                  <a:pt x="39112" y="35044"/>
                </a:cubicBezTo>
                <a:cubicBezTo>
                  <a:pt x="38326" y="34758"/>
                  <a:pt x="37564" y="34401"/>
                  <a:pt x="36862" y="33948"/>
                </a:cubicBezTo>
                <a:cubicBezTo>
                  <a:pt x="36374" y="33639"/>
                  <a:pt x="36279" y="32960"/>
                  <a:pt x="36695" y="32543"/>
                </a:cubicBezTo>
                <a:lnTo>
                  <a:pt x="44553" y="24661"/>
                </a:lnTo>
                <a:cubicBezTo>
                  <a:pt x="45720" y="23483"/>
                  <a:pt x="45720" y="21578"/>
                  <a:pt x="44542" y="20399"/>
                </a:cubicBezTo>
                <a:lnTo>
                  <a:pt x="24956" y="885"/>
                </a:lnTo>
                <a:cubicBezTo>
                  <a:pt x="24366" y="295"/>
                  <a:pt x="23595" y="1"/>
                  <a:pt x="22825" y="1"/>
                </a:cubicBezTo>
                <a:close/>
              </a:path>
            </a:pathLst>
          </a:custGeom>
          <a:solidFill>
            <a:srgbClr val="4486F4"/>
          </a:solidFill>
          <a:ln>
            <a:solidFill>
              <a:srgbClr val="244999"/>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TextBox 32">
            <a:extLst>
              <a:ext uri="{FF2B5EF4-FFF2-40B4-BE49-F238E27FC236}">
                <a16:creationId xmlns:a16="http://schemas.microsoft.com/office/drawing/2014/main" xmlns="" id="{69A585A0-7501-16AE-7853-732F23825A51}"/>
              </a:ext>
            </a:extLst>
          </p:cNvPr>
          <p:cNvSpPr txBox="1"/>
          <p:nvPr/>
        </p:nvSpPr>
        <p:spPr>
          <a:xfrm>
            <a:off x="4653641" y="2040986"/>
            <a:ext cx="2640875" cy="2354491"/>
          </a:xfrm>
          <a:prstGeom prst="rect">
            <a:avLst/>
          </a:prstGeom>
          <a:noFill/>
        </p:spPr>
        <p:txBody>
          <a:bodyPr wrap="square">
            <a:spAutoFit/>
          </a:bodyPr>
          <a:lstStyle/>
          <a:p>
            <a:r>
              <a:rPr 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rPr>
              <a:t>Индивидуальный отчет</a:t>
            </a:r>
          </a:p>
          <a:p>
            <a:endParaRPr lang="ru-RU"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ru-RU"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Сочетает в себе общую оценку уровня ЦГ и индивидуальные рекомендации, на развитие каких навыков следует обратить внимание. </a:t>
            </a:r>
          </a:p>
          <a:p>
            <a:endParaRPr lang="ru-RU"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ru-RU"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Рекомендации основаны на результатах прохождения теста и имеют прямую связь с индикаторами, заложенными в рамку. </a:t>
            </a:r>
          </a:p>
          <a:p>
            <a:endParaRPr lang="ru-RU" sz="105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7" name="Google Shape;1179;p62">
            <a:extLst>
              <a:ext uri="{FF2B5EF4-FFF2-40B4-BE49-F238E27FC236}">
                <a16:creationId xmlns:a16="http://schemas.microsoft.com/office/drawing/2014/main" xmlns="" id="{ADCBFEFB-1ACB-CAC9-67FD-D5A7803B3841}"/>
              </a:ext>
            </a:extLst>
          </p:cNvPr>
          <p:cNvCxnSpPr>
            <a:cxnSpLocks/>
            <a:stCxn id="33" idx="3"/>
          </p:cNvCxnSpPr>
          <p:nvPr/>
        </p:nvCxnSpPr>
        <p:spPr>
          <a:xfrm>
            <a:off x="7294516" y="3218232"/>
            <a:ext cx="1215433" cy="11917"/>
          </a:xfrm>
          <a:prstGeom prst="straightConnector1">
            <a:avLst/>
          </a:prstGeom>
          <a:noFill/>
          <a:ln w="19050" cap="flat" cmpd="sng">
            <a:solidFill>
              <a:srgbClr val="244999"/>
            </a:solidFill>
            <a:prstDash val="solid"/>
            <a:round/>
            <a:headEnd type="none" w="med" len="med"/>
            <a:tailEnd type="oval" w="med" len="med"/>
          </a:ln>
        </p:spPr>
      </p:cxnSp>
      <p:cxnSp>
        <p:nvCxnSpPr>
          <p:cNvPr id="39" name="Google Shape;1179;p62">
            <a:extLst>
              <a:ext uri="{FF2B5EF4-FFF2-40B4-BE49-F238E27FC236}">
                <a16:creationId xmlns:a16="http://schemas.microsoft.com/office/drawing/2014/main" xmlns="" id="{EE888303-B421-1E54-3C7A-1F3B30D24B90}"/>
              </a:ext>
            </a:extLst>
          </p:cNvPr>
          <p:cNvCxnSpPr>
            <a:cxnSpLocks/>
            <a:stCxn id="8" idx="3"/>
          </p:cNvCxnSpPr>
          <p:nvPr/>
        </p:nvCxnSpPr>
        <p:spPr>
          <a:xfrm flipV="1">
            <a:off x="3786937" y="4531936"/>
            <a:ext cx="594089" cy="853596"/>
          </a:xfrm>
          <a:prstGeom prst="straightConnector1">
            <a:avLst/>
          </a:prstGeom>
          <a:noFill/>
          <a:ln w="19050" cap="flat" cmpd="sng">
            <a:solidFill>
              <a:srgbClr val="244999"/>
            </a:solidFill>
            <a:prstDash val="solid"/>
            <a:round/>
            <a:headEnd type="none" w="med" len="med"/>
            <a:tailEnd type="oval" w="med" len="med"/>
          </a:ln>
        </p:spPr>
      </p:cxnSp>
      <p:cxnSp>
        <p:nvCxnSpPr>
          <p:cNvPr id="45" name="Google Shape;1179;p62">
            <a:extLst>
              <a:ext uri="{FF2B5EF4-FFF2-40B4-BE49-F238E27FC236}">
                <a16:creationId xmlns:a16="http://schemas.microsoft.com/office/drawing/2014/main" xmlns="" id="{5B171B64-F837-C264-73E0-9020C9A4FD28}"/>
              </a:ext>
            </a:extLst>
          </p:cNvPr>
          <p:cNvCxnSpPr>
            <a:cxnSpLocks/>
            <a:stCxn id="31" idx="3"/>
          </p:cNvCxnSpPr>
          <p:nvPr/>
        </p:nvCxnSpPr>
        <p:spPr>
          <a:xfrm>
            <a:off x="7213215" y="5593281"/>
            <a:ext cx="1384030" cy="0"/>
          </a:xfrm>
          <a:prstGeom prst="straightConnector1">
            <a:avLst/>
          </a:prstGeom>
          <a:noFill/>
          <a:ln w="19050" cap="flat" cmpd="sng">
            <a:solidFill>
              <a:srgbClr val="244999"/>
            </a:solidFill>
            <a:prstDash val="solid"/>
            <a:round/>
            <a:headEnd type="none" w="med" len="med"/>
            <a:tailEnd type="oval" w="med" len="med"/>
          </a:ln>
        </p:spPr>
      </p:cxnSp>
      <p:pic>
        <p:nvPicPr>
          <p:cNvPr id="49" name="Google Shape;1300;p99">
            <a:extLst>
              <a:ext uri="{FF2B5EF4-FFF2-40B4-BE49-F238E27FC236}">
                <a16:creationId xmlns:a16="http://schemas.microsoft.com/office/drawing/2014/main" xmlns="" id="{1D118A10-764A-9134-FFFA-6A4D4CBF41A0}"/>
              </a:ext>
            </a:extLst>
          </p:cNvPr>
          <p:cNvPicPr preferRelativeResize="0"/>
          <p:nvPr/>
        </p:nvPicPr>
        <p:blipFill rotWithShape="1">
          <a:blip r:embed="rId3">
            <a:alphaModFix/>
          </a:blip>
          <a:srcRect/>
          <a:stretch/>
        </p:blipFill>
        <p:spPr>
          <a:xfrm>
            <a:off x="8714248" y="1329179"/>
            <a:ext cx="2927856" cy="3308848"/>
          </a:xfrm>
          <a:prstGeom prst="rect">
            <a:avLst/>
          </a:prstGeom>
          <a:noFill/>
          <a:ln>
            <a:noFill/>
          </a:ln>
        </p:spPr>
      </p:pic>
      <p:pic>
        <p:nvPicPr>
          <p:cNvPr id="50" name="Рисунок 49">
            <a:extLst>
              <a:ext uri="{FF2B5EF4-FFF2-40B4-BE49-F238E27FC236}">
                <a16:creationId xmlns:a16="http://schemas.microsoft.com/office/drawing/2014/main" xmlns="" id="{EA166F0E-013A-6068-0B3F-97AB53BB92F4}"/>
              </a:ext>
            </a:extLst>
          </p:cNvPr>
          <p:cNvPicPr>
            <a:picLocks noChangeAspect="1"/>
          </p:cNvPicPr>
          <p:nvPr/>
        </p:nvPicPr>
        <p:blipFill>
          <a:blip r:embed="rId4"/>
          <a:stretch>
            <a:fillRect/>
          </a:stretch>
        </p:blipFill>
        <p:spPr>
          <a:xfrm>
            <a:off x="8714247" y="4834573"/>
            <a:ext cx="2927857" cy="1820465"/>
          </a:xfrm>
          <a:prstGeom prst="rect">
            <a:avLst/>
          </a:prstGeom>
          <a:ln>
            <a:solidFill>
              <a:srgbClr val="244999"/>
            </a:solidFill>
          </a:ln>
        </p:spPr>
      </p:pic>
      <p:pic>
        <p:nvPicPr>
          <p:cNvPr id="54" name="Рисунок 53">
            <a:extLst>
              <a:ext uri="{FF2B5EF4-FFF2-40B4-BE49-F238E27FC236}">
                <a16:creationId xmlns:a16="http://schemas.microsoft.com/office/drawing/2014/main" xmlns="" id="{9BF7D38C-2264-E5DB-CE19-F74FB9E4CF20}"/>
              </a:ext>
            </a:extLst>
          </p:cNvPr>
          <p:cNvPicPr>
            <a:picLocks noChangeAspect="1"/>
          </p:cNvPicPr>
          <p:nvPr/>
        </p:nvPicPr>
        <p:blipFill>
          <a:blip r:embed="rId5"/>
          <a:stretch>
            <a:fillRect/>
          </a:stretch>
        </p:blipFill>
        <p:spPr>
          <a:xfrm>
            <a:off x="7460392" y="2227913"/>
            <a:ext cx="938250" cy="921725"/>
          </a:xfrm>
          <a:prstGeom prst="rect">
            <a:avLst/>
          </a:prstGeom>
        </p:spPr>
      </p:pic>
      <p:pic>
        <p:nvPicPr>
          <p:cNvPr id="57" name="Рисунок 56">
            <a:extLst>
              <a:ext uri="{FF2B5EF4-FFF2-40B4-BE49-F238E27FC236}">
                <a16:creationId xmlns:a16="http://schemas.microsoft.com/office/drawing/2014/main" xmlns="" id="{6AFB25AF-BBB7-51C1-A86E-96FCE7BA2A03}"/>
              </a:ext>
            </a:extLst>
          </p:cNvPr>
          <p:cNvPicPr>
            <a:picLocks noChangeAspect="1"/>
          </p:cNvPicPr>
          <p:nvPr/>
        </p:nvPicPr>
        <p:blipFill>
          <a:blip r:embed="rId6"/>
          <a:stretch>
            <a:fillRect/>
          </a:stretch>
        </p:blipFill>
        <p:spPr>
          <a:xfrm>
            <a:off x="7241622" y="4659880"/>
            <a:ext cx="1315940" cy="892283"/>
          </a:xfrm>
          <a:prstGeom prst="rect">
            <a:avLst/>
          </a:prstGeom>
        </p:spPr>
      </p:pic>
    </p:spTree>
    <p:extLst>
      <p:ext uri="{BB962C8B-B14F-4D97-AF65-F5344CB8AC3E}">
        <p14:creationId xmlns:p14="http://schemas.microsoft.com/office/powerpoint/2010/main" val="137250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Заголовок 2">
            <a:extLst>
              <a:ext uri="{FF2B5EF4-FFF2-40B4-BE49-F238E27FC236}">
                <a16:creationId xmlns:a16="http://schemas.microsoft.com/office/drawing/2014/main" xmlns="" id="{D8348013-B283-0BA8-AE6C-5B6B71998463}"/>
              </a:ext>
            </a:extLst>
          </p:cNvPr>
          <p:cNvSpPr txBox="1">
            <a:spLocks/>
          </p:cNvSpPr>
          <p:nvPr/>
        </p:nvSpPr>
        <p:spPr>
          <a:xfrm>
            <a:off x="761543" y="1613343"/>
            <a:ext cx="11619341" cy="777025"/>
          </a:xfrm>
          <a:prstGeom prst="rect">
            <a:avLst/>
          </a:prstGeom>
        </p:spPr>
        <p:txBody>
          <a:bodyPr lIns="0" tIns="0" rIns="0" bIns="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b="1" dirty="0"/>
              <a:t>Выборка исследования</a:t>
            </a:r>
            <a:endParaRPr lang="en-US" b="1" dirty="0"/>
          </a:p>
        </p:txBody>
      </p:sp>
      <p:sp>
        <p:nvSpPr>
          <p:cNvPr id="5" name="TextBox 4">
            <a:extLst>
              <a:ext uri="{FF2B5EF4-FFF2-40B4-BE49-F238E27FC236}">
                <a16:creationId xmlns:a16="http://schemas.microsoft.com/office/drawing/2014/main" xmlns="" id="{22E39B6F-4AFF-FF04-AD94-753950AD8EA7}"/>
              </a:ext>
            </a:extLst>
          </p:cNvPr>
          <p:cNvSpPr txBox="1"/>
          <p:nvPr/>
        </p:nvSpPr>
        <p:spPr>
          <a:xfrm>
            <a:off x="695491" y="2391061"/>
            <a:ext cx="11096882" cy="3272691"/>
          </a:xfrm>
          <a:prstGeom prst="rect">
            <a:avLst/>
          </a:prstGeom>
          <a:noFill/>
          <a:ln>
            <a:solidFill>
              <a:schemeClr val="bg1"/>
            </a:solidFill>
          </a:ln>
        </p:spPr>
        <p:txBody>
          <a:bodyPr wrap="square">
            <a:spAutoFit/>
          </a:bodyPr>
          <a:lstStyle/>
          <a:p>
            <a:pPr rtl="0" fontAlgn="base">
              <a:spcBef>
                <a:spcPts val="800"/>
              </a:spcBef>
              <a:spcAft>
                <a:spcPts val="0"/>
              </a:spcAft>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Тестирование проводилось осенью 2022 года* и включало:</a:t>
            </a:r>
          </a:p>
          <a:p>
            <a:pPr marL="285750" indent="-285750" rtl="0" fontAlgn="base">
              <a:spcBef>
                <a:spcPts val="800"/>
              </a:spcBef>
              <a:spcAft>
                <a:spcPts val="0"/>
              </a:spcAft>
              <a:buFont typeface="Arial" panose="020B0604020202020204" pitchFamily="34" charset="0"/>
              <a:buChar char="•"/>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103 школы, участвующие в ФП «Цифровая образовательная среда» – 4 региона (Ставропольский край, Красноярский край, Томская область, Санкт-Петербург), 50% городских школ;</a:t>
            </a:r>
          </a:p>
          <a:p>
            <a:pPr marL="285750" indent="-285750" rtl="0" fontAlgn="base">
              <a:spcBef>
                <a:spcPts val="800"/>
              </a:spcBef>
              <a:spcAft>
                <a:spcPts val="0"/>
              </a:spcAft>
              <a:buFont typeface="Arial" panose="020B0604020202020204" pitchFamily="34" charset="0"/>
              <a:buChar char="•"/>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888 учителей – 88% женского пола;</a:t>
            </a:r>
          </a:p>
          <a:p>
            <a:pPr marL="285750" indent="-285750" rtl="0" fontAlgn="base">
              <a:spcBef>
                <a:spcPts val="800"/>
              </a:spcBef>
              <a:spcAft>
                <a:spcPts val="0"/>
              </a:spcAft>
              <a:buFont typeface="Arial" panose="020B0604020202020204" pitchFamily="34" charset="0"/>
              <a:buChar char="•"/>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3499 учеников 7-8 классов – 47% женского пола.</a:t>
            </a:r>
          </a:p>
          <a:p>
            <a:pPr rtl="0" fontAlgn="base">
              <a:spcBef>
                <a:spcPts val="800"/>
              </a:spcBef>
              <a:spcAft>
                <a:spcPts val="0"/>
              </a:spcAft>
            </a:pPr>
            <a:endPar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rtl="0" fontAlgn="base">
              <a:spcBef>
                <a:spcPts val="800"/>
              </a:spcBef>
              <a:spcAft>
                <a:spcPts val="0"/>
              </a:spcAft>
            </a:pPr>
            <a:r>
              <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Администраторы школ заполняли паспорт цифровизации школы, а учителя и ученики заполняли  контекстные анкеты</a:t>
            </a:r>
          </a:p>
          <a:p>
            <a:pPr rtl="0" fontAlgn="base">
              <a:spcBef>
                <a:spcPts val="800"/>
              </a:spcBef>
              <a:spcAft>
                <a:spcPts val="0"/>
              </a:spcAft>
            </a:pPr>
            <a:endParaRPr lang="ru-RU" sz="16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fontAlgn="base">
              <a:spcBef>
                <a:spcPts val="800"/>
              </a:spcBef>
            </a:pPr>
            <a:r>
              <a:rPr lang="ru-RU" sz="1600" b="1"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rPr>
              <a:t>*</a:t>
            </a:r>
            <a:r>
              <a:rPr lang="ru-RU" sz="160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rPr>
              <a:t>выгрузка данных от 13 декабря 2022г.</a:t>
            </a:r>
            <a:endParaRPr lang="en-US" sz="1600" dirty="0">
              <a:solidFill>
                <a:srgbClr val="E7E6E6">
                  <a:lumMod val="10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229;p27">
            <a:extLst>
              <a:ext uri="{FF2B5EF4-FFF2-40B4-BE49-F238E27FC236}">
                <a16:creationId xmlns:a16="http://schemas.microsoft.com/office/drawing/2014/main" xmlns="" id="{EC688F78-A252-8CC1-9E43-46A50111F384}"/>
              </a:ext>
            </a:extLst>
          </p:cNvPr>
          <p:cNvSpPr txBox="1">
            <a:spLocks/>
          </p:cNvSpPr>
          <p:nvPr/>
        </p:nvSpPr>
        <p:spPr>
          <a:xfrm>
            <a:off x="1143690" y="540904"/>
            <a:ext cx="1969378" cy="415925"/>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1pPr>
            <a:lvl2pPr marL="1219170" marR="0" lvl="1"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2pPr>
            <a:lvl3pPr marL="1828754" marR="0" lvl="2"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3pPr>
            <a:lvl4pPr marL="2438339" marR="0" lvl="3"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4pPr>
            <a:lvl5pPr marL="3047924" marR="0" lvl="4" indent="-304792" algn="l" defTabSz="914400" rtl="0" eaLnBrk="1" latinLnBrk="0" hangingPunct="1">
              <a:lnSpc>
                <a:spcPct val="100000"/>
              </a:lnSpc>
              <a:spcBef>
                <a:spcPts val="533"/>
              </a:spcBef>
              <a:spcAft>
                <a:spcPts val="0"/>
              </a:spcAft>
              <a:buClr>
                <a:schemeClr val="dk1"/>
              </a:buClr>
              <a:buSzPts val="800"/>
              <a:buFont typeface="Arial"/>
              <a:buNone/>
              <a:defRPr sz="1067" b="0" i="0" u="none" strike="noStrike" kern="1200" cap="none">
                <a:solidFill>
                  <a:schemeClr val="dk1"/>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Открытый семинар НИУ ВШЭ по образованию</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230;p27">
            <a:extLst>
              <a:ext uri="{FF2B5EF4-FFF2-40B4-BE49-F238E27FC236}">
                <a16:creationId xmlns:a16="http://schemas.microsoft.com/office/drawing/2014/main" xmlns="" id="{B29677CC-90C3-D4A2-F6B9-404EA5D75F28}"/>
              </a:ext>
            </a:extLst>
          </p:cNvPr>
          <p:cNvSpPr txBox="1">
            <a:spLocks/>
          </p:cNvSpPr>
          <p:nvPr/>
        </p:nvSpPr>
        <p:spPr>
          <a:xfrm>
            <a:off x="3440853" y="548720"/>
            <a:ext cx="2491255"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Цифровые компетенции школьников: оценка и условия развития</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231;p27">
            <a:extLst>
              <a:ext uri="{FF2B5EF4-FFF2-40B4-BE49-F238E27FC236}">
                <a16:creationId xmlns:a16="http://schemas.microsoft.com/office/drawing/2014/main" xmlns="" id="{538EF202-4F86-F4D8-0A2F-AD85D403AFC7}"/>
              </a:ext>
            </a:extLst>
          </p:cNvPr>
          <p:cNvSpPr txBox="1">
            <a:spLocks/>
          </p:cNvSpPr>
          <p:nvPr/>
        </p:nvSpPr>
        <p:spPr>
          <a:xfrm>
            <a:off x="6259893" y="548720"/>
            <a:ext cx="2070100" cy="408109"/>
          </a:xfrm>
          <a:prstGeom prst="rect">
            <a:avLst/>
          </a:prstGeom>
          <a:noFill/>
          <a:ln>
            <a:noFill/>
          </a:ln>
        </p:spPr>
        <p:txBody>
          <a:bodyPr spcFirstLastPara="1" wrap="square" lIns="0" tIns="0" rIns="0" bIns="0" anchor="t" anchorCtr="0">
            <a:noAutofit/>
          </a:bodyPr>
          <a:lstStyle>
            <a:lvl1pPr marL="609585" marR="0" lvl="0" indent="-304792" algn="l" defTabSz="914400" rtl="0" eaLnBrk="1" latinLnBrk="0" hangingPunct="1">
              <a:lnSpc>
                <a:spcPct val="100000"/>
              </a:lnSpc>
              <a:spcBef>
                <a:spcPts val="0"/>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1pPr>
            <a:lvl2pPr marL="1219170" marR="0" lvl="1"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2pPr>
            <a:lvl3pPr marL="1828754" marR="0" lvl="2"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3pPr>
            <a:lvl4pPr marL="2438339" marR="0" lvl="3"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4pPr>
            <a:lvl5pPr marL="3047924" marR="0" lvl="4" indent="-304792" algn="l" defTabSz="914400" rtl="0" eaLnBrk="1" latinLnBrk="0" hangingPunct="1">
              <a:lnSpc>
                <a:spcPct val="90000"/>
              </a:lnSpc>
              <a:spcBef>
                <a:spcPts val="533"/>
              </a:spcBef>
              <a:spcAft>
                <a:spcPts val="0"/>
              </a:spcAft>
              <a:buClr>
                <a:srgbClr val="0E2D69"/>
              </a:buClr>
              <a:buSzPts val="800"/>
              <a:buFont typeface="Arial"/>
              <a:buNone/>
              <a:defRPr sz="1067" b="0" i="0" u="none" strike="noStrike" kern="1200" cap="none">
                <a:solidFill>
                  <a:srgbClr val="0E2D69"/>
                </a:solidFill>
                <a:latin typeface="Arial"/>
                <a:ea typeface="Arial"/>
                <a:cs typeface="Arial"/>
                <a:sym typeface="Arial"/>
              </a:defRPr>
            </a:lvl5pPr>
            <a:lvl6pPr marL="3657509" marR="0" lvl="5"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4267093" marR="0" lvl="6"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4876678" marR="0" lvl="7"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5486263" marR="0" lvl="8" indent="-423323" algn="l" defTabSz="914400" rtl="0" eaLnBrk="1" latinLnBrk="0"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r>
              <a:rPr lang="ru-RU" sz="1000">
                <a:latin typeface="Open Sans" panose="020B0606030504020204" pitchFamily="34" charset="0"/>
                <a:ea typeface="Open Sans" panose="020B0606030504020204" pitchFamily="34" charset="0"/>
                <a:cs typeface="Open Sans" panose="020B0606030504020204" pitchFamily="34" charset="0"/>
              </a:rPr>
              <a:t>Москва, 2023</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0861687"/>
      </p:ext>
    </p:extLst>
  </p:cSld>
  <p:clrMapOvr>
    <a:masterClrMapping/>
  </p:clrMapOvr>
</p:sld>
</file>

<file path=ppt/theme/theme1.xml><?xml version="1.0" encoding="utf-8"?>
<a:theme xmlns:a="http://schemas.openxmlformats.org/drawingml/2006/main" name="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Другая 5">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000" dirty="0">
            <a:latin typeface="HSE Sans"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000" dirty="0">
            <a:latin typeface="HSE Sans"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2A9C74E6E830D74E9B0FDDB4017A5417" ma:contentTypeVersion="13" ma:contentTypeDescription="Создание документа." ma:contentTypeScope="" ma:versionID="d4e423622451d608a8a05f4da7a1e1a2">
  <xsd:schema xmlns:xsd="http://www.w3.org/2001/XMLSchema" xmlns:xs="http://www.w3.org/2001/XMLSchema" xmlns:p="http://schemas.microsoft.com/office/2006/metadata/properties" xmlns:ns2="9875bd71-cde8-496c-a136-433f55d5e6d0" xmlns:ns3="e96afe77-3acb-4328-97fc-408e1bde3ecd" targetNamespace="http://schemas.microsoft.com/office/2006/metadata/properties" ma:root="true" ma:fieldsID="4831203c63c08b9f52ea6d3ee0d7a96e" ns2:_="" ns3:_="">
    <xsd:import namespace="9875bd71-cde8-496c-a136-433f55d5e6d0"/>
    <xsd:import namespace="e96afe77-3acb-4328-97fc-408e1bde3e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5bd71-cde8-496c-a136-433f55d5e6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6afe77-3acb-4328-97fc-408e1bde3ecd" elementFormDefault="qualified">
    <xsd:import namespace="http://schemas.microsoft.com/office/2006/documentManagement/types"/>
    <xsd:import namespace="http://schemas.microsoft.com/office/infopath/2007/PartnerControls"/>
    <xsd:element name="SharedWithUsers" ma:index="18"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3DAF31-D8A6-49A0-9A5D-8B2EA5B1C511}">
  <ds:schemaRefs>
    <ds:schemaRef ds:uri="http://purl.org/dc/terms/"/>
    <ds:schemaRef ds:uri="http://schemas.microsoft.com/office/2006/metadata/properties"/>
    <ds:schemaRef ds:uri="9875bd71-cde8-496c-a136-433f55d5e6d0"/>
    <ds:schemaRef ds:uri="http://purl.org/dc/elements/1.1/"/>
    <ds:schemaRef ds:uri="http://schemas.openxmlformats.org/package/2006/metadata/core-properties"/>
    <ds:schemaRef ds:uri="e96afe77-3acb-4328-97fc-408e1bde3ecd"/>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D4651DD-DCCC-4759-B2F6-7F520BDCC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5bd71-cde8-496c-a136-433f55d5e6d0"/>
    <ds:schemaRef ds:uri="e96afe77-3acb-4328-97fc-408e1bde3e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4386AA-1848-4C75-B336-1053927CB0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5060</TotalTime>
  <Words>3707</Words>
  <Application>Microsoft Office PowerPoint</Application>
  <PresentationFormat>Широкоэкранный</PresentationFormat>
  <Paragraphs>575</Paragraphs>
  <Slides>26</Slides>
  <Notes>25</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2</vt:i4>
      </vt:variant>
      <vt:variant>
        <vt:lpstr>Заголовки слайдов</vt:lpstr>
      </vt:variant>
      <vt:variant>
        <vt:i4>26</vt:i4>
      </vt:variant>
    </vt:vector>
  </HeadingPairs>
  <TitlesOfParts>
    <vt:vector size="39" baseType="lpstr">
      <vt:lpstr>Arial</vt:lpstr>
      <vt:lpstr>Arial Narrow</vt:lpstr>
      <vt:lpstr>Calibri</vt:lpstr>
      <vt:lpstr>Courier New</vt:lpstr>
      <vt:lpstr>Helvetica Light</vt:lpstr>
      <vt:lpstr>HSE Sans</vt:lpstr>
      <vt:lpstr>Open sans</vt:lpstr>
      <vt:lpstr>Open sans</vt:lpstr>
      <vt:lpstr>Roboto Regular</vt:lpstr>
      <vt:lpstr>Segoe UI Light</vt:lpstr>
      <vt:lpstr>Times New Roman</vt:lpstr>
      <vt:lpstr>Office Theme</vt:lpstr>
      <vt:lpstr>1_Office Theme</vt:lpstr>
      <vt:lpstr>Цифровые компетенции школьников: оценка и условия развития</vt:lpstr>
      <vt:lpstr>Презентация PowerPoint</vt:lpstr>
      <vt:lpstr>Презентация PowerPoint</vt:lpstr>
      <vt:lpstr>Презентация PowerPoint</vt:lpstr>
      <vt:lpstr>Инструмент измерения: дизайн и построение концептуальной рамки</vt:lpstr>
      <vt:lpstr>Инструмент измерения: выбор формата заданий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Кутьков Юрий Юрьевич</dc:creator>
  <cp:lastModifiedBy>Svetlana Avdeeva</cp:lastModifiedBy>
  <cp:revision>62</cp:revision>
  <cp:lastPrinted>2021-11-11T13:08:42Z</cp:lastPrinted>
  <dcterms:created xsi:type="dcterms:W3CDTF">2021-11-11T08:52:47Z</dcterms:created>
  <dcterms:modified xsi:type="dcterms:W3CDTF">2023-05-30T10:58:52Z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0x0101002A9C74E6E830D74E9B0FDDB4017A5417</vt:lpwstr>
  </property>
</Properties>
</file>