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0"/>
  </p:notesMasterIdLst>
  <p:sldIdLst>
    <p:sldId id="256" r:id="rId2"/>
    <p:sldId id="270" r:id="rId3"/>
    <p:sldId id="259" r:id="rId4"/>
    <p:sldId id="274" r:id="rId5"/>
    <p:sldId id="269" r:id="rId6"/>
    <p:sldId id="264" r:id="rId7"/>
    <p:sldId id="266" r:id="rId8"/>
    <p:sldId id="268" r:id="rId9"/>
  </p:sldIdLst>
  <p:sldSz cx="12192000" cy="6858000"/>
  <p:notesSz cx="6858000" cy="9144000"/>
  <p:embeddedFontLst>
    <p:embeddedFont>
      <p:font typeface="Arial Black" panose="020B0A04020102020204" pitchFamily="34" charset="0"/>
      <p:bold r:id="rId11"/>
    </p:embeddedFont>
    <p:embeddedFont>
      <p:font typeface="Calibri" panose="020F0502020204030204" pitchFamily="34" charset="0"/>
      <p:regular r:id="rId12"/>
      <p:bold r:id="rId13"/>
      <p:italic r:id="rId14"/>
      <p:boldItalic r:id="rId15"/>
    </p:embeddedFont>
    <p:embeddedFont>
      <p:font typeface="Calibri Light" panose="020F0302020204030204" pitchFamily="34" charset="0"/>
      <p:regular r:id="rId16"/>
      <p:italic r:id="rId17"/>
    </p:embeddedFont>
    <p:embeddedFont>
      <p:font typeface="Segoe UI Black" panose="020B0A02040204020203" pitchFamily="34" charset="0"/>
      <p:bold r:id="rId18"/>
      <p:boldItalic r:id="rId19"/>
    </p:embeddedFont>
    <p:embeddedFont>
      <p:font typeface="Segoe UI Semibold" panose="020B0702040204020203" pitchFamily="34" charset="0"/>
      <p:bold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C083E6E3-FA7D-4D7B-A595-EF9225AFEA82}" styleName="Светлый стиль 1 — акцент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065" autoAdjust="0"/>
  </p:normalViewPr>
  <p:slideViewPr>
    <p:cSldViewPr snapToGrid="0" showGuides="1">
      <p:cViewPr varScale="1">
        <p:scale>
          <a:sx n="105" d="100"/>
          <a:sy n="105" d="100"/>
        </p:scale>
        <p:origin x="71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89D94A4-C8AE-4822-B093-11E02EA24142}" type="doc">
      <dgm:prSet loTypeId="urn:microsoft.com/office/officeart/2005/8/layout/venn2" loCatId="relationship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3DE271DA-9613-42B3-927E-565C505901E9}">
      <dgm:prSet phldrT="[Текст]" custT="1"/>
      <dgm:spPr/>
      <dgm:t>
        <a:bodyPr/>
        <a:lstStyle/>
        <a:p>
          <a:r>
            <a:rPr lang="ru-RU" sz="1400" b="1" dirty="0">
              <a:latin typeface="Arial" panose="020B0604020202020204" pitchFamily="34" charset="0"/>
              <a:cs typeface="Arial" panose="020B0604020202020204" pitchFamily="34" charset="0"/>
            </a:rPr>
            <a:t>ШКОЛА-ВУЗ</a:t>
          </a:r>
        </a:p>
      </dgm:t>
    </dgm:pt>
    <dgm:pt modelId="{6C21080D-C89A-482B-9B81-E0BC400DDCCB}" type="parTrans" cxnId="{2B17049B-9A11-4959-92AE-903D573F588D}">
      <dgm:prSet/>
      <dgm:spPr/>
      <dgm:t>
        <a:bodyPr/>
        <a:lstStyle/>
        <a:p>
          <a:endParaRPr lang="ru-RU"/>
        </a:p>
      </dgm:t>
    </dgm:pt>
    <dgm:pt modelId="{C60DCA16-E733-46FA-A53F-D2146688992F}" type="sibTrans" cxnId="{2B17049B-9A11-4959-92AE-903D573F588D}">
      <dgm:prSet/>
      <dgm:spPr/>
      <dgm:t>
        <a:bodyPr/>
        <a:lstStyle/>
        <a:p>
          <a:endParaRPr lang="ru-RU"/>
        </a:p>
      </dgm:t>
    </dgm:pt>
    <dgm:pt modelId="{F5BEA2A3-8789-4631-9B2D-2C004CFA9599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ДРУГИЕ ПРОГРАММЫ В УНИВЕРСИТЕТЕ</a:t>
          </a:r>
        </a:p>
      </dgm:t>
    </dgm:pt>
    <dgm:pt modelId="{1D53EDBA-1053-4CAF-BE02-C95B503717AC}" type="parTrans" cxnId="{F9FC7A43-8C75-4FB5-84B9-9C5F9CC96718}">
      <dgm:prSet/>
      <dgm:spPr/>
      <dgm:t>
        <a:bodyPr/>
        <a:lstStyle/>
        <a:p>
          <a:endParaRPr lang="ru-RU"/>
        </a:p>
      </dgm:t>
    </dgm:pt>
    <dgm:pt modelId="{ACDFCDDE-7132-4C56-9384-4DE99B3197C3}" type="sibTrans" cxnId="{F9FC7A43-8C75-4FB5-84B9-9C5F9CC96718}">
      <dgm:prSet/>
      <dgm:spPr/>
      <dgm:t>
        <a:bodyPr/>
        <a:lstStyle/>
        <a:p>
          <a:endParaRPr lang="ru-RU"/>
        </a:p>
      </dgm:t>
    </dgm:pt>
    <dgm:pt modelId="{15BDEC2C-E672-411E-9A55-A2AFE7D4173B}">
      <dgm:prSet phldrT="[Текст]" custT="1"/>
      <dgm:spPr/>
      <dgm:t>
        <a:bodyPr/>
        <a:lstStyle/>
        <a:p>
          <a:r>
            <a:rPr lang="ru-RU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ПК: ЛЕТНИЕ/ ЗИМНИЕ ШКОЛЫ </a:t>
          </a:r>
        </a:p>
      </dgm:t>
    </dgm:pt>
    <dgm:pt modelId="{4FEBD0A9-FDD6-4680-9DD7-913FC78361EB}" type="parTrans" cxnId="{3538B22E-C7DF-4AE6-A5D2-09BCEC2A37E6}">
      <dgm:prSet/>
      <dgm:spPr/>
      <dgm:t>
        <a:bodyPr/>
        <a:lstStyle/>
        <a:p>
          <a:endParaRPr lang="ru-RU"/>
        </a:p>
      </dgm:t>
    </dgm:pt>
    <dgm:pt modelId="{2D61FA4E-BE1B-4958-96CF-5EA76BB5F4F2}" type="sibTrans" cxnId="{3538B22E-C7DF-4AE6-A5D2-09BCEC2A37E6}">
      <dgm:prSet/>
      <dgm:spPr/>
      <dgm:t>
        <a:bodyPr/>
        <a:lstStyle/>
        <a:p>
          <a:endParaRPr lang="ru-RU"/>
        </a:p>
      </dgm:t>
    </dgm:pt>
    <dgm:pt modelId="{49DB4FB2-E61B-4242-9E27-719E5802DC71}">
      <dgm:prSet phldrT="[Текст]"/>
      <dgm:spPr/>
      <dgm:t>
        <a:bodyPr/>
        <a:lstStyle/>
        <a:p>
          <a:r>
            <a:rPr lang="ru-RU" b="1" dirty="0">
              <a:solidFill>
                <a:schemeClr val="bg1"/>
              </a:solidFill>
            </a:rPr>
            <a:t>ПРОГРАММА</a:t>
          </a:r>
        </a:p>
      </dgm:t>
    </dgm:pt>
    <dgm:pt modelId="{0B7A15E5-613A-4163-BB5E-AA3E0B076CC5}" type="parTrans" cxnId="{93B9F672-3008-40FD-961C-768208303F4B}">
      <dgm:prSet/>
      <dgm:spPr/>
      <dgm:t>
        <a:bodyPr/>
        <a:lstStyle/>
        <a:p>
          <a:endParaRPr lang="ru-RU"/>
        </a:p>
      </dgm:t>
    </dgm:pt>
    <dgm:pt modelId="{7CABBCAA-C3A8-43D8-A5F7-31FDACEE1FA8}" type="sibTrans" cxnId="{93B9F672-3008-40FD-961C-768208303F4B}">
      <dgm:prSet/>
      <dgm:spPr/>
      <dgm:t>
        <a:bodyPr/>
        <a:lstStyle/>
        <a:p>
          <a:endParaRPr lang="ru-RU"/>
        </a:p>
      </dgm:t>
    </dgm:pt>
    <dgm:pt modelId="{95AEF84E-20C9-413C-B55E-B16543D32FA0}" type="pres">
      <dgm:prSet presAssocID="{789D94A4-C8AE-4822-B093-11E02EA24142}" presName="Name0" presStyleCnt="0">
        <dgm:presLayoutVars>
          <dgm:chMax val="7"/>
          <dgm:resizeHandles val="exact"/>
        </dgm:presLayoutVars>
      </dgm:prSet>
      <dgm:spPr/>
    </dgm:pt>
    <dgm:pt modelId="{9A737F5E-DB4B-42E0-B0D7-FC033F2FF91F}" type="pres">
      <dgm:prSet presAssocID="{789D94A4-C8AE-4822-B093-11E02EA24142}" presName="comp1" presStyleCnt="0"/>
      <dgm:spPr/>
    </dgm:pt>
    <dgm:pt modelId="{0972748B-3901-4857-9162-7A1800FCC285}" type="pres">
      <dgm:prSet presAssocID="{789D94A4-C8AE-4822-B093-11E02EA24142}" presName="circle1" presStyleLbl="node1" presStyleIdx="0" presStyleCnt="4"/>
      <dgm:spPr/>
    </dgm:pt>
    <dgm:pt modelId="{564946EA-2CCB-4D80-AD3F-0A693749902E}" type="pres">
      <dgm:prSet presAssocID="{789D94A4-C8AE-4822-B093-11E02EA24142}" presName="c1text" presStyleLbl="node1" presStyleIdx="0" presStyleCnt="4">
        <dgm:presLayoutVars>
          <dgm:bulletEnabled val="1"/>
        </dgm:presLayoutVars>
      </dgm:prSet>
      <dgm:spPr/>
    </dgm:pt>
    <dgm:pt modelId="{EAFF8952-0B35-4353-BF69-D08403B0D0B2}" type="pres">
      <dgm:prSet presAssocID="{789D94A4-C8AE-4822-B093-11E02EA24142}" presName="comp2" presStyleCnt="0"/>
      <dgm:spPr/>
    </dgm:pt>
    <dgm:pt modelId="{4C6EE05D-973D-4CA0-A32D-61AF69DA3C2B}" type="pres">
      <dgm:prSet presAssocID="{789D94A4-C8AE-4822-B093-11E02EA24142}" presName="circle2" presStyleLbl="node1" presStyleIdx="1" presStyleCnt="4" custScaleX="115631" custScaleY="106622" custLinFactNeighborX="0"/>
      <dgm:spPr/>
    </dgm:pt>
    <dgm:pt modelId="{1513DC3A-BBA1-4B9F-9195-3FD880D8D47A}" type="pres">
      <dgm:prSet presAssocID="{789D94A4-C8AE-4822-B093-11E02EA24142}" presName="c2text" presStyleLbl="node1" presStyleIdx="1" presStyleCnt="4">
        <dgm:presLayoutVars>
          <dgm:bulletEnabled val="1"/>
        </dgm:presLayoutVars>
      </dgm:prSet>
      <dgm:spPr/>
    </dgm:pt>
    <dgm:pt modelId="{37AF6F19-2B81-4802-BB3A-C3E4001EC595}" type="pres">
      <dgm:prSet presAssocID="{789D94A4-C8AE-4822-B093-11E02EA24142}" presName="comp3" presStyleCnt="0"/>
      <dgm:spPr/>
    </dgm:pt>
    <dgm:pt modelId="{2327544A-9069-4947-88C0-AE682E410225}" type="pres">
      <dgm:prSet presAssocID="{789D94A4-C8AE-4822-B093-11E02EA24142}" presName="circle3" presStyleLbl="node1" presStyleIdx="2" presStyleCnt="4"/>
      <dgm:spPr/>
    </dgm:pt>
    <dgm:pt modelId="{7B134D44-0293-4F14-958E-4B261E27DFB8}" type="pres">
      <dgm:prSet presAssocID="{789D94A4-C8AE-4822-B093-11E02EA24142}" presName="c3text" presStyleLbl="node1" presStyleIdx="2" presStyleCnt="4">
        <dgm:presLayoutVars>
          <dgm:bulletEnabled val="1"/>
        </dgm:presLayoutVars>
      </dgm:prSet>
      <dgm:spPr/>
    </dgm:pt>
    <dgm:pt modelId="{10735154-B93B-4C8A-881B-FBC790C810BA}" type="pres">
      <dgm:prSet presAssocID="{789D94A4-C8AE-4822-B093-11E02EA24142}" presName="comp4" presStyleCnt="0"/>
      <dgm:spPr/>
    </dgm:pt>
    <dgm:pt modelId="{6CA2F7EB-36F4-4DDF-984D-A1A2F536C0B8}" type="pres">
      <dgm:prSet presAssocID="{789D94A4-C8AE-4822-B093-11E02EA24142}" presName="circle4" presStyleLbl="node1" presStyleIdx="3" presStyleCnt="4"/>
      <dgm:spPr/>
    </dgm:pt>
    <dgm:pt modelId="{C6AA6603-E8AA-4F53-A7F8-55B606964119}" type="pres">
      <dgm:prSet presAssocID="{789D94A4-C8AE-4822-B093-11E02EA24142}" presName="c4text" presStyleLbl="node1" presStyleIdx="3" presStyleCnt="4">
        <dgm:presLayoutVars>
          <dgm:bulletEnabled val="1"/>
        </dgm:presLayoutVars>
      </dgm:prSet>
      <dgm:spPr/>
    </dgm:pt>
  </dgm:ptLst>
  <dgm:cxnLst>
    <dgm:cxn modelId="{4987FB09-9996-49FE-B44A-D60D53281D5F}" type="presOf" srcId="{F5BEA2A3-8789-4631-9B2D-2C004CFA9599}" destId="{4C6EE05D-973D-4CA0-A32D-61AF69DA3C2B}" srcOrd="0" destOrd="0" presId="urn:microsoft.com/office/officeart/2005/8/layout/venn2"/>
    <dgm:cxn modelId="{8966730C-CACF-4C58-92C3-63638A92F031}" type="presOf" srcId="{3DE271DA-9613-42B3-927E-565C505901E9}" destId="{0972748B-3901-4857-9162-7A1800FCC285}" srcOrd="0" destOrd="0" presId="urn:microsoft.com/office/officeart/2005/8/layout/venn2"/>
    <dgm:cxn modelId="{3538B22E-C7DF-4AE6-A5D2-09BCEC2A37E6}" srcId="{789D94A4-C8AE-4822-B093-11E02EA24142}" destId="{15BDEC2C-E672-411E-9A55-A2AFE7D4173B}" srcOrd="2" destOrd="0" parTransId="{4FEBD0A9-FDD6-4680-9DD7-913FC78361EB}" sibTransId="{2D61FA4E-BE1B-4958-96CF-5EA76BB5F4F2}"/>
    <dgm:cxn modelId="{90529035-EFA5-4536-B521-C680D850B917}" type="presOf" srcId="{15BDEC2C-E672-411E-9A55-A2AFE7D4173B}" destId="{2327544A-9069-4947-88C0-AE682E410225}" srcOrd="0" destOrd="0" presId="urn:microsoft.com/office/officeart/2005/8/layout/venn2"/>
    <dgm:cxn modelId="{F9FC7A43-8C75-4FB5-84B9-9C5F9CC96718}" srcId="{789D94A4-C8AE-4822-B093-11E02EA24142}" destId="{F5BEA2A3-8789-4631-9B2D-2C004CFA9599}" srcOrd="1" destOrd="0" parTransId="{1D53EDBA-1053-4CAF-BE02-C95B503717AC}" sibTransId="{ACDFCDDE-7132-4C56-9384-4DE99B3197C3}"/>
    <dgm:cxn modelId="{CA2C0364-6A3D-4359-B359-A1F12E4A4A07}" type="presOf" srcId="{789D94A4-C8AE-4822-B093-11E02EA24142}" destId="{95AEF84E-20C9-413C-B55E-B16543D32FA0}" srcOrd="0" destOrd="0" presId="urn:microsoft.com/office/officeart/2005/8/layout/venn2"/>
    <dgm:cxn modelId="{9BBDA36B-01A9-4F8A-980A-6616D59D3A11}" type="presOf" srcId="{49DB4FB2-E61B-4242-9E27-719E5802DC71}" destId="{C6AA6603-E8AA-4F53-A7F8-55B606964119}" srcOrd="1" destOrd="0" presId="urn:microsoft.com/office/officeart/2005/8/layout/venn2"/>
    <dgm:cxn modelId="{93B9F672-3008-40FD-961C-768208303F4B}" srcId="{789D94A4-C8AE-4822-B093-11E02EA24142}" destId="{49DB4FB2-E61B-4242-9E27-719E5802DC71}" srcOrd="3" destOrd="0" parTransId="{0B7A15E5-613A-4163-BB5E-AA3E0B076CC5}" sibTransId="{7CABBCAA-C3A8-43D8-A5F7-31FDACEE1FA8}"/>
    <dgm:cxn modelId="{2B17049B-9A11-4959-92AE-903D573F588D}" srcId="{789D94A4-C8AE-4822-B093-11E02EA24142}" destId="{3DE271DA-9613-42B3-927E-565C505901E9}" srcOrd="0" destOrd="0" parTransId="{6C21080D-C89A-482B-9B81-E0BC400DDCCB}" sibTransId="{C60DCA16-E733-46FA-A53F-D2146688992F}"/>
    <dgm:cxn modelId="{5832B8A0-620E-4715-BAE0-A0C2561CE3A4}" type="presOf" srcId="{F5BEA2A3-8789-4631-9B2D-2C004CFA9599}" destId="{1513DC3A-BBA1-4B9F-9195-3FD880D8D47A}" srcOrd="1" destOrd="0" presId="urn:microsoft.com/office/officeart/2005/8/layout/venn2"/>
    <dgm:cxn modelId="{3EF315A8-432B-4920-B62C-413401D8981D}" type="presOf" srcId="{15BDEC2C-E672-411E-9A55-A2AFE7D4173B}" destId="{7B134D44-0293-4F14-958E-4B261E27DFB8}" srcOrd="1" destOrd="0" presId="urn:microsoft.com/office/officeart/2005/8/layout/venn2"/>
    <dgm:cxn modelId="{4B9049E6-9D20-4B12-B99F-94FE3A480DCE}" type="presOf" srcId="{49DB4FB2-E61B-4242-9E27-719E5802DC71}" destId="{6CA2F7EB-36F4-4DDF-984D-A1A2F536C0B8}" srcOrd="0" destOrd="0" presId="urn:microsoft.com/office/officeart/2005/8/layout/venn2"/>
    <dgm:cxn modelId="{6A143EE9-2931-4AF7-89CE-48DE65B2609F}" type="presOf" srcId="{3DE271DA-9613-42B3-927E-565C505901E9}" destId="{564946EA-2CCB-4D80-AD3F-0A693749902E}" srcOrd="1" destOrd="0" presId="urn:microsoft.com/office/officeart/2005/8/layout/venn2"/>
    <dgm:cxn modelId="{094A625B-19C4-4B95-8CB9-ECF5A2253427}" type="presParOf" srcId="{95AEF84E-20C9-413C-B55E-B16543D32FA0}" destId="{9A737F5E-DB4B-42E0-B0D7-FC033F2FF91F}" srcOrd="0" destOrd="0" presId="urn:microsoft.com/office/officeart/2005/8/layout/venn2"/>
    <dgm:cxn modelId="{0678617E-A679-4FA6-B615-193DAEC37ACE}" type="presParOf" srcId="{9A737F5E-DB4B-42E0-B0D7-FC033F2FF91F}" destId="{0972748B-3901-4857-9162-7A1800FCC285}" srcOrd="0" destOrd="0" presId="urn:microsoft.com/office/officeart/2005/8/layout/venn2"/>
    <dgm:cxn modelId="{0FAB5462-68D5-4394-8127-FA815C98CB52}" type="presParOf" srcId="{9A737F5E-DB4B-42E0-B0D7-FC033F2FF91F}" destId="{564946EA-2CCB-4D80-AD3F-0A693749902E}" srcOrd="1" destOrd="0" presId="urn:microsoft.com/office/officeart/2005/8/layout/venn2"/>
    <dgm:cxn modelId="{E86C9203-DB39-40CD-A521-8002C127A584}" type="presParOf" srcId="{95AEF84E-20C9-413C-B55E-B16543D32FA0}" destId="{EAFF8952-0B35-4353-BF69-D08403B0D0B2}" srcOrd="1" destOrd="0" presId="urn:microsoft.com/office/officeart/2005/8/layout/venn2"/>
    <dgm:cxn modelId="{EC7AA75F-87FC-4C34-8A03-80C081E5C369}" type="presParOf" srcId="{EAFF8952-0B35-4353-BF69-D08403B0D0B2}" destId="{4C6EE05D-973D-4CA0-A32D-61AF69DA3C2B}" srcOrd="0" destOrd="0" presId="urn:microsoft.com/office/officeart/2005/8/layout/venn2"/>
    <dgm:cxn modelId="{F203D9AB-D70B-424F-959C-8F03A536AEB8}" type="presParOf" srcId="{EAFF8952-0B35-4353-BF69-D08403B0D0B2}" destId="{1513DC3A-BBA1-4B9F-9195-3FD880D8D47A}" srcOrd="1" destOrd="0" presId="urn:microsoft.com/office/officeart/2005/8/layout/venn2"/>
    <dgm:cxn modelId="{FD281608-E887-4FA2-97AA-C9C778A6E59D}" type="presParOf" srcId="{95AEF84E-20C9-413C-B55E-B16543D32FA0}" destId="{37AF6F19-2B81-4802-BB3A-C3E4001EC595}" srcOrd="2" destOrd="0" presId="urn:microsoft.com/office/officeart/2005/8/layout/venn2"/>
    <dgm:cxn modelId="{BC71773F-AA6D-473E-BDCB-A08DC2BBB810}" type="presParOf" srcId="{37AF6F19-2B81-4802-BB3A-C3E4001EC595}" destId="{2327544A-9069-4947-88C0-AE682E410225}" srcOrd="0" destOrd="0" presId="urn:microsoft.com/office/officeart/2005/8/layout/venn2"/>
    <dgm:cxn modelId="{E8290F71-DA74-4FA0-9649-097C79701A76}" type="presParOf" srcId="{37AF6F19-2B81-4802-BB3A-C3E4001EC595}" destId="{7B134D44-0293-4F14-958E-4B261E27DFB8}" srcOrd="1" destOrd="0" presId="urn:microsoft.com/office/officeart/2005/8/layout/venn2"/>
    <dgm:cxn modelId="{706826D7-B82A-427D-B23F-D6341A3A320C}" type="presParOf" srcId="{95AEF84E-20C9-413C-B55E-B16543D32FA0}" destId="{10735154-B93B-4C8A-881B-FBC790C810BA}" srcOrd="3" destOrd="0" presId="urn:microsoft.com/office/officeart/2005/8/layout/venn2"/>
    <dgm:cxn modelId="{69DC479B-A933-4025-9855-70C7C2EEF9E7}" type="presParOf" srcId="{10735154-B93B-4C8A-881B-FBC790C810BA}" destId="{6CA2F7EB-36F4-4DDF-984D-A1A2F536C0B8}" srcOrd="0" destOrd="0" presId="urn:microsoft.com/office/officeart/2005/8/layout/venn2"/>
    <dgm:cxn modelId="{CB4CE7ED-FAC5-45FA-9D30-43E5FD0DDE11}" type="presParOf" srcId="{10735154-B93B-4C8A-881B-FBC790C810BA}" destId="{C6AA6603-E8AA-4F53-A7F8-55B606964119}" srcOrd="1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72748B-3901-4857-9162-7A1800FCC285}">
      <dsp:nvSpPr>
        <dsp:cNvPr id="0" name=""/>
        <dsp:cNvSpPr/>
      </dsp:nvSpPr>
      <dsp:spPr>
        <a:xfrm>
          <a:off x="1339957" y="-72764"/>
          <a:ext cx="5494171" cy="5494171"/>
        </a:xfrm>
        <a:prstGeom prst="ellips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latin typeface="Arial" panose="020B0604020202020204" pitchFamily="34" charset="0"/>
              <a:cs typeface="Arial" panose="020B0604020202020204" pitchFamily="34" charset="0"/>
            </a:rPr>
            <a:t>ШКОЛА-ВУЗ</a:t>
          </a:r>
        </a:p>
      </dsp:txBody>
      <dsp:txXfrm>
        <a:off x="3318957" y="201943"/>
        <a:ext cx="1536170" cy="824125"/>
      </dsp:txXfrm>
    </dsp:sp>
    <dsp:sp modelId="{4C6EE05D-973D-4CA0-A32D-61AF69DA3C2B}">
      <dsp:nvSpPr>
        <dsp:cNvPr id="0" name=""/>
        <dsp:cNvSpPr/>
      </dsp:nvSpPr>
      <dsp:spPr>
        <a:xfrm>
          <a:off x="1545857" y="880539"/>
          <a:ext cx="5082371" cy="4686396"/>
        </a:xfrm>
        <a:prstGeom prst="ellipse">
          <a:avLst/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ДРУГИЕ ПРОГРАММЫ В УНИВЕРСИТЕТЕ</a:t>
          </a:r>
        </a:p>
      </dsp:txBody>
      <dsp:txXfrm>
        <a:off x="3198898" y="1161723"/>
        <a:ext cx="1776288" cy="843551"/>
      </dsp:txXfrm>
    </dsp:sp>
    <dsp:sp modelId="{2327544A-9069-4947-88C0-AE682E410225}">
      <dsp:nvSpPr>
        <dsp:cNvPr id="0" name=""/>
        <dsp:cNvSpPr/>
      </dsp:nvSpPr>
      <dsp:spPr>
        <a:xfrm>
          <a:off x="2438791" y="2124903"/>
          <a:ext cx="3296502" cy="3296502"/>
        </a:xfrm>
        <a:prstGeom prst="ellipse">
          <a:avLst/>
        </a:prstGeom>
        <a:solidFill>
          <a:schemeClr val="accent1">
            <a:shade val="50000"/>
            <a:hueOff val="334258"/>
            <a:satOff val="8955"/>
            <a:lumOff val="394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ПК: ЛЕТНИЕ/ ЗИМНИЕ ШКОЛЫ </a:t>
          </a:r>
        </a:p>
      </dsp:txBody>
      <dsp:txXfrm>
        <a:off x="3318957" y="2372141"/>
        <a:ext cx="1536170" cy="741713"/>
      </dsp:txXfrm>
    </dsp:sp>
    <dsp:sp modelId="{6CA2F7EB-36F4-4DDF-984D-A1A2F536C0B8}">
      <dsp:nvSpPr>
        <dsp:cNvPr id="0" name=""/>
        <dsp:cNvSpPr/>
      </dsp:nvSpPr>
      <dsp:spPr>
        <a:xfrm>
          <a:off x="2988208" y="3223737"/>
          <a:ext cx="2197668" cy="2197668"/>
        </a:xfrm>
        <a:prstGeom prst="ellipse">
          <a:avLst/>
        </a:prstGeom>
        <a:solidFill>
          <a:schemeClr val="accent1">
            <a:shade val="50000"/>
            <a:hueOff val="167129"/>
            <a:satOff val="4478"/>
            <a:lumOff val="1972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bg1"/>
              </a:solidFill>
            </a:rPr>
            <a:t>ПРОГРАММА</a:t>
          </a:r>
        </a:p>
      </dsp:txBody>
      <dsp:txXfrm>
        <a:off x="3310049" y="3773154"/>
        <a:ext cx="1553986" cy="10988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F65208-F340-44D1-9127-3FF4DDB4CCDD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5C9DB7-131A-45D0-86F4-51B2E102871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63489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C9DB7-131A-45D0-86F4-51B2E1028716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78215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C9DB7-131A-45D0-86F4-51B2E102871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2550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C9DB7-131A-45D0-86F4-51B2E102871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56394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C9DB7-131A-45D0-86F4-51B2E102871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332107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5C9DB7-131A-45D0-86F4-51B2E1028716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62732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51FD-A428-4CE2-B132-DE514B158840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F35C-93D0-4717-9C6E-9BC921847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0625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51FD-A428-4CE2-B132-DE514B158840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F35C-93D0-4717-9C6E-9BC921847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39026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51FD-A428-4CE2-B132-DE514B158840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F35C-93D0-4717-9C6E-9BC921847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31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51FD-A428-4CE2-B132-DE514B158840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F35C-93D0-4717-9C6E-9BC921847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03497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51FD-A428-4CE2-B132-DE514B158840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F35C-93D0-4717-9C6E-9BC921847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8081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51FD-A428-4CE2-B132-DE514B158840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F35C-93D0-4717-9C6E-9BC921847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77853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51FD-A428-4CE2-B132-DE514B158840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F35C-93D0-4717-9C6E-9BC921847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4477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51FD-A428-4CE2-B132-DE514B158840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F35C-93D0-4717-9C6E-9BC921847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48851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51FD-A428-4CE2-B132-DE514B158840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F35C-93D0-4717-9C6E-9BC921847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8629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51FD-A428-4CE2-B132-DE514B158840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F35C-93D0-4717-9C6E-9BC921847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1021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8E51FD-A428-4CE2-B132-DE514B158840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18F35C-93D0-4717-9C6E-9BC921847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3199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8E51FD-A428-4CE2-B132-DE514B158840}" type="datetimeFigureOut">
              <a:rPr lang="ru-RU" smtClean="0"/>
              <a:t>11.02.2024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18F35C-93D0-4717-9C6E-9BC92184708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7891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microsoft.com/office/2007/relationships/diagramDrawing" Target="../diagrams/drawing1.xm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2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1.png"/><Relationship Id="rId9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8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700" y="1250695"/>
            <a:ext cx="2263241" cy="2516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66646" y="3982512"/>
            <a:ext cx="3249608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ПРО-ШКОЛА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82" y="3017363"/>
            <a:ext cx="949178" cy="1055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240" y="3404473"/>
            <a:ext cx="652347" cy="7253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77799" y="4594444"/>
            <a:ext cx="4280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ПРОЕКТИРОВАНИЕ РЕШЕНИЙ В ОБРАЗОВАНИИ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531484" y="445598"/>
            <a:ext cx="2269929" cy="562155"/>
            <a:chOff x="4268459" y="6592398"/>
            <a:chExt cx="2269929" cy="56215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196" y="6592398"/>
              <a:ext cx="498192" cy="56215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884" y="6631528"/>
              <a:ext cx="481632" cy="48389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459" y="6631528"/>
              <a:ext cx="384746" cy="502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224116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411" y="2170807"/>
            <a:ext cx="1588908" cy="1766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66646" y="3982512"/>
            <a:ext cx="3249608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ПРО-ШКОЛА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883" y="2613624"/>
            <a:ext cx="949178" cy="1055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19" y="1680591"/>
            <a:ext cx="652347" cy="7253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77799" y="4594444"/>
            <a:ext cx="4280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ПРОЕКТИРОВАНИЕ РЕШЕНИЙ В ОБРАЗОВАНИИ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531484" y="445598"/>
            <a:ext cx="2269929" cy="562155"/>
            <a:chOff x="4268459" y="6592398"/>
            <a:chExt cx="2269929" cy="56215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196" y="6592398"/>
              <a:ext cx="498192" cy="56215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884" y="6631528"/>
              <a:ext cx="481632" cy="48389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459" y="6631528"/>
              <a:ext cx="384746" cy="502307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D3A285A-919C-4C4F-912F-3BDE4FBCC47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399" y="491827"/>
            <a:ext cx="2263241" cy="251644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A006E6E-31DF-46CE-B552-6B4DE9AC13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" y="1759141"/>
            <a:ext cx="2263241" cy="251644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01E7BC6-5900-4C85-8AB9-3867BF5293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236" y="500920"/>
            <a:ext cx="2263241" cy="251644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4BFC61-1048-474A-A876-BE5FAC5F28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202" y="1746809"/>
            <a:ext cx="652347" cy="72532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A1669CE-13BF-4486-9709-70C9943220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928" y="211588"/>
            <a:ext cx="652347" cy="72532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0AEFA60-B18B-4016-8D82-C8DE8E33D6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25" y="4789145"/>
            <a:ext cx="652347" cy="7253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6DFA211-1E95-4B29-986E-8D48293810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02" y="3499008"/>
            <a:ext cx="652347" cy="72532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3E7306A-FA89-47E6-9B52-8D2346E1EA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096" y="3354023"/>
            <a:ext cx="949178" cy="105536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95BE7F1-2A71-4E09-91A4-C5C587929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203" y="4986469"/>
            <a:ext cx="949178" cy="105536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D7204D5-D631-49A7-B0EC-355F753F3F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46" y="916818"/>
            <a:ext cx="949178" cy="105536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9C6A8CD-7DE5-4E20-B4AF-17CA122231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162" y="3124880"/>
            <a:ext cx="949178" cy="10553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DB0120A-6BCC-4163-92A0-05C7E121CF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388" y="4594444"/>
            <a:ext cx="949178" cy="105536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6B00A11-AEA5-4DB4-8435-F37F2BDAB5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375" y="4892030"/>
            <a:ext cx="949178" cy="105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5735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7" y="85930"/>
            <a:ext cx="919317" cy="10221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7" y="1234605"/>
            <a:ext cx="361269" cy="401687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8400" y="6093235"/>
            <a:ext cx="1772713" cy="439018"/>
            <a:chOff x="4268459" y="6592398"/>
            <a:chExt cx="2269929" cy="56215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196" y="6592398"/>
              <a:ext cx="498192" cy="562155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884" y="6631528"/>
              <a:ext cx="481632" cy="48389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459" y="6631528"/>
              <a:ext cx="384746" cy="502307"/>
            </a:xfrm>
            <a:prstGeom prst="rect">
              <a:avLst/>
            </a:prstGeom>
          </p:spPr>
        </p:pic>
      </p:grpSp>
      <p:cxnSp>
        <p:nvCxnSpPr>
          <p:cNvPr id="12" name="Прямая соединительная линия 11"/>
          <p:cNvCxnSpPr/>
          <p:nvPr/>
        </p:nvCxnSpPr>
        <p:spPr>
          <a:xfrm flipV="1">
            <a:off x="1407378" y="815974"/>
            <a:ext cx="10423735" cy="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70" y="561391"/>
            <a:ext cx="457933" cy="5091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76669" y="333747"/>
            <a:ext cx="9831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МАГИСТЕРСКАЯ ПРОГРАММА «УПРАВЛЕНИЕ ОБРАЗОВАНИЕМ» (ТЮМГУ-НИУ ВШЭ)</a:t>
            </a:r>
          </a:p>
        </p:txBody>
      </p:sp>
      <p:graphicFrame>
        <p:nvGraphicFramePr>
          <p:cNvPr id="14" name="Схема 13">
            <a:extLst>
              <a:ext uri="{FF2B5EF4-FFF2-40B4-BE49-F238E27FC236}">
                <a16:creationId xmlns:a16="http://schemas.microsoft.com/office/drawing/2014/main" id="{029EED1F-E421-433E-A8A0-6D9EF051813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0070263"/>
              </p:ext>
            </p:extLst>
          </p:nvPr>
        </p:nvGraphicFramePr>
        <p:xfrm>
          <a:off x="1041890" y="1054691"/>
          <a:ext cx="8174086" cy="54941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6" name="Прямоугольник 1">
            <a:extLst>
              <a:ext uri="{FF2B5EF4-FFF2-40B4-BE49-F238E27FC236}">
                <a16:creationId xmlns:a16="http://schemas.microsoft.com/office/drawing/2014/main" id="{0B9B4026-48D2-46E3-90D0-16603F72A5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4188" y="1647093"/>
            <a:ext cx="3336925" cy="3852337"/>
          </a:xfrm>
          <a:prstGeom prst="rect">
            <a:avLst/>
          </a:prstGeom>
          <a:noFill/>
          <a:ln w="28575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alt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Кейс </a:t>
            </a:r>
          </a:p>
          <a:p>
            <a:pPr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alt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магистерской </a:t>
            </a:r>
          </a:p>
          <a:p>
            <a:pPr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alt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программы </a:t>
            </a:r>
          </a:p>
          <a:p>
            <a:pPr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alt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«Управление </a:t>
            </a:r>
          </a:p>
          <a:p>
            <a:pPr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alt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образованием» </a:t>
            </a:r>
          </a:p>
          <a:p>
            <a:pPr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altLang="ru-RU" sz="18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ТюмГУ</a:t>
            </a:r>
            <a:r>
              <a:rPr lang="ru-RU" alt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-НИУ ВШЭ</a:t>
            </a:r>
          </a:p>
          <a:p>
            <a:pPr algn="ctr">
              <a:buFont typeface="Arial" panose="020B0604020202020204" pitchFamily="34" charset="0"/>
              <a:buNone/>
            </a:pPr>
            <a:endParaRPr lang="ru-RU" alt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buFont typeface="Arial" panose="020B0604020202020204" pitchFamily="34" charset="0"/>
              <a:buNone/>
            </a:pPr>
            <a:endParaRPr lang="ru-RU" altLang="ru-RU" sz="18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alt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Управленческие </a:t>
            </a:r>
          </a:p>
          <a:p>
            <a:pPr algn="ctr">
              <a:spcBef>
                <a:spcPts val="600"/>
              </a:spcBef>
              <a:buFont typeface="Arial" panose="020B0604020202020204" pitchFamily="34" charset="0"/>
              <a:buNone/>
            </a:pPr>
            <a:r>
              <a:rPr lang="ru-RU" altLang="ru-RU" sz="18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0070C0"/>
                </a:solidFill>
              </a:rPr>
              <a:t> </a:t>
            </a:r>
            <a:endParaRPr lang="ru-RU" altLang="ru-RU" sz="2400" dirty="0"/>
          </a:p>
        </p:txBody>
      </p:sp>
    </p:spTree>
    <p:extLst>
      <p:ext uri="{BB962C8B-B14F-4D97-AF65-F5344CB8AC3E}">
        <p14:creationId xmlns:p14="http://schemas.microsoft.com/office/powerpoint/2010/main" val="11882577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7" y="85930"/>
            <a:ext cx="919317" cy="10221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7" y="1234605"/>
            <a:ext cx="361269" cy="401687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8400" y="6093235"/>
            <a:ext cx="1772713" cy="439018"/>
            <a:chOff x="4268459" y="6592398"/>
            <a:chExt cx="2269929" cy="56215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196" y="6592398"/>
              <a:ext cx="498192" cy="562155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884" y="6631528"/>
              <a:ext cx="481632" cy="48389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459" y="6631528"/>
              <a:ext cx="384746" cy="502307"/>
            </a:xfrm>
            <a:prstGeom prst="rect">
              <a:avLst/>
            </a:prstGeom>
          </p:spPr>
        </p:pic>
      </p:grpSp>
      <p:cxnSp>
        <p:nvCxnSpPr>
          <p:cNvPr id="12" name="Прямая соединительная линия 11"/>
          <p:cNvCxnSpPr/>
          <p:nvPr/>
        </p:nvCxnSpPr>
        <p:spPr>
          <a:xfrm flipV="1">
            <a:off x="1407378" y="815974"/>
            <a:ext cx="10423735" cy="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70" y="561391"/>
            <a:ext cx="457933" cy="5091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76669" y="333747"/>
            <a:ext cx="8736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Магистерская программа «Управление образованием» (</a:t>
            </a:r>
            <a:r>
              <a:rPr lang="ru-RU" sz="1600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ТюмГУ</a:t>
            </a:r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-НИУ ВШЭ)</a:t>
            </a:r>
          </a:p>
        </p:txBody>
      </p:sp>
      <p:sp>
        <p:nvSpPr>
          <p:cNvPr id="13" name="Текст 2">
            <a:extLst>
              <a:ext uri="{FF2B5EF4-FFF2-40B4-BE49-F238E27FC236}">
                <a16:creationId xmlns:a16="http://schemas.microsoft.com/office/drawing/2014/main" id="{4370594B-FAF0-4828-8F4D-D69CE0EE3C71}"/>
              </a:ext>
            </a:extLst>
          </p:cNvPr>
          <p:cNvSpPr txBox="1">
            <a:spLocks/>
          </p:cNvSpPr>
          <p:nvPr/>
        </p:nvSpPr>
        <p:spPr>
          <a:xfrm>
            <a:off x="1908175" y="1559845"/>
            <a:ext cx="7486650" cy="19637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Руководители государственных и частных образовательных организаций всех уровней, 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Сотрудники органов исполнительной власти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Педагоги, планирующие управлять образованием</a:t>
            </a:r>
          </a:p>
          <a:p>
            <a:pPr marL="285750" indent="-285750" algn="l">
              <a:buFont typeface="Arial" panose="020B0604020202020204" pitchFamily="34" charset="0"/>
              <a:buChar char="•"/>
              <a:defRPr/>
            </a:pPr>
            <a:r>
              <a:rPr lang="ru-RU" sz="1800" dirty="0">
                <a:solidFill>
                  <a:schemeClr val="tx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Предприниматели в сфере образования</a:t>
            </a:r>
            <a:endParaRPr lang="ru-RU" sz="1800" b="1" dirty="0">
              <a:solidFill>
                <a:schemeClr val="tx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Правая фигурная скобка 16">
            <a:extLst>
              <a:ext uri="{FF2B5EF4-FFF2-40B4-BE49-F238E27FC236}">
                <a16:creationId xmlns:a16="http://schemas.microsoft.com/office/drawing/2014/main" id="{0914F053-6D2B-4711-A219-4A8FF96D261A}"/>
              </a:ext>
            </a:extLst>
          </p:cNvPr>
          <p:cNvSpPr/>
          <p:nvPr/>
        </p:nvSpPr>
        <p:spPr>
          <a:xfrm>
            <a:off x="8806192" y="1453029"/>
            <a:ext cx="791565" cy="1869143"/>
          </a:xfrm>
          <a:prstGeom prst="rightBrace">
            <a:avLst/>
          </a:prstGeom>
          <a:ln w="381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8" name="TextBox 5">
            <a:extLst>
              <a:ext uri="{FF2B5EF4-FFF2-40B4-BE49-F238E27FC236}">
                <a16:creationId xmlns:a16="http://schemas.microsoft.com/office/drawing/2014/main" id="{137BDCFD-E988-45BB-8139-3FA9BCB21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13047" y="1939734"/>
            <a:ext cx="2198688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Имеющие </a:t>
            </a:r>
          </a:p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опыт лидерства в образовании</a:t>
            </a:r>
          </a:p>
        </p:txBody>
      </p:sp>
      <p:grpSp>
        <p:nvGrpSpPr>
          <p:cNvPr id="19" name="Группа 7">
            <a:extLst>
              <a:ext uri="{FF2B5EF4-FFF2-40B4-BE49-F238E27FC236}">
                <a16:creationId xmlns:a16="http://schemas.microsoft.com/office/drawing/2014/main" id="{A400C1E1-F92F-429C-B745-05BD1570ED74}"/>
              </a:ext>
            </a:extLst>
          </p:cNvPr>
          <p:cNvGrpSpPr>
            <a:grpSpLocks/>
          </p:cNvGrpSpPr>
          <p:nvPr/>
        </p:nvGrpSpPr>
        <p:grpSpPr bwMode="auto">
          <a:xfrm>
            <a:off x="5246688" y="3895725"/>
            <a:ext cx="6705600" cy="2314575"/>
            <a:chOff x="996950" y="2074863"/>
            <a:chExt cx="10085386" cy="3502616"/>
          </a:xfrm>
        </p:grpSpPr>
        <p:grpSp>
          <p:nvGrpSpPr>
            <p:cNvPr id="20" name="Group 7">
              <a:extLst>
                <a:ext uri="{FF2B5EF4-FFF2-40B4-BE49-F238E27FC236}">
                  <a16:creationId xmlns:a16="http://schemas.microsoft.com/office/drawing/2014/main" id="{235317BC-CC7A-47DC-A249-77EABBE974C3}"/>
                </a:ext>
              </a:extLst>
            </p:cNvPr>
            <p:cNvGrpSpPr>
              <a:grpSpLocks/>
            </p:cNvGrpSpPr>
            <p:nvPr/>
          </p:nvGrpSpPr>
          <p:grpSpPr bwMode="auto">
            <a:xfrm rot="-3248162">
              <a:off x="1393031" y="2240757"/>
              <a:ext cx="1965325" cy="1979612"/>
              <a:chOff x="1833879" y="1894578"/>
              <a:chExt cx="2534194" cy="2534194"/>
            </a:xfrm>
          </p:grpSpPr>
          <p:sp>
            <p:nvSpPr>
              <p:cNvPr id="40" name="Donut 5">
                <a:extLst>
                  <a:ext uri="{FF2B5EF4-FFF2-40B4-BE49-F238E27FC236}">
                    <a16:creationId xmlns:a16="http://schemas.microsoft.com/office/drawing/2014/main" id="{BAD5FE20-52DB-421F-BF9D-E3A9DAF0B59E}"/>
                  </a:ext>
                </a:extLst>
              </p:cNvPr>
              <p:cNvSpPr/>
              <p:nvPr/>
            </p:nvSpPr>
            <p:spPr>
              <a:xfrm>
                <a:off x="1834283" y="1894737"/>
                <a:ext cx="2533925" cy="2533863"/>
              </a:xfrm>
              <a:prstGeom prst="donut">
                <a:avLst>
                  <a:gd name="adj" fmla="val 7971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41" name="Block Arc 6">
                <a:extLst>
                  <a:ext uri="{FF2B5EF4-FFF2-40B4-BE49-F238E27FC236}">
                    <a16:creationId xmlns:a16="http://schemas.microsoft.com/office/drawing/2014/main" id="{17F677BD-CC96-4E9D-B404-CFEDCB9FB142}"/>
                  </a:ext>
                </a:extLst>
              </p:cNvPr>
              <p:cNvSpPr/>
              <p:nvPr/>
            </p:nvSpPr>
            <p:spPr>
              <a:xfrm flipH="1">
                <a:off x="1834283" y="1894737"/>
                <a:ext cx="2533925" cy="2533863"/>
              </a:xfrm>
              <a:prstGeom prst="blockArc">
                <a:avLst>
                  <a:gd name="adj1" fmla="val 537911"/>
                  <a:gd name="adj2" fmla="val 16182634"/>
                  <a:gd name="adj3" fmla="val 797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1" name="Group 8">
              <a:extLst>
                <a:ext uri="{FF2B5EF4-FFF2-40B4-BE49-F238E27FC236}">
                  <a16:creationId xmlns:a16="http://schemas.microsoft.com/office/drawing/2014/main" id="{B1FE00D2-C7B4-4D12-BE2D-9FE8471868F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956175" y="2074863"/>
              <a:ext cx="2279650" cy="2278062"/>
              <a:chOff x="1833879" y="1894578"/>
              <a:chExt cx="2534194" cy="2534194"/>
            </a:xfrm>
          </p:grpSpPr>
          <p:sp>
            <p:nvSpPr>
              <p:cNvPr id="38" name="Donut 9">
                <a:extLst>
                  <a:ext uri="{FF2B5EF4-FFF2-40B4-BE49-F238E27FC236}">
                    <a16:creationId xmlns:a16="http://schemas.microsoft.com/office/drawing/2014/main" id="{B030DE40-78B7-4050-9EAB-0C80DE362709}"/>
                  </a:ext>
                </a:extLst>
              </p:cNvPr>
              <p:cNvSpPr/>
              <p:nvPr/>
            </p:nvSpPr>
            <p:spPr>
              <a:xfrm>
                <a:off x="1833301" y="1894578"/>
                <a:ext cx="2534799" cy="2533480"/>
              </a:xfrm>
              <a:prstGeom prst="donut">
                <a:avLst>
                  <a:gd name="adj" fmla="val 7971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39" name="Block Arc 10">
                <a:extLst>
                  <a:ext uri="{FF2B5EF4-FFF2-40B4-BE49-F238E27FC236}">
                    <a16:creationId xmlns:a16="http://schemas.microsoft.com/office/drawing/2014/main" id="{095F8E24-0D89-4354-B210-917717C9ED3A}"/>
                  </a:ext>
                </a:extLst>
              </p:cNvPr>
              <p:cNvSpPr/>
              <p:nvPr/>
            </p:nvSpPr>
            <p:spPr>
              <a:xfrm flipH="1">
                <a:off x="1833301" y="1894578"/>
                <a:ext cx="2534799" cy="2533480"/>
              </a:xfrm>
              <a:prstGeom prst="blockArc">
                <a:avLst>
                  <a:gd name="adj1" fmla="val 17893131"/>
                  <a:gd name="adj2" fmla="val 16182634"/>
                  <a:gd name="adj3" fmla="val 797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2" name="Group 11">
              <a:extLst>
                <a:ext uri="{FF2B5EF4-FFF2-40B4-BE49-F238E27FC236}">
                  <a16:creationId xmlns:a16="http://schemas.microsoft.com/office/drawing/2014/main" id="{D5648407-502C-4646-AFEB-27ABBD1BD1A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8716963" y="2074863"/>
              <a:ext cx="2278062" cy="2278062"/>
              <a:chOff x="1833879" y="1894578"/>
              <a:chExt cx="2534194" cy="2534194"/>
            </a:xfrm>
          </p:grpSpPr>
          <p:sp>
            <p:nvSpPr>
              <p:cNvPr id="36" name="Donut 12">
                <a:extLst>
                  <a:ext uri="{FF2B5EF4-FFF2-40B4-BE49-F238E27FC236}">
                    <a16:creationId xmlns:a16="http://schemas.microsoft.com/office/drawing/2014/main" id="{F40DDD8A-CA38-4596-B0D6-B7F70C804FA2}"/>
                  </a:ext>
                </a:extLst>
              </p:cNvPr>
              <p:cNvSpPr/>
              <p:nvPr/>
            </p:nvSpPr>
            <p:spPr>
              <a:xfrm>
                <a:off x="1833014" y="1894578"/>
                <a:ext cx="2533911" cy="2533480"/>
              </a:xfrm>
              <a:prstGeom prst="donut">
                <a:avLst>
                  <a:gd name="adj" fmla="val 7971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schemeClr val="tx1"/>
                  </a:solidFill>
                </a:endParaRPr>
              </a:p>
            </p:txBody>
          </p:sp>
          <p:sp>
            <p:nvSpPr>
              <p:cNvPr id="37" name="Block Arc 13">
                <a:extLst>
                  <a:ext uri="{FF2B5EF4-FFF2-40B4-BE49-F238E27FC236}">
                    <a16:creationId xmlns:a16="http://schemas.microsoft.com/office/drawing/2014/main" id="{A3077797-5BAB-405E-90E7-3D2900BB5517}"/>
                  </a:ext>
                </a:extLst>
              </p:cNvPr>
              <p:cNvSpPr/>
              <p:nvPr/>
            </p:nvSpPr>
            <p:spPr>
              <a:xfrm flipH="1">
                <a:off x="1833014" y="1894578"/>
                <a:ext cx="2533911" cy="2533480"/>
              </a:xfrm>
              <a:prstGeom prst="blockArc">
                <a:avLst>
                  <a:gd name="adj1" fmla="val 18789304"/>
                  <a:gd name="adj2" fmla="val 16182634"/>
                  <a:gd name="adj3" fmla="val 7978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23" name="Group 28">
              <a:extLst>
                <a:ext uri="{FF2B5EF4-FFF2-40B4-BE49-F238E27FC236}">
                  <a16:creationId xmlns:a16="http://schemas.microsoft.com/office/drawing/2014/main" id="{AF65A4EB-1617-4C9F-9D22-AB2148FA91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708150" y="2584450"/>
              <a:ext cx="1257300" cy="1257300"/>
              <a:chOff x="1707815" y="2584799"/>
              <a:chExt cx="1257300" cy="1257300"/>
            </a:xfrm>
          </p:grpSpPr>
          <p:sp>
            <p:nvSpPr>
              <p:cNvPr id="34" name="Oval 14">
                <a:extLst>
                  <a:ext uri="{FF2B5EF4-FFF2-40B4-BE49-F238E27FC236}">
                    <a16:creationId xmlns:a16="http://schemas.microsoft.com/office/drawing/2014/main" id="{1F66F034-CD02-498D-9548-FD64B14DA01A}"/>
                  </a:ext>
                </a:extLst>
              </p:cNvPr>
              <p:cNvSpPr/>
              <p:nvPr/>
            </p:nvSpPr>
            <p:spPr>
              <a:xfrm>
                <a:off x="1708131" y="2584508"/>
                <a:ext cx="1255898" cy="1256427"/>
              </a:xfrm>
              <a:prstGeom prst="ellipse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312EB29-480F-4EA9-8A7B-99DD5466F03E}"/>
                  </a:ext>
                </a:extLst>
              </p:cNvPr>
              <p:cNvSpPr txBox="1"/>
              <p:nvPr/>
            </p:nvSpPr>
            <p:spPr>
              <a:xfrm>
                <a:off x="1724844" y="2819938"/>
                <a:ext cx="1222471" cy="785567"/>
              </a:xfrm>
              <a:prstGeom prst="rect">
                <a:avLst/>
              </a:prstGeom>
              <a:noFill/>
            </p:spPr>
            <p:txBody>
              <a:bodyPr wrap="none"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solidFill>
                      <a:schemeClr val="bg1"/>
                    </a:solidFill>
                    <a:latin typeface="+mj-lt"/>
                  </a:rPr>
                  <a:t>15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solidFill>
                      <a:schemeClr val="bg1"/>
                    </a:solidFill>
                    <a:latin typeface="+mj-lt"/>
                  </a:rPr>
                  <a:t>баллов</a:t>
                </a:r>
                <a:endParaRPr lang="en-US" sz="1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24" name="Group 29">
              <a:extLst>
                <a:ext uri="{FF2B5EF4-FFF2-40B4-BE49-F238E27FC236}">
                  <a16:creationId xmlns:a16="http://schemas.microsoft.com/office/drawing/2014/main" id="{8E9C7CB3-4402-4D74-9CC4-3AE6ED1C212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467350" y="2584450"/>
              <a:ext cx="1257300" cy="1257300"/>
              <a:chOff x="5467350" y="2584799"/>
              <a:chExt cx="1257300" cy="1257300"/>
            </a:xfrm>
          </p:grpSpPr>
          <p:sp>
            <p:nvSpPr>
              <p:cNvPr id="32" name="Oval 15">
                <a:extLst>
                  <a:ext uri="{FF2B5EF4-FFF2-40B4-BE49-F238E27FC236}">
                    <a16:creationId xmlns:a16="http://schemas.microsoft.com/office/drawing/2014/main" id="{DDE44788-E9DC-4CC0-9E91-22FF2CDF9949}"/>
                  </a:ext>
                </a:extLst>
              </p:cNvPr>
              <p:cNvSpPr/>
              <p:nvPr/>
            </p:nvSpPr>
            <p:spPr>
              <a:xfrm>
                <a:off x="5466610" y="2584508"/>
                <a:ext cx="1258285" cy="1256427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164362B-7C24-4BB6-A96A-F0B25B67EF5C}"/>
                  </a:ext>
                </a:extLst>
              </p:cNvPr>
              <p:cNvSpPr txBox="1"/>
              <p:nvPr/>
            </p:nvSpPr>
            <p:spPr>
              <a:xfrm>
                <a:off x="5483323" y="2810329"/>
                <a:ext cx="1224860" cy="783164"/>
              </a:xfrm>
              <a:prstGeom prst="rect">
                <a:avLst/>
              </a:prstGeom>
              <a:noFill/>
            </p:spPr>
            <p:txBody>
              <a:bodyPr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solidFill>
                      <a:schemeClr val="bg1"/>
                    </a:solidFill>
                    <a:latin typeface="+mj-lt"/>
                  </a:rPr>
                  <a:t>50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solidFill>
                      <a:schemeClr val="bg1"/>
                    </a:solidFill>
                    <a:latin typeface="+mj-lt"/>
                  </a:rPr>
                  <a:t>баллов</a:t>
                </a:r>
                <a:endParaRPr lang="en-US" sz="1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grpSp>
          <p:nvGrpSpPr>
            <p:cNvPr id="25" name="Group 30">
              <a:extLst>
                <a:ext uri="{FF2B5EF4-FFF2-40B4-BE49-F238E27FC236}">
                  <a16:creationId xmlns:a16="http://schemas.microsoft.com/office/drawing/2014/main" id="{A03F5256-05B7-4D1E-A593-A8073D0FC6F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26550" y="2584450"/>
              <a:ext cx="1257300" cy="1257300"/>
              <a:chOff x="9226885" y="2584799"/>
              <a:chExt cx="1257300" cy="1257300"/>
            </a:xfrm>
            <a:solidFill>
              <a:schemeClr val="accent5">
                <a:lumMod val="75000"/>
              </a:schemeClr>
            </a:solidFill>
          </p:grpSpPr>
          <p:sp>
            <p:nvSpPr>
              <p:cNvPr id="30" name="Oval 16">
                <a:extLst>
                  <a:ext uri="{FF2B5EF4-FFF2-40B4-BE49-F238E27FC236}">
                    <a16:creationId xmlns:a16="http://schemas.microsoft.com/office/drawing/2014/main" id="{4B539D60-3053-414B-9A6F-4B3FDD025DA6}"/>
                  </a:ext>
                </a:extLst>
              </p:cNvPr>
              <p:cNvSpPr/>
              <p:nvPr/>
            </p:nvSpPr>
            <p:spPr>
              <a:xfrm>
                <a:off x="9226885" y="2584799"/>
                <a:ext cx="1257300" cy="1257300"/>
              </a:xfrm>
              <a:prstGeom prst="ellipse">
                <a:avLst/>
              </a:prstGeom>
              <a:grpFill/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1400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D5338726-B7DD-41EF-9304-7CADAB84343A}"/>
                  </a:ext>
                </a:extLst>
              </p:cNvPr>
              <p:cNvSpPr txBox="1"/>
              <p:nvPr/>
            </p:nvSpPr>
            <p:spPr>
              <a:xfrm>
                <a:off x="9243106" y="2820790"/>
                <a:ext cx="1224864" cy="7853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anchor="ctr">
                <a:spAutoFit/>
              </a:bodyPr>
              <a:lstStyle/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solidFill>
                      <a:schemeClr val="bg1"/>
                    </a:solidFill>
                    <a:latin typeface="+mj-lt"/>
                  </a:rPr>
                  <a:t>35 </a:t>
                </a:r>
              </a:p>
              <a:p>
                <a:pPr algn="ctr" eaLnBrk="1" fontAlgn="auto" hangingPunct="1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ru-RU" sz="1400" b="1" dirty="0">
                    <a:solidFill>
                      <a:schemeClr val="bg1"/>
                    </a:solidFill>
                    <a:latin typeface="+mj-lt"/>
                  </a:rPr>
                  <a:t>баллов</a:t>
                </a:r>
                <a:endParaRPr lang="en-US" sz="1400" b="1" dirty="0">
                  <a:solidFill>
                    <a:schemeClr val="bg1"/>
                  </a:solidFill>
                  <a:latin typeface="+mj-lt"/>
                </a:endParaRPr>
              </a:p>
            </p:txBody>
          </p:sp>
        </p:grpSp>
        <p:sp>
          <p:nvSpPr>
            <p:cNvPr id="26" name="Rectangle 21">
              <a:extLst>
                <a:ext uri="{FF2B5EF4-FFF2-40B4-BE49-F238E27FC236}">
                  <a16:creationId xmlns:a16="http://schemas.microsoft.com/office/drawing/2014/main" id="{A470E797-A585-4123-A352-CB6187AC1C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30883" y="4452824"/>
              <a:ext cx="2454274" cy="7853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01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Lato Light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Lato Light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Lato Light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 Light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 Light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 Light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 Light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 Light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 Light" pitchFamily="34" charset="0"/>
                </a:defRPr>
              </a:lvl9pPr>
            </a:lstStyle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400"/>
                <a:t>видео-визитка</a:t>
              </a:r>
            </a:p>
            <a:p>
              <a:pPr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400"/>
                <a:t> </a:t>
              </a:r>
            </a:p>
          </p:txBody>
        </p:sp>
        <p:sp>
          <p:nvSpPr>
            <p:cNvPr id="27" name="Rectangle 25">
              <a:extLst>
                <a:ext uri="{FF2B5EF4-FFF2-40B4-BE49-F238E27FC236}">
                  <a16:creationId xmlns:a16="http://schemas.microsoft.com/office/drawing/2014/main" id="{85383C5A-E86D-4FA0-BC8D-F66307DBA3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24539" y="4437063"/>
              <a:ext cx="2853368" cy="79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Lato Light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Lato Light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Lato Light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 Light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 Light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 Light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 Light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 Light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 Light" pitchFamily="34" charset="0"/>
                </a:defRPr>
              </a:lvl9pPr>
            </a:lstStyle>
            <a:p>
              <a:pPr algn="ctr"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400"/>
                <a:t>мотивационное письмо </a:t>
              </a:r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57DF6806-31A8-435A-A6CF-8F378101D45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28062" y="4415688"/>
              <a:ext cx="2454274" cy="7917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101600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Lato Light" pitchFamily="34" charset="0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Lato Light" pitchFamily="34" charset="0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Lato Light" pitchFamily="34" charset="0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 Light" pitchFamily="34" charset="0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 Light" pitchFamily="34" charset="0"/>
                </a:defRPr>
              </a:lvl5pPr>
              <a:lvl6pPr marL="25146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 Light" pitchFamily="34" charset="0"/>
                </a:defRPr>
              </a:lvl6pPr>
              <a:lvl7pPr marL="29718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 Light" pitchFamily="34" charset="0"/>
                </a:defRPr>
              </a:lvl7pPr>
              <a:lvl8pPr marL="34290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 Light" pitchFamily="34" charset="0"/>
                </a:defRPr>
              </a:lvl8pPr>
              <a:lvl9pPr marL="3886200" indent="-228600" eaLnBrk="0" fontAlgn="base" hangingPunct="0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Lato Light" pitchFamily="34" charset="0"/>
                </a:defRPr>
              </a:lvl9pPr>
            </a:lstStyle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400"/>
                <a:t>портфолио</a:t>
              </a:r>
              <a:r>
                <a:rPr lang="en-US" altLang="ru-RU" sz="1400"/>
                <a:t>,</a:t>
              </a:r>
              <a:endParaRPr lang="ru-RU" altLang="ru-RU" sz="1400"/>
            </a:p>
            <a:p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r>
                <a:rPr lang="ru-RU" altLang="ru-RU" sz="1400"/>
                <a:t>рекомендации </a:t>
              </a:r>
            </a:p>
          </p:txBody>
        </p:sp>
        <p:cxnSp>
          <p:nvCxnSpPr>
            <p:cNvPr id="29" name="Прямая соединительная линия 3">
              <a:extLst>
                <a:ext uri="{FF2B5EF4-FFF2-40B4-BE49-F238E27FC236}">
                  <a16:creationId xmlns:a16="http://schemas.microsoft.com/office/drawing/2014/main" id="{A7502910-A107-4FA7-9024-E180B7A7A6A6}"/>
                </a:ext>
              </a:extLst>
            </p:cNvPr>
            <p:cNvCxnSpPr/>
            <p:nvPr/>
          </p:nvCxnSpPr>
          <p:spPr>
            <a:xfrm>
              <a:off x="996950" y="5567870"/>
              <a:ext cx="5018817" cy="9609"/>
            </a:xfrm>
            <a:prstGeom prst="line">
              <a:avLst/>
            </a:prstGeom>
            <a:ln w="38100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2" name="Прямоугольник 31">
            <a:extLst>
              <a:ext uri="{FF2B5EF4-FFF2-40B4-BE49-F238E27FC236}">
                <a16:creationId xmlns:a16="http://schemas.microsoft.com/office/drawing/2014/main" id="{8EF6DBB7-4B63-4985-8F20-CEFA0AA2BD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0538" y="3959225"/>
            <a:ext cx="3792537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70C0"/>
                </a:solidFill>
              </a:rPr>
              <a:t>Вступительные испытания: конкурс портфолио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70C0"/>
                </a:solidFill>
              </a:rPr>
              <a:t>20 июня – 01 августа (бюджет)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70C0"/>
                </a:solidFill>
              </a:rPr>
              <a:t>                   30 октября (</a:t>
            </a:r>
            <a:r>
              <a:rPr lang="ru-RU" altLang="ru-RU" sz="1600" b="1" dirty="0" err="1">
                <a:solidFill>
                  <a:srgbClr val="0070C0"/>
                </a:solidFill>
              </a:rPr>
              <a:t>ком.основа</a:t>
            </a:r>
            <a:r>
              <a:rPr lang="ru-RU" altLang="ru-RU" sz="1600" b="1" dirty="0">
                <a:solidFill>
                  <a:srgbClr val="0070C0"/>
                </a:solidFill>
              </a:rPr>
              <a:t>)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ru-RU" altLang="ru-RU" sz="1600" b="1" dirty="0">
              <a:solidFill>
                <a:srgbClr val="0070C0"/>
              </a:solidFill>
            </a:endParaRP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70C0"/>
                </a:solidFill>
              </a:rPr>
              <a:t>20 бюджетных мест 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b="1" dirty="0">
                <a:solidFill>
                  <a:srgbClr val="0070C0"/>
                </a:solidFill>
              </a:rPr>
              <a:t>5</a:t>
            </a:r>
            <a:r>
              <a:rPr lang="ru-RU" altLang="ru-RU" sz="1600" dirty="0">
                <a:solidFill>
                  <a:srgbClr val="0070C0"/>
                </a:solidFill>
              </a:rPr>
              <a:t> </a:t>
            </a:r>
            <a:r>
              <a:rPr lang="ru-RU" altLang="ru-RU" sz="1600" b="1" dirty="0">
                <a:solidFill>
                  <a:srgbClr val="0070C0"/>
                </a:solidFill>
              </a:rPr>
              <a:t>мест на коммерческой основе</a:t>
            </a:r>
          </a:p>
        </p:txBody>
      </p:sp>
      <p:grpSp>
        <p:nvGrpSpPr>
          <p:cNvPr id="43" name="Группа 37">
            <a:extLst>
              <a:ext uri="{FF2B5EF4-FFF2-40B4-BE49-F238E27FC236}">
                <a16:creationId xmlns:a16="http://schemas.microsoft.com/office/drawing/2014/main" id="{8EA5F767-1E95-4251-B70A-070893EB97FF}"/>
              </a:ext>
            </a:extLst>
          </p:cNvPr>
          <p:cNvGrpSpPr>
            <a:grpSpLocks/>
          </p:cNvGrpSpPr>
          <p:nvPr/>
        </p:nvGrpSpPr>
        <p:grpSpPr bwMode="auto">
          <a:xfrm>
            <a:off x="7165975" y="4349750"/>
            <a:ext cx="354013" cy="385763"/>
            <a:chOff x="6702725" y="4064486"/>
            <a:chExt cx="534837" cy="534837"/>
          </a:xfrm>
        </p:grpSpPr>
        <p:sp>
          <p:nvSpPr>
            <p:cNvPr id="44" name="Прямоугольник 43">
              <a:extLst>
                <a:ext uri="{FF2B5EF4-FFF2-40B4-BE49-F238E27FC236}">
                  <a16:creationId xmlns:a16="http://schemas.microsoft.com/office/drawing/2014/main" id="{16348364-C9F0-49F8-9711-ADD0B9A2D762}"/>
                </a:ext>
              </a:extLst>
            </p:cNvPr>
            <p:cNvSpPr/>
            <p:nvPr/>
          </p:nvSpPr>
          <p:spPr>
            <a:xfrm>
              <a:off x="6702725" y="4236162"/>
              <a:ext cx="534837" cy="14526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5" name="Прямоугольник 44">
              <a:extLst>
                <a:ext uri="{FF2B5EF4-FFF2-40B4-BE49-F238E27FC236}">
                  <a16:creationId xmlns:a16="http://schemas.microsoft.com/office/drawing/2014/main" id="{09E92DB6-BD10-4539-BECC-566322A888B5}"/>
                </a:ext>
              </a:extLst>
            </p:cNvPr>
            <p:cNvSpPr/>
            <p:nvPr/>
          </p:nvSpPr>
          <p:spPr>
            <a:xfrm rot="5400000">
              <a:off x="6700326" y="4258755"/>
              <a:ext cx="534837" cy="146301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grpSp>
        <p:nvGrpSpPr>
          <p:cNvPr id="46" name="Группа 39">
            <a:extLst>
              <a:ext uri="{FF2B5EF4-FFF2-40B4-BE49-F238E27FC236}">
                <a16:creationId xmlns:a16="http://schemas.microsoft.com/office/drawing/2014/main" id="{D04821A3-F734-46C1-BB78-1E1A2FB62983}"/>
              </a:ext>
            </a:extLst>
          </p:cNvPr>
          <p:cNvGrpSpPr/>
          <p:nvPr/>
        </p:nvGrpSpPr>
        <p:grpSpPr>
          <a:xfrm>
            <a:off x="9709096" y="4332590"/>
            <a:ext cx="353683" cy="386744"/>
            <a:chOff x="6702725" y="4064486"/>
            <a:chExt cx="534837" cy="534837"/>
          </a:xfrm>
          <a:solidFill>
            <a:schemeClr val="accent3">
              <a:lumMod val="75000"/>
            </a:schemeClr>
          </a:solidFill>
        </p:grpSpPr>
        <p:sp>
          <p:nvSpPr>
            <p:cNvPr id="47" name="Прямоугольник 46">
              <a:extLst>
                <a:ext uri="{FF2B5EF4-FFF2-40B4-BE49-F238E27FC236}">
                  <a16:creationId xmlns:a16="http://schemas.microsoft.com/office/drawing/2014/main" id="{4A1E2208-7EC9-4A9F-A5D7-46599789692D}"/>
                </a:ext>
              </a:extLst>
            </p:cNvPr>
            <p:cNvSpPr/>
            <p:nvPr/>
          </p:nvSpPr>
          <p:spPr>
            <a:xfrm>
              <a:off x="6702725" y="4235570"/>
              <a:ext cx="534837" cy="146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48" name="Прямоугольник 47">
              <a:extLst>
                <a:ext uri="{FF2B5EF4-FFF2-40B4-BE49-F238E27FC236}">
                  <a16:creationId xmlns:a16="http://schemas.microsoft.com/office/drawing/2014/main" id="{FC09E2EE-E529-448D-94C2-77F1D73BAC63}"/>
                </a:ext>
              </a:extLst>
            </p:cNvPr>
            <p:cNvSpPr/>
            <p:nvPr/>
          </p:nvSpPr>
          <p:spPr>
            <a:xfrm rot="5400000">
              <a:off x="6699857" y="4258580"/>
              <a:ext cx="534837" cy="1466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49" name="TextBox 39">
            <a:extLst>
              <a:ext uri="{FF2B5EF4-FFF2-40B4-BE49-F238E27FC236}">
                <a16:creationId xmlns:a16="http://schemas.microsoft.com/office/drawing/2014/main" id="{77DFD960-448C-431E-B97F-73DFBB6D7F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350" y="3956050"/>
            <a:ext cx="1454150" cy="1970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Lato Light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Lato Light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Lato Light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Light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Light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Light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Light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Light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Lato Light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ru-RU" altLang="ru-RU" sz="1600" dirty="0">
                <a:solidFill>
                  <a:srgbClr val="0070C0"/>
                </a:solidFill>
              </a:rPr>
              <a:t>Стоимость обучения </a:t>
            </a:r>
            <a:r>
              <a:rPr lang="ru-RU" altLang="ru-RU" sz="1600" b="1" dirty="0">
                <a:solidFill>
                  <a:srgbClr val="0070C0"/>
                </a:solidFill>
              </a:rPr>
              <a:t>211 </a:t>
            </a:r>
            <a:r>
              <a:rPr lang="ru-RU" altLang="ru-RU" sz="1600" b="1" dirty="0" err="1">
                <a:solidFill>
                  <a:srgbClr val="0070C0"/>
                </a:solidFill>
              </a:rPr>
              <a:t>тыс.руб</a:t>
            </a:r>
            <a:r>
              <a:rPr lang="ru-RU" altLang="ru-RU" sz="1600" b="1" dirty="0">
                <a:solidFill>
                  <a:srgbClr val="0070C0"/>
                </a:solidFill>
              </a:rPr>
              <a:t>.</a:t>
            </a:r>
          </a:p>
          <a:p>
            <a:pPr>
              <a:lnSpc>
                <a:spcPct val="100000"/>
              </a:lnSpc>
              <a:spcBef>
                <a:spcPts val="1200"/>
              </a:spcBef>
              <a:buFontTx/>
              <a:buNone/>
            </a:pPr>
            <a:r>
              <a:rPr lang="ru-RU" altLang="ru-RU" sz="1600" i="1" dirty="0">
                <a:solidFill>
                  <a:srgbClr val="0070C0"/>
                </a:solidFill>
              </a:rPr>
              <a:t>Действуют скидки и рассрочка платежа!</a:t>
            </a:r>
          </a:p>
        </p:txBody>
      </p:sp>
    </p:spTree>
    <p:extLst>
      <p:ext uri="{BB962C8B-B14F-4D97-AF65-F5344CB8AC3E}">
        <p14:creationId xmlns:p14="http://schemas.microsoft.com/office/powerpoint/2010/main" val="3730774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7" y="85930"/>
            <a:ext cx="919317" cy="1022167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7" y="1234605"/>
            <a:ext cx="361269" cy="401687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8400" y="6093235"/>
            <a:ext cx="1772713" cy="439018"/>
            <a:chOff x="4268459" y="6592398"/>
            <a:chExt cx="2269929" cy="56215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196" y="6592398"/>
              <a:ext cx="498192" cy="562155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884" y="6631528"/>
              <a:ext cx="481632" cy="48389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459" y="6631528"/>
              <a:ext cx="384746" cy="502307"/>
            </a:xfrm>
            <a:prstGeom prst="rect">
              <a:avLst/>
            </a:prstGeom>
          </p:spPr>
        </p:pic>
      </p:grpSp>
      <p:cxnSp>
        <p:nvCxnSpPr>
          <p:cNvPr id="12" name="Прямая соединительная линия 11"/>
          <p:cNvCxnSpPr/>
          <p:nvPr/>
        </p:nvCxnSpPr>
        <p:spPr>
          <a:xfrm flipV="1">
            <a:off x="1407378" y="815974"/>
            <a:ext cx="10423735" cy="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70" y="561391"/>
            <a:ext cx="457933" cy="509165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1876669" y="333747"/>
            <a:ext cx="98315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МАГИСТЕРСКАЯ ПРОГРАММА «УПРАВЛЕНИЕ ОБРАЗОВАНИЕМ» (ТЮМГУ-НИУ ВШЭ)</a:t>
            </a:r>
          </a:p>
        </p:txBody>
      </p:sp>
      <p:sp>
        <p:nvSpPr>
          <p:cNvPr id="13" name="Заголовок 1">
            <a:extLst>
              <a:ext uri="{FF2B5EF4-FFF2-40B4-BE49-F238E27FC236}">
                <a16:creationId xmlns:a16="http://schemas.microsoft.com/office/drawing/2014/main" id="{5AD74119-514C-46D2-94B5-ACD5B72146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2259" y="1234605"/>
            <a:ext cx="10913972" cy="48799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Lato Light" pitchFamily="34" charset="0"/>
                <a:ea typeface="+mn-ea"/>
                <a:cs typeface="+mn-cs"/>
              </a:defRPr>
            </a:lvl9pPr>
          </a:lstStyle>
          <a:p>
            <a:pPr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ru-RU" altLang="ru-RU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Программа на сайте </a:t>
            </a:r>
            <a:r>
              <a:rPr lang="ru-RU" altLang="ru-RU" sz="2400" b="1" dirty="0" err="1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ТюмГУ</a:t>
            </a:r>
            <a:r>
              <a:rPr lang="ru-RU" altLang="ru-RU" sz="24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Телеграмм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18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https://www.utmn.ru/advanced-masters/upravlenie-obrazovaniem/</a:t>
            </a:r>
            <a:endParaRPr lang="ru-RU" altLang="ru-RU" sz="1800" b="1" dirty="0">
              <a:solidFill>
                <a:schemeClr val="bg2">
                  <a:lumMod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0070C0"/>
              </a:solidFill>
              <a:latin typeface="Lato" panose="020B060402020202020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0070C0"/>
              </a:solidFill>
              <a:latin typeface="Lato" panose="020B0604020202020204" charset="0"/>
            </a:endParaRPr>
          </a:p>
          <a:p>
            <a:pPr algn="r"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  <a:latin typeface="Lato" panose="020B0604020202020204" charset="0"/>
              </a:rPr>
              <a:t> 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0070C0"/>
              </a:solidFill>
              <a:latin typeface="Lato" panose="020B060402020202020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0070C0"/>
              </a:solidFill>
              <a:latin typeface="Lato" panose="020B060402020202020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0070C0"/>
              </a:solidFill>
              <a:latin typeface="Lato" panose="020B060402020202020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0070C0"/>
              </a:solidFill>
              <a:latin typeface="Lato" panose="020B060402020202020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0070C0"/>
              </a:solidFill>
              <a:latin typeface="Lato" panose="020B060402020202020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0070C0"/>
              </a:solidFill>
              <a:latin typeface="Lato" panose="020B060402020202020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0070C0"/>
              </a:solidFill>
              <a:latin typeface="Lato" panose="020B060402020202020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Контакты: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Людмила Викторовна Федина,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академический руководитель программы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ru-RU" sz="2000" b="1" dirty="0">
                <a:solidFill>
                  <a:schemeClr val="bg2">
                    <a:lumMod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l.v.fedina@utmn.ru</a:t>
            </a:r>
            <a:endParaRPr lang="ru-RU" altLang="ru-RU" sz="2000" b="1" dirty="0">
              <a:solidFill>
                <a:srgbClr val="0070C0"/>
              </a:solidFill>
              <a:latin typeface="Lato" panose="020B060402020202020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0070C0"/>
              </a:solidFill>
              <a:latin typeface="Lato" panose="020B060402020202020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ru-RU" altLang="ru-RU" sz="2000" b="1" dirty="0">
                <a:solidFill>
                  <a:srgbClr val="0070C0"/>
                </a:solidFill>
                <a:latin typeface="Lato" panose="020B0604020202020204" charset="0"/>
              </a:rPr>
              <a:t>     </a:t>
            </a:r>
          </a:p>
          <a:p>
            <a:pPr>
              <a:spcBef>
                <a:spcPct val="0"/>
              </a:spcBef>
              <a:buFontTx/>
              <a:buNone/>
            </a:pPr>
            <a:endParaRPr lang="ru-RU" altLang="ru-RU" sz="2000" b="1" dirty="0">
              <a:solidFill>
                <a:srgbClr val="0070C0"/>
              </a:solidFill>
              <a:latin typeface="Lato" panose="020B0604020202020204" charset="0"/>
            </a:endParaRPr>
          </a:p>
        </p:txBody>
      </p:sp>
      <p:pic>
        <p:nvPicPr>
          <p:cNvPr id="14" name="Picture 6">
            <a:extLst>
              <a:ext uri="{FF2B5EF4-FFF2-40B4-BE49-F238E27FC236}">
                <a16:creationId xmlns:a16="http://schemas.microsoft.com/office/drawing/2014/main" id="{A95CFE44-C79A-4A98-9B44-EB7070F6B4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7315" y="2418790"/>
            <a:ext cx="2160503" cy="216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64FB4815-779A-43C4-AA65-89B52018520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460" t="24074" r="16548" b="44936"/>
          <a:stretch>
            <a:fillRect/>
          </a:stretch>
        </p:blipFill>
        <p:spPr bwMode="auto">
          <a:xfrm>
            <a:off x="8900314" y="2418790"/>
            <a:ext cx="2094043" cy="21617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34616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87" y="1234605"/>
            <a:ext cx="361269" cy="401687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10058400" y="6093235"/>
            <a:ext cx="1772713" cy="439018"/>
            <a:chOff x="4268459" y="6592398"/>
            <a:chExt cx="2269929" cy="562155"/>
          </a:xfrm>
        </p:grpSpPr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4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196" y="6592398"/>
              <a:ext cx="498192" cy="562155"/>
            </a:xfrm>
            <a:prstGeom prst="rect">
              <a:avLst/>
            </a:prstGeom>
          </p:spPr>
        </p:pic>
        <p:pic>
          <p:nvPicPr>
            <p:cNvPr id="9" name="Рисунок 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884" y="6631528"/>
              <a:ext cx="481632" cy="483893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459" y="6631528"/>
              <a:ext cx="384746" cy="502307"/>
            </a:xfrm>
            <a:prstGeom prst="rect">
              <a:avLst/>
            </a:prstGeom>
          </p:spPr>
        </p:pic>
      </p:grpSp>
      <p:cxnSp>
        <p:nvCxnSpPr>
          <p:cNvPr id="12" name="Прямая соединительная линия 11"/>
          <p:cNvCxnSpPr/>
          <p:nvPr/>
        </p:nvCxnSpPr>
        <p:spPr>
          <a:xfrm flipV="1">
            <a:off x="1407378" y="815974"/>
            <a:ext cx="10423735" cy="2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3770" y="561391"/>
            <a:ext cx="457933" cy="509165"/>
          </a:xfrm>
          <a:prstGeom prst="rect">
            <a:avLst/>
          </a:prstGeom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F68A01DF-6562-4E38-A52E-DE886ABEE272}"/>
              </a:ext>
            </a:extLst>
          </p:cNvPr>
          <p:cNvSpPr txBox="1"/>
          <p:nvPr/>
        </p:nvSpPr>
        <p:spPr>
          <a:xfrm>
            <a:off x="1821351" y="1435448"/>
            <a:ext cx="9595788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ru-RU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Black" panose="020B0A04020102020204" pitchFamily="34" charset="0"/>
              </a:rPr>
              <a:t>СИНКВЕЙН</a:t>
            </a:r>
          </a:p>
          <a:p>
            <a:pPr algn="l"/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</a:endParaRPr>
          </a:p>
          <a:p>
            <a:pPr algn="l"/>
            <a:endParaRPr lang="ru-RU" i="0" dirty="0">
              <a:solidFill>
                <a:schemeClr val="tx1">
                  <a:lumMod val="65000"/>
                  <a:lumOff val="35000"/>
                </a:schemeClr>
              </a:solidFill>
              <a:effectLst/>
              <a:latin typeface="Arial Black" panose="020B0A04020102020204" pitchFamily="34" charset="0"/>
            </a:endParaRPr>
          </a:p>
          <a:p>
            <a:pPr algn="l"/>
            <a:r>
              <a:rPr lang="ru-RU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Первая строка </a:t>
            </a:r>
            <a:r>
              <a:rPr lang="ru-RU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 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тема </a:t>
            </a:r>
            <a:r>
              <a:rPr lang="ru-RU" i="1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синквейна</a:t>
            </a:r>
            <a:r>
              <a:rPr lang="ru-RU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заключает в себе одно слово </a:t>
            </a:r>
          </a:p>
          <a:p>
            <a:pPr algn="l"/>
            <a:endParaRPr lang="ru-RU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Вторая строка </a:t>
            </a:r>
            <a:r>
              <a:rPr lang="ru-RU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два слова (чаще всего </a:t>
            </a:r>
            <a:r>
              <a:rPr lang="ru-RU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прилагательные</a:t>
            </a:r>
            <a:r>
              <a:rPr lang="ru-RU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или </a:t>
            </a:r>
            <a:r>
              <a:rPr lang="ru-RU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причастия</a:t>
            </a:r>
            <a:r>
              <a:rPr lang="ru-RU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), они дают 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описание признаков и свойств</a:t>
            </a:r>
            <a:r>
              <a:rPr lang="ru-RU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</a:p>
          <a:p>
            <a:pPr algn="l"/>
            <a:endParaRPr lang="ru-RU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Третья строка </a:t>
            </a:r>
            <a:r>
              <a:rPr lang="ru-RU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образована тремя </a:t>
            </a:r>
            <a:r>
              <a:rPr lang="ru-RU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глаголами</a:t>
            </a:r>
            <a:r>
              <a:rPr lang="ru-RU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или </a:t>
            </a:r>
            <a:r>
              <a:rPr lang="ru-RU" i="0" u="none" strike="noStrike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деепричастиями</a:t>
            </a:r>
            <a:r>
              <a:rPr lang="ru-RU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описывающими 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характерные действия</a:t>
            </a:r>
            <a:r>
              <a:rPr lang="ru-RU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объекта.</a:t>
            </a:r>
          </a:p>
          <a:p>
            <a:pPr algn="l"/>
            <a:endParaRPr lang="ru-RU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Четвертая строка </a:t>
            </a:r>
            <a:r>
              <a:rPr lang="ru-RU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фраза из четырёх слов, выражающая 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личное отношение</a:t>
            </a:r>
            <a:r>
              <a:rPr lang="ru-RU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автора </a:t>
            </a:r>
            <a:r>
              <a:rPr lang="ru-RU" i="0" dirty="0" err="1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синквейна</a:t>
            </a:r>
            <a:r>
              <a:rPr lang="ru-RU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к описываемому предмету или объекту.</a:t>
            </a:r>
          </a:p>
          <a:p>
            <a:pPr algn="l"/>
            <a:endParaRPr lang="ru-RU" i="0" dirty="0">
              <a:solidFill>
                <a:schemeClr val="tx1">
                  <a:lumMod val="85000"/>
                  <a:lumOff val="15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i="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Arial Black" panose="020B0A04020102020204" pitchFamily="34" charset="0"/>
                <a:cs typeface="Arial" panose="020B0604020202020204" pitchFamily="34" charset="0"/>
              </a:rPr>
              <a:t>Пятая строка </a:t>
            </a:r>
            <a:r>
              <a:rPr lang="ru-RU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— одно 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слово</a:t>
            </a:r>
            <a:r>
              <a:rPr lang="ru-RU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характеризующее </a:t>
            </a:r>
            <a:r>
              <a:rPr lang="ru-RU" i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суть</a:t>
            </a:r>
            <a:r>
              <a:rPr lang="ru-RU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 предмета или объекта.</a:t>
            </a:r>
          </a:p>
          <a:p>
            <a:pPr algn="ctr"/>
            <a:endParaRPr lang="ru-RU" sz="1600" dirty="0">
              <a:solidFill>
                <a:schemeClr val="tx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Segoe UI Black" panose="020B0A02040204020203" pitchFamily="34" charset="0"/>
              <a:cs typeface="Segoe UI Semibold" panose="020B0702040204020203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CEC39F5E-77BD-41CD-93B7-CCA2642448A2}"/>
              </a:ext>
            </a:extLst>
          </p:cNvPr>
          <p:cNvSpPr txBox="1"/>
          <p:nvPr/>
        </p:nvSpPr>
        <p:spPr>
          <a:xfrm>
            <a:off x="8752022" y="72372"/>
            <a:ext cx="33986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Зимняя школа лидеров образования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07883F2-0727-4B8E-B130-25D7C96660E4}"/>
              </a:ext>
            </a:extLst>
          </p:cNvPr>
          <p:cNvSpPr txBox="1"/>
          <p:nvPr/>
        </p:nvSpPr>
        <p:spPr>
          <a:xfrm>
            <a:off x="1876669" y="270202"/>
            <a:ext cx="57599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ПРОЕКТИРОВАНИЕ РЕШЕНИЙ В ОБРАЗОВАНИИ</a:t>
            </a:r>
          </a:p>
        </p:txBody>
      </p:sp>
    </p:spTree>
    <p:extLst>
      <p:ext uri="{BB962C8B-B14F-4D97-AF65-F5344CB8AC3E}">
        <p14:creationId xmlns:p14="http://schemas.microsoft.com/office/powerpoint/2010/main" val="18759289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8411" y="2170807"/>
            <a:ext cx="1588908" cy="176666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66646" y="3982512"/>
            <a:ext cx="3249608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ПРО-ШКОЛА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6883" y="2613624"/>
            <a:ext cx="949178" cy="1055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0619" y="1680591"/>
            <a:ext cx="652347" cy="7253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77799" y="4594444"/>
            <a:ext cx="4280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ПРОЕКТИРОВАНИЕ РЕШЕНИЙ В ОБРАЗОВАНИИ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531484" y="445598"/>
            <a:ext cx="2269929" cy="562155"/>
            <a:chOff x="4268459" y="6592398"/>
            <a:chExt cx="2269929" cy="56215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196" y="6592398"/>
              <a:ext cx="498192" cy="56215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884" y="6631528"/>
              <a:ext cx="481632" cy="48389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459" y="6631528"/>
              <a:ext cx="384746" cy="502307"/>
            </a:xfrm>
            <a:prstGeom prst="rect">
              <a:avLst/>
            </a:prstGeom>
          </p:spPr>
        </p:pic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D3A285A-919C-4C4F-912F-3BDE4FBCC47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399" y="491827"/>
            <a:ext cx="2263241" cy="2516443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BA006E6E-31DF-46CE-B552-6B4DE9AC133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80" y="1759141"/>
            <a:ext cx="2263241" cy="251644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D01E7BC6-5900-4C85-8AB9-3867BF52932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5236" y="500920"/>
            <a:ext cx="2263241" cy="2516443"/>
          </a:xfrm>
          <a:prstGeom prst="rect">
            <a:avLst/>
          </a:prstGeom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0C4BFC61-1048-474A-A876-BE5FAC5F289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6202" y="1746809"/>
            <a:ext cx="652347" cy="725329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9A1669CE-13BF-4486-9709-70C99432209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3928" y="211588"/>
            <a:ext cx="652347" cy="725329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0AEFA60-B18B-4016-8D82-C8DE8E33D63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3725" y="4789145"/>
            <a:ext cx="652347" cy="725329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6DFA211-1E95-4B29-986E-8D482938109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4002" y="3499008"/>
            <a:ext cx="652347" cy="725329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03E7306A-FA89-47E6-9B52-8D2346E1EAF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7096" y="3354023"/>
            <a:ext cx="949178" cy="1055368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295BE7F1-2A71-4E09-91A4-C5C58792966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2203" y="4986469"/>
            <a:ext cx="949178" cy="1055368"/>
          </a:xfrm>
          <a:prstGeom prst="rect">
            <a:avLst/>
          </a:prstGeom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5D7204D5-D631-49A7-B0EC-355F753F3F6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3046" y="916818"/>
            <a:ext cx="949178" cy="1055368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A9C6A8CD-7DE5-4E20-B4AF-17CA122231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1162" y="3124880"/>
            <a:ext cx="949178" cy="1055368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ADB0120A-6BCC-4163-92A0-05C7E121CF2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388" y="4594444"/>
            <a:ext cx="949178" cy="105536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66B00A11-AEA5-4DB4-8435-F37F2BDAB56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375" y="4892030"/>
            <a:ext cx="949178" cy="1055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1191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42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4700" y="1250695"/>
            <a:ext cx="2263241" cy="251644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66646" y="3982512"/>
            <a:ext cx="3249608" cy="646331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ПРО-ШКОЛА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0482" y="3017363"/>
            <a:ext cx="949178" cy="10553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240" y="3404473"/>
            <a:ext cx="652347" cy="72532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77799" y="4594444"/>
            <a:ext cx="42808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bold" panose="020B07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ПРОЕКТИРОВАНИЕ РЕШЕНИЙ В ОБРАЗОВАНИИ</a:t>
            </a:r>
          </a:p>
        </p:txBody>
      </p:sp>
      <p:grpSp>
        <p:nvGrpSpPr>
          <p:cNvPr id="9" name="Группа 8"/>
          <p:cNvGrpSpPr/>
          <p:nvPr/>
        </p:nvGrpSpPr>
        <p:grpSpPr>
          <a:xfrm>
            <a:off x="531484" y="445598"/>
            <a:ext cx="2269929" cy="562155"/>
            <a:chOff x="4268459" y="6592398"/>
            <a:chExt cx="2269929" cy="562155"/>
          </a:xfrm>
        </p:grpSpPr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6" cstate="print">
              <a:biLevel thresh="5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40196" y="6592398"/>
              <a:ext cx="498192" cy="562155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05884" y="6631528"/>
              <a:ext cx="481632" cy="483893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459" y="6631528"/>
              <a:ext cx="384746" cy="50230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090183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281</Words>
  <Application>Microsoft Office PowerPoint</Application>
  <PresentationFormat>Широкоэкранный</PresentationFormat>
  <Paragraphs>89</Paragraphs>
  <Slides>8</Slides>
  <Notes>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7" baseType="lpstr">
      <vt:lpstr>Segoe UI Black</vt:lpstr>
      <vt:lpstr>Calibri Light</vt:lpstr>
      <vt:lpstr>Arial</vt:lpstr>
      <vt:lpstr>Segoe UI Semibold</vt:lpstr>
      <vt:lpstr>Calibri</vt:lpstr>
      <vt:lpstr>Arial Black</vt:lpstr>
      <vt:lpstr>Lato Light</vt:lpstr>
      <vt:lpstr>Lato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Тюменский государственный университет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Бузолина Анастасия Николаевна</dc:creator>
  <cp:lastModifiedBy>Федина Людмила Викторовна</cp:lastModifiedBy>
  <cp:revision>14</cp:revision>
  <dcterms:created xsi:type="dcterms:W3CDTF">2024-02-08T04:43:50Z</dcterms:created>
  <dcterms:modified xsi:type="dcterms:W3CDTF">2024-02-11T02:59:27Z</dcterms:modified>
</cp:coreProperties>
</file>