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70" r:id="rId9"/>
    <p:sldId id="271" r:id="rId10"/>
    <p:sldId id="272" r:id="rId11"/>
    <p:sldId id="273" r:id="rId12"/>
    <p:sldId id="274" r:id="rId13"/>
    <p:sldId id="262" r:id="rId14"/>
    <p:sldId id="275" r:id="rId15"/>
    <p:sldId id="268" r:id="rId16"/>
    <p:sldId id="269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9488D-0853-4B27-882A-0EE26F65E8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C068AE-A50A-4BB7-92CB-DBFFEFEAD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ADD6C-52B5-4AA9-A6B1-25E88983E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E940-C516-4358-AD5E-B7EED8F7AC35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BEEE5-54AF-411A-B343-083BD752C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4A63-50F0-47D4-97BF-51D3904A3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31F5-8BCD-49F0-B238-BB77E13E7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87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3BE14-2240-4A67-B497-786D93E52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A5CF04-92CA-4214-916B-479F89246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17434-6671-43E3-91FA-28E8B7AB6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E940-C516-4358-AD5E-B7EED8F7AC35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54880-1834-4FA7-B5CC-0584C29C0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1E994-615C-4CA1-9B52-B947B178D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31F5-8BCD-49F0-B238-BB77E13E7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30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8C6608-08F4-4F67-9794-29F83F2D9F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0815CB-1078-4511-ABD5-60B4A52C9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45DCE-4EA0-4098-AB7C-1A7748985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E940-C516-4358-AD5E-B7EED8F7AC35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AAC6C-5738-4C84-8AD9-28FE43E5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CF4F6-9D86-4FA9-9889-11312BD73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31F5-8BCD-49F0-B238-BB77E13E7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7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001A1-6D61-447C-95E9-F474FD08F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BD03C-64FF-4B5D-A1AA-E48D2C656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63F68-73C5-4028-8A12-645755A88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E940-C516-4358-AD5E-B7EED8F7AC35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9229C-4702-40C2-8B71-0B0B67F17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A34EE-31A9-48A5-8274-E210DC551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31F5-8BCD-49F0-B238-BB77E13E7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79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EF0D0-270F-4F52-8D08-C45D700F2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C9143-5C71-40AB-9E7F-6FD1C8FAE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6ED44-B9D9-4D05-A123-03463897A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E940-C516-4358-AD5E-B7EED8F7AC35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6C44C-05F4-42B6-8C1B-63685DDC9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1092-C815-43E3-BCD4-D5E9EC560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31F5-8BCD-49F0-B238-BB77E13E7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03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D5FB-44B2-46EC-93DB-B7A2158D8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04343-C886-4928-9962-C7A38EFCE8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0B1A56-3AD2-45EF-9D50-AB63A9E9B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5A821C-7B18-41CF-933C-4C12280AD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E940-C516-4358-AD5E-B7EED8F7AC35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5F144-6A00-4311-82C6-249FAF535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26EAF9-7648-49C5-A5B7-6542E8C51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31F5-8BCD-49F0-B238-BB77E13E7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336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431A1-2053-4BC4-8DD5-BB9A4A9CC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4F472-DA2E-450C-83C4-26EFA7C95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C5FB67-8E53-4DB5-8616-DE1B1B7B4A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776D23-2EA3-45B4-889F-8DB6E07D4F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3ABEA5-335C-416E-A591-8AE1EEED55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2E7EE5-AFFC-440C-AB8D-C9CC47F88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E940-C516-4358-AD5E-B7EED8F7AC35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06EDC8-4A1E-45D3-AFC6-B508921F9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413239-57AD-4431-86B7-8D9150BB5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31F5-8BCD-49F0-B238-BB77E13E7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49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48F5A-FDED-481C-B45C-83247D26D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9D0BEA-98FE-4920-98BB-60CFA3D2D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E940-C516-4358-AD5E-B7EED8F7AC35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FD5B19-26FD-4206-AF93-85AD71880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23395E-E466-4FA9-AE26-2566B77B9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31F5-8BCD-49F0-B238-BB77E13E7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127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7A6F48-5456-4A12-A2AB-A6686DDEF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E940-C516-4358-AD5E-B7EED8F7AC35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A99229-172C-4721-863E-6067CFD27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DFEE44-620E-479D-9955-4E1AA7F06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31F5-8BCD-49F0-B238-BB77E13E7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86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87BBF-E943-4B09-8228-CF8F4C9E4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35CC5-A526-46CC-88BB-9BE9F518D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20B38-50EE-4867-8341-044E9A8AAF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5D71C2-E7B6-46CD-A6EF-3BAD58648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E940-C516-4358-AD5E-B7EED8F7AC35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7E6FE-FD31-46BA-8228-FE2B74C79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75F99-3078-48E8-BE4D-58936A8E0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31F5-8BCD-49F0-B238-BB77E13E7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176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2CC76-8C26-46AD-AC80-2F9808FC7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09E898-CC59-481B-91AA-6E5F3C6BB1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C7F1C-0A55-4B56-8EBC-870CDEAFA1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F8CD7-305F-4BED-902D-810313BBE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E940-C516-4358-AD5E-B7EED8F7AC35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512DC-C4D6-4099-899C-AB9A90995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03E8E2-5B00-438E-8539-FA7A82281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31F5-8BCD-49F0-B238-BB77E13E7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07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028C95-B6B5-4365-B2EB-7B3026843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05D225-5F57-4172-9842-1A798EEEF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23E3B-C8F7-4253-952B-370F8CE92E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0E940-C516-4358-AD5E-B7EED8F7AC35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96344-8EA2-47AA-98A7-1E2AECA5DB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7197F-04B5-49EF-B48C-122740A36E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631F5-8BCD-49F0-B238-BB77E13E7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07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21" Type="http://schemas.openxmlformats.org/officeDocument/2006/relationships/image" Target="../media/image2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8A9FB-E277-4D1E-85DD-D6386AF10C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Rasch models with time-parameters within B-GLIRT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468F5D-81F9-49A5-A424-9F0DCEDA43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Denis Federiakin</a:t>
            </a:r>
          </a:p>
          <a:p>
            <a:r>
              <a:rPr lang="en-US" dirty="0"/>
              <a:t>Center for Psychometrics and Measurement in Education,</a:t>
            </a:r>
          </a:p>
          <a:p>
            <a:r>
              <a:rPr lang="en-US" dirty="0"/>
              <a:t>Institute of Education, NRU HSE</a:t>
            </a:r>
          </a:p>
          <a:p>
            <a:r>
              <a:rPr lang="en-US" dirty="0"/>
              <a:t>Moscow, 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533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232EC-2ED5-4A01-B71A-522D842C8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Reliability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E41BEFBF-BB7D-4151-8F9F-608968519C5D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884483159"/>
                  </p:ext>
                </p:extLst>
              </p:nvPr>
            </p:nvGraphicFramePr>
            <p:xfrm>
              <a:off x="838200" y="2824993"/>
              <a:ext cx="10515600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03120">
                      <a:extLst>
                        <a:ext uri="{9D8B030D-6E8A-4147-A177-3AD203B41FA5}">
                          <a16:colId xmlns:a16="http://schemas.microsoft.com/office/drawing/2014/main" val="193063146"/>
                        </a:ext>
                      </a:extLst>
                    </a:gridCol>
                    <a:gridCol w="3895708">
                      <a:extLst>
                        <a:ext uri="{9D8B030D-6E8A-4147-A177-3AD203B41FA5}">
                          <a16:colId xmlns:a16="http://schemas.microsoft.com/office/drawing/2014/main" val="2411709354"/>
                        </a:ext>
                      </a:extLst>
                    </a:gridCol>
                    <a:gridCol w="1484851">
                      <a:extLst>
                        <a:ext uri="{9D8B030D-6E8A-4147-A177-3AD203B41FA5}">
                          <a16:colId xmlns:a16="http://schemas.microsoft.com/office/drawing/2014/main" val="786726050"/>
                        </a:ext>
                      </a:extLst>
                    </a:gridCol>
                    <a:gridCol w="1510018">
                      <a:extLst>
                        <a:ext uri="{9D8B030D-6E8A-4147-A177-3AD203B41FA5}">
                          <a16:colId xmlns:a16="http://schemas.microsoft.com/office/drawing/2014/main" val="3053738484"/>
                        </a:ext>
                      </a:extLst>
                    </a:gridCol>
                    <a:gridCol w="1521903">
                      <a:extLst>
                        <a:ext uri="{9D8B030D-6E8A-4147-A177-3AD203B41FA5}">
                          <a16:colId xmlns:a16="http://schemas.microsoft.com/office/drawing/2014/main" val="328418656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Conditions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Reliability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i="1" smtClean="0">
                                    <a:latin typeface="Cambria Math" panose="02040503050406030204" pitchFamily="18" charset="0"/>
                                  </a:rPr>
                                  <m:t>ρ</m:t>
                                </m:r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i="1" smtClean="0">
                                    <a:latin typeface="Cambria Math" panose="02040503050406030204" pitchFamily="18" charset="0"/>
                                  </a:rPr>
                                  <m:t>ρ</m:t>
                                </m:r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𝟐𝟓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i="1" smtClean="0">
                                    <a:latin typeface="Cambria Math" panose="02040503050406030204" pitchFamily="18" charset="0"/>
                                  </a:rPr>
                                  <m:t>ρ</m:t>
                                </m:r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37186731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r>
                            <a:rPr lang="en-US" dirty="0"/>
                            <a:t>Without time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EAP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>
                              <a:effectLst/>
                            </a:rPr>
                            <a:t>0.76</a:t>
                          </a:r>
                          <a:r>
                            <a:rPr lang="en-US" dirty="0">
                              <a:effectLst/>
                            </a:rPr>
                            <a:t>9 (</a:t>
                          </a:r>
                          <a:r>
                            <a:rPr lang="ru-RU" dirty="0">
                              <a:effectLst/>
                            </a:rPr>
                            <a:t>0.00</a:t>
                          </a:r>
                          <a:r>
                            <a:rPr lang="en-US" dirty="0">
                              <a:effectLst/>
                            </a:rPr>
                            <a:t>7)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>
                              <a:effectLst/>
                            </a:rPr>
                            <a:t>0.76</a:t>
                          </a:r>
                          <a:r>
                            <a:rPr lang="en-US" dirty="0">
                              <a:effectLst/>
                            </a:rPr>
                            <a:t>9 (</a:t>
                          </a:r>
                          <a:r>
                            <a:rPr lang="ru-RU" dirty="0">
                              <a:effectLst/>
                            </a:rPr>
                            <a:t>0.00</a:t>
                          </a:r>
                          <a:r>
                            <a:rPr lang="en-US" dirty="0">
                              <a:effectLst/>
                            </a:rPr>
                            <a:t>7)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 0.77</a:t>
                          </a:r>
                          <a:r>
                            <a:rPr lang="en-US" dirty="0"/>
                            <a:t>1 </a:t>
                          </a:r>
                          <a:r>
                            <a:rPr lang="en-US" dirty="0">
                              <a:effectLst/>
                            </a:rPr>
                            <a:t>(</a:t>
                          </a:r>
                          <a:r>
                            <a:rPr lang="ru-RU" dirty="0">
                              <a:effectLst/>
                            </a:rPr>
                            <a:t>0.00</a:t>
                          </a:r>
                          <a:r>
                            <a:rPr lang="en-US" dirty="0">
                              <a:effectLst/>
                            </a:rPr>
                            <a:t>7)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99233741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WLE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>
                              <a:effectLst/>
                            </a:rPr>
                            <a:t>0.75</a:t>
                          </a:r>
                          <a:r>
                            <a:rPr lang="en-US" dirty="0">
                              <a:effectLst/>
                            </a:rPr>
                            <a:t>3 (0.006)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>
                              <a:effectLst/>
                            </a:rPr>
                            <a:t>0.75</a:t>
                          </a:r>
                          <a:r>
                            <a:rPr lang="en-US" dirty="0">
                              <a:effectLst/>
                            </a:rPr>
                            <a:t>3 (0.007)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>
                              <a:effectLst/>
                            </a:rPr>
                            <a:t>0.75</a:t>
                          </a:r>
                          <a:r>
                            <a:rPr lang="en-US" dirty="0">
                              <a:effectLst/>
                            </a:rPr>
                            <a:t>5 (0.007)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3091203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Omega for Ability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>
                              <a:effectLst/>
                            </a:rPr>
                            <a:t>0.75</a:t>
                          </a:r>
                          <a:r>
                            <a:rPr lang="en-US" dirty="0">
                              <a:effectLst/>
                            </a:rPr>
                            <a:t>4 (0.007)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>
                              <a:effectLst/>
                            </a:rPr>
                            <a:t>0.7</a:t>
                          </a:r>
                          <a:r>
                            <a:rPr lang="en-US" dirty="0">
                              <a:effectLst/>
                            </a:rPr>
                            <a:t>54 (0.008)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>
                              <a:effectLst/>
                            </a:rPr>
                            <a:t>0.75</a:t>
                          </a:r>
                          <a:r>
                            <a:rPr lang="en-US" dirty="0">
                              <a:effectLst/>
                            </a:rPr>
                            <a:t>6 (0.008)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85620734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US" dirty="0"/>
                            <a:t>With time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Omega for Ability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0.96</a:t>
                          </a:r>
                          <a:r>
                            <a:rPr lang="en-US" dirty="0"/>
                            <a:t>1 (</a:t>
                          </a:r>
                          <a:r>
                            <a:rPr lang="ru-RU" dirty="0">
                              <a:effectLst/>
                            </a:rPr>
                            <a:t>0.00</a:t>
                          </a:r>
                          <a:r>
                            <a:rPr lang="en-US" dirty="0">
                              <a:effectLst/>
                            </a:rPr>
                            <a:t>5)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/>
                            <a:t>0.9</a:t>
                          </a:r>
                          <a:r>
                            <a:rPr lang="en-US" dirty="0"/>
                            <a:t>74 (</a:t>
                          </a:r>
                          <a:r>
                            <a:rPr lang="ru-RU" dirty="0">
                              <a:effectLst/>
                            </a:rPr>
                            <a:t>0.00</a:t>
                          </a:r>
                          <a:r>
                            <a:rPr lang="en-US" dirty="0">
                              <a:effectLst/>
                            </a:rPr>
                            <a:t>3)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/>
                            <a:t>0.9</a:t>
                          </a:r>
                          <a:r>
                            <a:rPr lang="en-US" dirty="0"/>
                            <a:t>81 (</a:t>
                          </a:r>
                          <a:r>
                            <a:rPr lang="ru-RU" dirty="0">
                              <a:effectLst/>
                            </a:rPr>
                            <a:t>0.00</a:t>
                          </a:r>
                          <a:r>
                            <a:rPr lang="en-US" dirty="0">
                              <a:effectLst/>
                            </a:rPr>
                            <a:t>2)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1500963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Omega for Speediness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0.969</a:t>
                          </a:r>
                          <a:r>
                            <a:rPr lang="en-US" dirty="0"/>
                            <a:t> (0.006)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/>
                            <a:t>0.96</a:t>
                          </a:r>
                          <a:r>
                            <a:rPr lang="en-US" dirty="0"/>
                            <a:t>7 (0.007)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/>
                            <a:t>0.9</a:t>
                          </a:r>
                          <a:r>
                            <a:rPr lang="en-US" dirty="0"/>
                            <a:t>57 (0.009)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236638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E41BEFBF-BB7D-4151-8F9F-608968519C5D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884483159"/>
                  </p:ext>
                </p:extLst>
              </p:nvPr>
            </p:nvGraphicFramePr>
            <p:xfrm>
              <a:off x="838200" y="2824993"/>
              <a:ext cx="10515600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03120">
                      <a:extLst>
                        <a:ext uri="{9D8B030D-6E8A-4147-A177-3AD203B41FA5}">
                          <a16:colId xmlns:a16="http://schemas.microsoft.com/office/drawing/2014/main" val="193063146"/>
                        </a:ext>
                      </a:extLst>
                    </a:gridCol>
                    <a:gridCol w="3895708">
                      <a:extLst>
                        <a:ext uri="{9D8B030D-6E8A-4147-A177-3AD203B41FA5}">
                          <a16:colId xmlns:a16="http://schemas.microsoft.com/office/drawing/2014/main" val="2411709354"/>
                        </a:ext>
                      </a:extLst>
                    </a:gridCol>
                    <a:gridCol w="1484851">
                      <a:extLst>
                        <a:ext uri="{9D8B030D-6E8A-4147-A177-3AD203B41FA5}">
                          <a16:colId xmlns:a16="http://schemas.microsoft.com/office/drawing/2014/main" val="786726050"/>
                        </a:ext>
                      </a:extLst>
                    </a:gridCol>
                    <a:gridCol w="1510018">
                      <a:extLst>
                        <a:ext uri="{9D8B030D-6E8A-4147-A177-3AD203B41FA5}">
                          <a16:colId xmlns:a16="http://schemas.microsoft.com/office/drawing/2014/main" val="3053738484"/>
                        </a:ext>
                      </a:extLst>
                    </a:gridCol>
                    <a:gridCol w="1521903">
                      <a:extLst>
                        <a:ext uri="{9D8B030D-6E8A-4147-A177-3AD203B41FA5}">
                          <a16:colId xmlns:a16="http://schemas.microsoft.com/office/drawing/2014/main" val="328418656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Conditions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Reliability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405761" t="-8197" r="-206584" b="-5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495565" t="-8197" r="-102419" b="-5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590800" t="-8197" r="-1600" b="-5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7186731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r>
                            <a:rPr lang="en-US" dirty="0"/>
                            <a:t>Without time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EAP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>
                              <a:effectLst/>
                            </a:rPr>
                            <a:t>0.76</a:t>
                          </a:r>
                          <a:r>
                            <a:rPr lang="en-US" dirty="0">
                              <a:effectLst/>
                            </a:rPr>
                            <a:t>9 (</a:t>
                          </a:r>
                          <a:r>
                            <a:rPr lang="ru-RU" dirty="0">
                              <a:effectLst/>
                            </a:rPr>
                            <a:t>0.00</a:t>
                          </a:r>
                          <a:r>
                            <a:rPr lang="en-US" dirty="0">
                              <a:effectLst/>
                            </a:rPr>
                            <a:t>7)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>
                              <a:effectLst/>
                            </a:rPr>
                            <a:t>0.76</a:t>
                          </a:r>
                          <a:r>
                            <a:rPr lang="en-US" dirty="0">
                              <a:effectLst/>
                            </a:rPr>
                            <a:t>9 (</a:t>
                          </a:r>
                          <a:r>
                            <a:rPr lang="ru-RU" dirty="0">
                              <a:effectLst/>
                            </a:rPr>
                            <a:t>0.00</a:t>
                          </a:r>
                          <a:r>
                            <a:rPr lang="en-US" dirty="0">
                              <a:effectLst/>
                            </a:rPr>
                            <a:t>7)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 0.77</a:t>
                          </a:r>
                          <a:r>
                            <a:rPr lang="en-US" dirty="0"/>
                            <a:t>1 </a:t>
                          </a:r>
                          <a:r>
                            <a:rPr lang="en-US" dirty="0">
                              <a:effectLst/>
                            </a:rPr>
                            <a:t>(</a:t>
                          </a:r>
                          <a:r>
                            <a:rPr lang="ru-RU" dirty="0">
                              <a:effectLst/>
                            </a:rPr>
                            <a:t>0.00</a:t>
                          </a:r>
                          <a:r>
                            <a:rPr lang="en-US" dirty="0">
                              <a:effectLst/>
                            </a:rPr>
                            <a:t>7)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99233741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WLE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>
                              <a:effectLst/>
                            </a:rPr>
                            <a:t>0.75</a:t>
                          </a:r>
                          <a:r>
                            <a:rPr lang="en-US" dirty="0">
                              <a:effectLst/>
                            </a:rPr>
                            <a:t>3 (0.006)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>
                              <a:effectLst/>
                            </a:rPr>
                            <a:t>0.75</a:t>
                          </a:r>
                          <a:r>
                            <a:rPr lang="en-US" dirty="0">
                              <a:effectLst/>
                            </a:rPr>
                            <a:t>3 (0.007)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>
                              <a:effectLst/>
                            </a:rPr>
                            <a:t>0.75</a:t>
                          </a:r>
                          <a:r>
                            <a:rPr lang="en-US" dirty="0">
                              <a:effectLst/>
                            </a:rPr>
                            <a:t>5 (0.007)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3091203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Omega for Ability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>
                              <a:effectLst/>
                            </a:rPr>
                            <a:t>0.75</a:t>
                          </a:r>
                          <a:r>
                            <a:rPr lang="en-US" dirty="0">
                              <a:effectLst/>
                            </a:rPr>
                            <a:t>4 (0.007)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>
                              <a:effectLst/>
                            </a:rPr>
                            <a:t>0.7</a:t>
                          </a:r>
                          <a:r>
                            <a:rPr lang="en-US" dirty="0">
                              <a:effectLst/>
                            </a:rPr>
                            <a:t>54 (0.008)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>
                              <a:effectLst/>
                            </a:rPr>
                            <a:t>0.75</a:t>
                          </a:r>
                          <a:r>
                            <a:rPr lang="en-US" dirty="0">
                              <a:effectLst/>
                            </a:rPr>
                            <a:t>6 (0.008)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85620734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US" dirty="0"/>
                            <a:t>With time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Omega for Ability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0.96</a:t>
                          </a:r>
                          <a:r>
                            <a:rPr lang="en-US" dirty="0"/>
                            <a:t>1 (</a:t>
                          </a:r>
                          <a:r>
                            <a:rPr lang="ru-RU" dirty="0">
                              <a:effectLst/>
                            </a:rPr>
                            <a:t>0.00</a:t>
                          </a:r>
                          <a:r>
                            <a:rPr lang="en-US" dirty="0">
                              <a:effectLst/>
                            </a:rPr>
                            <a:t>5)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/>
                            <a:t>0.9</a:t>
                          </a:r>
                          <a:r>
                            <a:rPr lang="en-US" dirty="0"/>
                            <a:t>74 (</a:t>
                          </a:r>
                          <a:r>
                            <a:rPr lang="ru-RU" dirty="0">
                              <a:effectLst/>
                            </a:rPr>
                            <a:t>0.00</a:t>
                          </a:r>
                          <a:r>
                            <a:rPr lang="en-US" dirty="0">
                              <a:effectLst/>
                            </a:rPr>
                            <a:t>3)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/>
                            <a:t>0.9</a:t>
                          </a:r>
                          <a:r>
                            <a:rPr lang="en-US" dirty="0"/>
                            <a:t>81 (</a:t>
                          </a:r>
                          <a:r>
                            <a:rPr lang="ru-RU" dirty="0">
                              <a:effectLst/>
                            </a:rPr>
                            <a:t>0.00</a:t>
                          </a:r>
                          <a:r>
                            <a:rPr lang="en-US" dirty="0">
                              <a:effectLst/>
                            </a:rPr>
                            <a:t>2)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1500963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Omega for Speediness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0.969</a:t>
                          </a:r>
                          <a:r>
                            <a:rPr lang="en-US" dirty="0"/>
                            <a:t> (0.006)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/>
                            <a:t>0.96</a:t>
                          </a:r>
                          <a:r>
                            <a:rPr lang="en-US" dirty="0"/>
                            <a:t>7 (0.007)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/>
                            <a:t>0.9</a:t>
                          </a:r>
                          <a:r>
                            <a:rPr lang="en-US" dirty="0"/>
                            <a:t>57 (0.009)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236638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048AE1A5-B217-4B10-8CB3-62A26135DE8E}"/>
              </a:ext>
            </a:extLst>
          </p:cNvPr>
          <p:cNvSpPr/>
          <p:nvPr/>
        </p:nvSpPr>
        <p:spPr>
          <a:xfrm>
            <a:off x="838200" y="1589912"/>
            <a:ext cx="111245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Omega coefficient for correlated measurement errors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</a:rPr>
              <a:t>Bentler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, 1972, 2009)</a:t>
            </a:r>
            <a:r>
              <a:rPr lang="en-US" dirty="0"/>
              <a:t> is calculated on linear CFA model. Expected a Posteriori (EAP;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Bock,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</a:rPr>
              <a:t>Mislevy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, 1982</a:t>
            </a:r>
            <a:r>
              <a:rPr lang="en-US" dirty="0"/>
              <a:t>) and Warm’s Weighted Maximum Likelihood (WLE;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Warm, 1989</a:t>
            </a:r>
            <a:r>
              <a:rPr lang="en-US" dirty="0"/>
              <a:t>) estimates were calculated on IRT model.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1505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39AE8-195D-4D7A-A14E-945C2D904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of the simulation study 2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B93961-3066-4E0E-BBCE-805756A6F51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64734" y="1451294"/>
                <a:ext cx="11031522" cy="5167619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Constants: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GB" b="0" dirty="0"/>
                  <a:t>, all dichotomous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=2000</m:t>
                    </m:r>
                  </m:oMath>
                </a14:m>
                <a:endParaRPr lang="en-GB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</a:rPr>
                              <m:t>θ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</a:rPr>
                              <m:t>ρ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l-GR" b="1" i="1">
                        <a:latin typeface="Cambria Math" panose="02040503050406030204" pitchFamily="18" charset="0"/>
                      </a:rPr>
                      <m:t>𝜿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b="1" i="1">
                        <a:latin typeface="Cambria Math" panose="02040503050406030204" pitchFamily="18" charset="0"/>
                      </a:rPr>
                      <m:t>𝜹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equally spaced vector of length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from -2 to 2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ρ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=0.25</m:t>
                    </m:r>
                  </m:oMath>
                </a14:m>
                <a:endParaRPr lang="en-US" dirty="0"/>
              </a:p>
              <a:p>
                <a:r>
                  <a:rPr lang="en-US" dirty="0"/>
                  <a:t>Conditions: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&lt;0)=(5, 10)</m:t>
                    </m:r>
                  </m:oMath>
                </a14:m>
                <a:endParaRPr lang="en-GB" dirty="0"/>
              </a:p>
              <a:p>
                <a:r>
                  <a:rPr lang="en-US" dirty="0"/>
                  <a:t>100 replications for each condition: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𝑈𝑛𝑖𝑓𝑜𝑟𝑚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min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=0.16,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max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=0.49)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τ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𝑀𝑉𝑁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l-GR" b="1" i="1">
                        <a:latin typeface="Cambria Math" panose="02040503050406030204" pitchFamily="18" charset="0"/>
                      </a:rPr>
                      <m:t>𝝁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l-GR" b="1" i="1">
                        <a:latin typeface="Cambria Math" panose="02040503050406030204" pitchFamily="18" charset="0"/>
                      </a:rPr>
                      <m:t>𝜮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l-GR" b="1" i="1">
                        <a:latin typeface="Cambria Math" panose="02040503050406030204" pitchFamily="18" charset="0"/>
                      </a:rPr>
                      <m:t>𝝁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0,0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l-GR" b="1" i="1">
                        <a:latin typeface="Cambria Math" panose="02040503050406030204" pitchFamily="18" charset="0"/>
                      </a:rPr>
                      <m:t>𝜮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</a:rPr>
                                <m:t>ρ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</a:rPr>
                                <m:t>ρ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r>
                  <a:rPr lang="en-GB" dirty="0"/>
                  <a:t>Statistics used for the analysis of simulations: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𝐵𝑖𝑎𝑠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p>
                          <m:e>
                            <m:acc>
                              <m:accPr>
                                <m:chr m:val="̂"/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b="0" i="1" smtClean="0">
                                        <a:latin typeface="Cambria Math" panose="02040503050406030204" pitchFamily="18" charset="0"/>
                                      </a:rPr>
                                      <m:t>ζ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</m:e>
                            </m:acc>
                          </m:e>
                        </m:nary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ζ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𝑅𝑀𝑆𝐸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GB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acc>
                                          <m:accPr>
                                            <m:chr m:val="̂"/>
                                            <m:ctrlP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GB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l-GR" i="1">
                                                    <a:latin typeface="Cambria Math" panose="02040503050406030204" pitchFamily="18" charset="0"/>
                                                  </a:rPr>
                                                  <m:t>ζ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GB" i="1">
                                                    <a:latin typeface="Cambria Math" panose="02040503050406030204" pitchFamily="18" charset="0"/>
                                                  </a:rPr>
                                                  <m:t>𝑟</m:t>
                                                </m:r>
                                              </m:sub>
                                            </m:sSub>
                                          </m:e>
                                        </m:acc>
                                        <m:r>
                                          <a:rPr lang="en-GB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l-GR" i="1">
                                            <a:latin typeface="Cambria Math" panose="02040503050406030204" pitchFamily="18" charset="0"/>
                                          </a:rPr>
                                          <m:t>ζ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den>
                        </m:f>
                      </m:e>
                    </m:rad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𝑀𝐴𝐷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GB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p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l-GR" i="1">
                                            <a:latin typeface="Cambria Math" panose="02040503050406030204" pitchFamily="18" charset="0"/>
                                          </a:rPr>
                                          <m:t>ζ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sub>
                                    </m:sSub>
                                  </m:e>
                                </m:acc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latin typeface="Cambria Math" panose="02040503050406030204" pitchFamily="18" charset="0"/>
                                  </a:rPr>
                                  <m:t>ζ</m:t>
                                </m:r>
                              </m:e>
                            </m:d>
                          </m:e>
                        </m:nary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Linear Pearson correlation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B93961-3066-4E0E-BBCE-805756A6F5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64734" y="1451294"/>
                <a:ext cx="11031522" cy="5167619"/>
              </a:xfrm>
              <a:blipFill>
                <a:blip r:embed="rId2"/>
                <a:stretch>
                  <a:fillRect l="-331" t="-18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4BD871D-4E3D-43A4-996F-73383E159D8D}"/>
                  </a:ext>
                </a:extLst>
              </p:cNvPr>
              <p:cNvSpPr/>
              <p:nvPr/>
            </p:nvSpPr>
            <p:spPr>
              <a:xfrm>
                <a:off x="7624537" y="1833301"/>
                <a:ext cx="3816173" cy="12536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/>
                  <a:t>The studied model </a:t>
                </a:r>
                <a:r>
                  <a:rPr lang="en-GB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(see Fox, et al., 2007)</a:t>
                </a:r>
                <a:r>
                  <a:rPr lang="en-GB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d>
                                    <m:d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𝑈</m:t>
                                          </m:r>
                                        </m:e>
                                        <m:sub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𝑝𝑖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>
                                          <a:latin typeface="Cambria Math" panose="02040503050406030204" pitchFamily="18" charset="0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𝑝𝑖</m:t>
                                          </m:r>
                                        </m:sub>
                                      </m:sSub>
                                    </m:e>
                                  </m:func>
                                </m:e>
                              </m:d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κ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ξ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4BD871D-4E3D-43A4-996F-73383E159D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4537" y="1833301"/>
                <a:ext cx="3816173" cy="1253613"/>
              </a:xfrm>
              <a:prstGeom prst="rect">
                <a:avLst/>
              </a:prstGeom>
              <a:blipFill>
                <a:blip r:embed="rId3"/>
                <a:stretch>
                  <a:fillRect l="-1438" t="-2927" r="-3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69FEB0B-B633-4DAD-92CF-4CC6824E83C9}"/>
                  </a:ext>
                </a:extLst>
              </p:cNvPr>
              <p:cNvSpPr/>
              <p:nvPr/>
            </p:nvSpPr>
            <p:spPr>
              <a:xfrm>
                <a:off x="7624537" y="4030470"/>
                <a:ext cx="4437305" cy="12536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/>
                  <a:t>Constrained models </a:t>
                </a:r>
                <a:r>
                  <a:rPr lang="en-GB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(e.g., van der Linden, 2007)</a:t>
                </a:r>
                <a:r>
                  <a:rPr lang="en-GB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d>
                                    <m:d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𝑈</m:t>
                                          </m:r>
                                        </m:e>
                                        <m:sub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𝑝𝑖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 smtClean="0">
                                      <a:latin typeface="Cambria Math" panose="02040503050406030204" pitchFamily="18" charset="0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 smtClean="0">
                                      <a:latin typeface="Cambria Math" panose="02040503050406030204" pitchFamily="18" charset="0"/>
                                    </a:rPr>
                                    <m:t>β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>
                                          <a:latin typeface="Cambria Math" panose="02040503050406030204" pitchFamily="18" charset="0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𝑝𝑖</m:t>
                                          </m:r>
                                        </m:sub>
                                      </m:sSub>
                                    </m:e>
                                  </m:func>
                                </m:e>
                              </m:d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κ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</a:rPr>
                                <m:t>ρ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69FEB0B-B633-4DAD-92CF-4CC6824E83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4537" y="4030470"/>
                <a:ext cx="4437305" cy="1253613"/>
              </a:xfrm>
              <a:prstGeom prst="rect">
                <a:avLst/>
              </a:prstGeom>
              <a:blipFill>
                <a:blip r:embed="rId4"/>
                <a:stretch>
                  <a:fillRect l="-1236" t="-2427" r="-1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978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8636E-AFDA-47F7-B825-F716507A4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of the simulation study 2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5764F0B6-37AE-4BC2-8CEE-A5E3727DA0A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35938929"/>
                  </p:ext>
                </p:extLst>
              </p:nvPr>
            </p:nvGraphicFramePr>
            <p:xfrm>
              <a:off x="1465480" y="1977780"/>
              <a:ext cx="9261039" cy="37101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18587">
                      <a:extLst>
                        <a:ext uri="{9D8B030D-6E8A-4147-A177-3AD203B41FA5}">
                          <a16:colId xmlns:a16="http://schemas.microsoft.com/office/drawing/2014/main" val="4224562754"/>
                        </a:ext>
                      </a:extLst>
                    </a:gridCol>
                    <a:gridCol w="2608976">
                      <a:extLst>
                        <a:ext uri="{9D8B030D-6E8A-4147-A177-3AD203B41FA5}">
                          <a16:colId xmlns:a16="http://schemas.microsoft.com/office/drawing/2014/main" val="593907092"/>
                        </a:ext>
                      </a:extLst>
                    </a:gridCol>
                    <a:gridCol w="2533476">
                      <a:extLst>
                        <a:ext uri="{9D8B030D-6E8A-4147-A177-3AD203B41FA5}">
                          <a16:colId xmlns:a16="http://schemas.microsoft.com/office/drawing/2014/main" val="16332498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Statistics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v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 panose="02040503050406030204" pitchFamily="18" charset="0"/>
                                      </a:rPr>
                                      <m:t>ξ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&lt;0)=5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v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 panose="02040503050406030204" pitchFamily="18" charset="0"/>
                                      </a:rPr>
                                      <m:t>ξ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&lt;0)=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248929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Item difficulty vs. true values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/>
                            <a:t>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Bias &lt; </a:t>
                          </a:r>
                          <a:r>
                            <a:rPr lang="ru-RU" dirty="0">
                              <a:effectLst/>
                            </a:rPr>
                            <a:t>0.00</a:t>
                          </a:r>
                          <a:r>
                            <a:rPr lang="en-US" dirty="0">
                              <a:effectLst/>
                            </a:rPr>
                            <a:t>1</a:t>
                          </a:r>
                        </a:p>
                        <a:p>
                          <a:r>
                            <a:rPr lang="en-US" dirty="0"/>
                            <a:t>RMSE = 0.065</a:t>
                          </a:r>
                        </a:p>
                        <a:p>
                          <a:r>
                            <a:rPr lang="en-US" dirty="0"/>
                            <a:t>MAD = </a:t>
                          </a:r>
                          <a:r>
                            <a:rPr lang="ru-RU" dirty="0">
                              <a:effectLst/>
                            </a:rPr>
                            <a:t>0.05</a:t>
                          </a:r>
                          <a:r>
                            <a:rPr lang="en-US" dirty="0">
                              <a:effectLst/>
                            </a:rPr>
                            <a:t>2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Bias = </a:t>
                          </a:r>
                          <a:r>
                            <a:rPr lang="ru-RU" dirty="0">
                              <a:effectLst/>
                            </a:rPr>
                            <a:t>0.00</a:t>
                          </a:r>
                          <a:r>
                            <a:rPr lang="en-US" dirty="0">
                              <a:effectLst/>
                            </a:rPr>
                            <a:t>3</a:t>
                          </a:r>
                        </a:p>
                        <a:p>
                          <a:r>
                            <a:rPr lang="en-US" dirty="0"/>
                            <a:t>RMSE = 0.062</a:t>
                          </a:r>
                        </a:p>
                        <a:p>
                          <a:r>
                            <a:rPr lang="en-US" dirty="0"/>
                            <a:t>MAD = </a:t>
                          </a:r>
                          <a:r>
                            <a:rPr lang="ru-RU" dirty="0">
                              <a:effectLst/>
                            </a:rPr>
                            <a:t>0.0</a:t>
                          </a:r>
                          <a:r>
                            <a:rPr lang="en-US" dirty="0">
                              <a:effectLst/>
                            </a:rPr>
                            <a:t>49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428404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Loading of ability on response times vs. true values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 smtClean="0">
                                      <a:latin typeface="Cambria Math" panose="02040503050406030204" pitchFamily="18" charset="0"/>
                                    </a:rPr>
                                    <m:t>ξ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/>
                            <a:t>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RMSE = 0.161</a:t>
                          </a:r>
                        </a:p>
                        <a:p>
                          <a:r>
                            <a:rPr lang="en-US" dirty="0"/>
                            <a:t>MAD = </a:t>
                          </a:r>
                          <a:r>
                            <a:rPr lang="ru-RU" dirty="0">
                              <a:effectLst/>
                            </a:rPr>
                            <a:t>0.156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RMSE = 0.164</a:t>
                          </a:r>
                        </a:p>
                        <a:p>
                          <a:r>
                            <a:rPr lang="en-US" dirty="0"/>
                            <a:t>MAD = </a:t>
                          </a:r>
                          <a:r>
                            <a:rPr lang="ru-RU" dirty="0">
                              <a:effectLst/>
                            </a:rPr>
                            <a:t>0.1</a:t>
                          </a:r>
                          <a:r>
                            <a:rPr lang="en-US" dirty="0">
                              <a:effectLst/>
                            </a:rPr>
                            <a:t>60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186143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Loading of speediness on response times vs. true values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/>
                            <a:t>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RMSE = 0.026</a:t>
                          </a:r>
                        </a:p>
                        <a:p>
                          <a:r>
                            <a:rPr lang="en-US" dirty="0"/>
                            <a:t>MAD = </a:t>
                          </a:r>
                          <a:r>
                            <a:rPr lang="ru-RU" dirty="0">
                              <a:effectLst/>
                            </a:rPr>
                            <a:t>0.022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RMSE = 0.026</a:t>
                          </a:r>
                        </a:p>
                        <a:p>
                          <a:r>
                            <a:rPr lang="en-US" dirty="0"/>
                            <a:t>MAD = </a:t>
                          </a:r>
                          <a:r>
                            <a:rPr lang="ru-RU" dirty="0">
                              <a:effectLst/>
                            </a:rPr>
                            <a:t>0.02</a:t>
                          </a:r>
                          <a:r>
                            <a:rPr lang="en-US" dirty="0">
                              <a:effectLst/>
                            </a:rPr>
                            <a:t>2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283203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Ability estimates vs. true values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/>
                            <a:t>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Cor = </a:t>
                          </a:r>
                          <a:r>
                            <a:rPr lang="ru-RU" dirty="0">
                              <a:effectLst/>
                            </a:rPr>
                            <a:t>0.987</a:t>
                          </a:r>
                          <a:r>
                            <a:rPr lang="en-US" dirty="0">
                              <a:effectLst/>
                            </a:rPr>
                            <a:t> (SD = 0.006)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Cor = </a:t>
                          </a:r>
                          <a:r>
                            <a:rPr lang="ru-RU" dirty="0">
                              <a:effectLst/>
                            </a:rPr>
                            <a:t>0.959</a:t>
                          </a:r>
                          <a:r>
                            <a:rPr lang="en-US" dirty="0">
                              <a:effectLst/>
                            </a:rPr>
                            <a:t> (SD = 0.006)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284642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Speediness estimates vs. true values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/>
                            <a:t>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Cor = </a:t>
                          </a:r>
                          <a:r>
                            <a:rPr lang="ru-RU" dirty="0">
                              <a:effectLst/>
                            </a:rPr>
                            <a:t>0.9</a:t>
                          </a:r>
                          <a:r>
                            <a:rPr lang="en-US" dirty="0">
                              <a:effectLst/>
                            </a:rPr>
                            <a:t>6</a:t>
                          </a:r>
                          <a:r>
                            <a:rPr lang="ru-RU" dirty="0">
                              <a:effectLst/>
                            </a:rPr>
                            <a:t>0</a:t>
                          </a:r>
                          <a:r>
                            <a:rPr lang="en-US" dirty="0">
                              <a:effectLst/>
                            </a:rPr>
                            <a:t> (SD = </a:t>
                          </a:r>
                          <a:r>
                            <a:rPr lang="ru-RU" dirty="0">
                              <a:effectLst/>
                            </a:rPr>
                            <a:t>0.0</a:t>
                          </a:r>
                          <a:r>
                            <a:rPr lang="en-US" dirty="0">
                              <a:effectLst/>
                            </a:rPr>
                            <a:t>07)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Cor = </a:t>
                          </a:r>
                          <a:r>
                            <a:rPr lang="ru-RU" dirty="0">
                              <a:effectLst/>
                            </a:rPr>
                            <a:t>0.930</a:t>
                          </a:r>
                          <a:r>
                            <a:rPr lang="en-US" dirty="0">
                              <a:effectLst/>
                            </a:rPr>
                            <a:t> (SD = </a:t>
                          </a:r>
                          <a:r>
                            <a:rPr lang="ru-RU" dirty="0">
                              <a:effectLst/>
                            </a:rPr>
                            <a:t>0.012</a:t>
                          </a:r>
                          <a:r>
                            <a:rPr lang="en-US" dirty="0">
                              <a:effectLst/>
                            </a:rPr>
                            <a:t>)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4013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RMSEA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0.003</a:t>
                          </a:r>
                          <a:r>
                            <a:rPr lang="en-US" dirty="0"/>
                            <a:t> (SD = </a:t>
                          </a:r>
                          <a:r>
                            <a:rPr lang="ru-RU" dirty="0">
                              <a:effectLst/>
                            </a:rPr>
                            <a:t>0.003</a:t>
                          </a:r>
                          <a:r>
                            <a:rPr lang="en-US" dirty="0">
                              <a:effectLst/>
                            </a:rPr>
                            <a:t>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/>
                            <a:t>0.003</a:t>
                          </a:r>
                          <a:r>
                            <a:rPr lang="en-US" dirty="0"/>
                            <a:t> (SD = </a:t>
                          </a:r>
                          <a:r>
                            <a:rPr lang="ru-RU" dirty="0">
                              <a:effectLst/>
                            </a:rPr>
                            <a:t>0.003</a:t>
                          </a:r>
                          <a:r>
                            <a:rPr lang="en-US" dirty="0">
                              <a:effectLst/>
                            </a:rPr>
                            <a:t>)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8133707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5764F0B6-37AE-4BC2-8CEE-A5E3727DA0A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35938929"/>
                  </p:ext>
                </p:extLst>
              </p:nvPr>
            </p:nvGraphicFramePr>
            <p:xfrm>
              <a:off x="1465480" y="1977780"/>
              <a:ext cx="9261039" cy="37101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18587">
                      <a:extLst>
                        <a:ext uri="{9D8B030D-6E8A-4147-A177-3AD203B41FA5}">
                          <a16:colId xmlns:a16="http://schemas.microsoft.com/office/drawing/2014/main" val="4224562754"/>
                        </a:ext>
                      </a:extLst>
                    </a:gridCol>
                    <a:gridCol w="2608976">
                      <a:extLst>
                        <a:ext uri="{9D8B030D-6E8A-4147-A177-3AD203B41FA5}">
                          <a16:colId xmlns:a16="http://schemas.microsoft.com/office/drawing/2014/main" val="593907092"/>
                        </a:ext>
                      </a:extLst>
                    </a:gridCol>
                    <a:gridCol w="2533476">
                      <a:extLst>
                        <a:ext uri="{9D8B030D-6E8A-4147-A177-3AD203B41FA5}">
                          <a16:colId xmlns:a16="http://schemas.microsoft.com/office/drawing/2014/main" val="16332498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Statistics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58178" t="-8197" r="-98131" b="-9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265625" t="-8197" r="-962" b="-9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4892915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48" t="-44000" r="-125444" b="-275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Bias &lt; </a:t>
                          </a:r>
                          <a:r>
                            <a:rPr lang="ru-RU" dirty="0">
                              <a:effectLst/>
                            </a:rPr>
                            <a:t>0.00</a:t>
                          </a:r>
                          <a:r>
                            <a:rPr lang="en-US" dirty="0">
                              <a:effectLst/>
                            </a:rPr>
                            <a:t>1</a:t>
                          </a:r>
                        </a:p>
                        <a:p>
                          <a:r>
                            <a:rPr lang="en-US" dirty="0"/>
                            <a:t>RMSE = 0.065</a:t>
                          </a:r>
                        </a:p>
                        <a:p>
                          <a:r>
                            <a:rPr lang="en-US" dirty="0"/>
                            <a:t>MAD = </a:t>
                          </a:r>
                          <a:r>
                            <a:rPr lang="ru-RU" dirty="0">
                              <a:effectLst/>
                            </a:rPr>
                            <a:t>0.05</a:t>
                          </a:r>
                          <a:r>
                            <a:rPr lang="en-US" dirty="0">
                              <a:effectLst/>
                            </a:rPr>
                            <a:t>2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Bias = </a:t>
                          </a:r>
                          <a:r>
                            <a:rPr lang="ru-RU" dirty="0">
                              <a:effectLst/>
                            </a:rPr>
                            <a:t>0.00</a:t>
                          </a:r>
                          <a:r>
                            <a:rPr lang="en-US" dirty="0">
                              <a:effectLst/>
                            </a:rPr>
                            <a:t>3</a:t>
                          </a:r>
                        </a:p>
                        <a:p>
                          <a:r>
                            <a:rPr lang="en-US" dirty="0"/>
                            <a:t>RMSE = 0.062</a:t>
                          </a:r>
                        </a:p>
                        <a:p>
                          <a:r>
                            <a:rPr lang="en-US" dirty="0"/>
                            <a:t>MAD = </a:t>
                          </a:r>
                          <a:r>
                            <a:rPr lang="ru-RU" dirty="0">
                              <a:effectLst/>
                            </a:rPr>
                            <a:t>0.0</a:t>
                          </a:r>
                          <a:r>
                            <a:rPr lang="en-US" dirty="0">
                              <a:effectLst/>
                            </a:rPr>
                            <a:t>49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42840469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48" t="-203774" r="-125444" b="-2896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RMSE = 0.161</a:t>
                          </a:r>
                        </a:p>
                        <a:p>
                          <a:r>
                            <a:rPr lang="en-US" dirty="0"/>
                            <a:t>MAD = </a:t>
                          </a:r>
                          <a:r>
                            <a:rPr lang="ru-RU" dirty="0">
                              <a:effectLst/>
                            </a:rPr>
                            <a:t>0.156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RMSE = 0.164</a:t>
                          </a:r>
                        </a:p>
                        <a:p>
                          <a:r>
                            <a:rPr lang="en-US" dirty="0"/>
                            <a:t>MAD = </a:t>
                          </a:r>
                          <a:r>
                            <a:rPr lang="ru-RU" dirty="0">
                              <a:effectLst/>
                            </a:rPr>
                            <a:t>0.1</a:t>
                          </a:r>
                          <a:r>
                            <a:rPr lang="en-US" dirty="0">
                              <a:effectLst/>
                            </a:rPr>
                            <a:t>60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18614359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48" t="-306667" r="-125444" b="-19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RMSE = 0.026</a:t>
                          </a:r>
                        </a:p>
                        <a:p>
                          <a:r>
                            <a:rPr lang="en-US" dirty="0"/>
                            <a:t>MAD = </a:t>
                          </a:r>
                          <a:r>
                            <a:rPr lang="ru-RU" dirty="0">
                              <a:effectLst/>
                            </a:rPr>
                            <a:t>0.022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RMSE = 0.026</a:t>
                          </a:r>
                        </a:p>
                        <a:p>
                          <a:r>
                            <a:rPr lang="en-US" dirty="0"/>
                            <a:t>MAD = </a:t>
                          </a:r>
                          <a:r>
                            <a:rPr lang="ru-RU" dirty="0">
                              <a:effectLst/>
                            </a:rPr>
                            <a:t>0.02</a:t>
                          </a:r>
                          <a:r>
                            <a:rPr lang="en-US" dirty="0">
                              <a:effectLst/>
                            </a:rPr>
                            <a:t>2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2832038"/>
                      </a:ext>
                    </a:extLst>
                  </a:tr>
                  <a:tr h="386969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48" t="-677778" r="-125444" b="-2206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Cor = </a:t>
                          </a:r>
                          <a:r>
                            <a:rPr lang="ru-RU" dirty="0">
                              <a:effectLst/>
                            </a:rPr>
                            <a:t>0.987</a:t>
                          </a:r>
                          <a:r>
                            <a:rPr lang="en-US" dirty="0">
                              <a:effectLst/>
                            </a:rPr>
                            <a:t> (SD = 0.006)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Cor = </a:t>
                          </a:r>
                          <a:r>
                            <a:rPr lang="ru-RU" dirty="0">
                              <a:effectLst/>
                            </a:rPr>
                            <a:t>0.959</a:t>
                          </a:r>
                          <a:r>
                            <a:rPr lang="en-US" dirty="0">
                              <a:effectLst/>
                            </a:rPr>
                            <a:t> (SD = 0.006)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28464231"/>
                      </a:ext>
                    </a:extLst>
                  </a:tr>
                  <a:tr h="386969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48" t="-765625" r="-125444" b="-1171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Cor = </a:t>
                          </a:r>
                          <a:r>
                            <a:rPr lang="ru-RU" dirty="0">
                              <a:effectLst/>
                            </a:rPr>
                            <a:t>0.9</a:t>
                          </a:r>
                          <a:r>
                            <a:rPr lang="en-US" dirty="0">
                              <a:effectLst/>
                            </a:rPr>
                            <a:t>6</a:t>
                          </a:r>
                          <a:r>
                            <a:rPr lang="ru-RU" dirty="0">
                              <a:effectLst/>
                            </a:rPr>
                            <a:t>0</a:t>
                          </a:r>
                          <a:r>
                            <a:rPr lang="en-US" dirty="0">
                              <a:effectLst/>
                            </a:rPr>
                            <a:t> (SD = </a:t>
                          </a:r>
                          <a:r>
                            <a:rPr lang="ru-RU" dirty="0">
                              <a:effectLst/>
                            </a:rPr>
                            <a:t>0.0</a:t>
                          </a:r>
                          <a:r>
                            <a:rPr lang="en-US" dirty="0">
                              <a:effectLst/>
                            </a:rPr>
                            <a:t>07)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Cor = </a:t>
                          </a:r>
                          <a:r>
                            <a:rPr lang="ru-RU" dirty="0">
                              <a:effectLst/>
                            </a:rPr>
                            <a:t>0.930</a:t>
                          </a:r>
                          <a:r>
                            <a:rPr lang="en-US" dirty="0">
                              <a:effectLst/>
                            </a:rPr>
                            <a:t> (SD = </a:t>
                          </a:r>
                          <a:r>
                            <a:rPr lang="ru-RU" dirty="0">
                              <a:effectLst/>
                            </a:rPr>
                            <a:t>0.012</a:t>
                          </a:r>
                          <a:r>
                            <a:rPr lang="en-US" dirty="0">
                              <a:effectLst/>
                            </a:rPr>
                            <a:t>)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4013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RMSEA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0.003</a:t>
                          </a:r>
                          <a:r>
                            <a:rPr lang="en-US" dirty="0"/>
                            <a:t> (SD = </a:t>
                          </a:r>
                          <a:r>
                            <a:rPr lang="ru-RU" dirty="0">
                              <a:effectLst/>
                            </a:rPr>
                            <a:t>0.003</a:t>
                          </a:r>
                          <a:r>
                            <a:rPr lang="en-US" dirty="0">
                              <a:effectLst/>
                            </a:rPr>
                            <a:t>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/>
                            <a:t>0.003</a:t>
                          </a:r>
                          <a:r>
                            <a:rPr lang="en-US" dirty="0"/>
                            <a:t> (SD = </a:t>
                          </a:r>
                          <a:r>
                            <a:rPr lang="ru-RU" dirty="0">
                              <a:effectLst/>
                            </a:rPr>
                            <a:t>0.003</a:t>
                          </a:r>
                          <a:r>
                            <a:rPr lang="en-US" dirty="0">
                              <a:effectLst/>
                            </a:rPr>
                            <a:t>)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8133707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19724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B2FB2-69B7-409B-95FA-D5578D50E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Electrical Engineering test for higher education students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5851E-A3D9-49F6-AD5F-93E86D9B3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25 dichotomous items, 853 Russian and 1662 Chinese EE students</a:t>
            </a:r>
          </a:p>
          <a:p>
            <a:pPr marL="0" indent="0">
              <a:buNone/>
            </a:pP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9E7802B-96E6-44C3-BBD1-251CE7298C36}"/>
                  </a:ext>
                </a:extLst>
              </p:cNvPr>
              <p:cNvSpPr/>
              <p:nvPr/>
            </p:nvSpPr>
            <p:spPr>
              <a:xfrm>
                <a:off x="838200" y="2519652"/>
                <a:ext cx="3730305" cy="10298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 the figure, the output </a:t>
                </a:r>
                <a:r>
                  <a:rPr lang="en-US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supposed to be </a:t>
                </a:r>
                <a:r>
                  <a:rPr lang="en-US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AB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</m:acc>
                    <m:acc>
                      <m:accPr>
                        <m:chr m:val="̅"/>
                        <m:ctrlP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</m:acc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 gates G1 and G2 must be, respectively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9E7802B-96E6-44C3-BBD1-251CE7298C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519652"/>
                <a:ext cx="3730305" cy="1029897"/>
              </a:xfrm>
              <a:prstGeom prst="rect">
                <a:avLst/>
              </a:prstGeom>
              <a:blipFill>
                <a:blip r:embed="rId2"/>
                <a:stretch>
                  <a:fillRect l="-1473" t="-592" r="-2619" b="-82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E8E9CFFF-F7CF-4A33-8672-DE4AE28E361D}"/>
              </a:ext>
            </a:extLst>
          </p:cNvPr>
          <p:cNvSpPr/>
          <p:nvPr/>
        </p:nvSpPr>
        <p:spPr>
          <a:xfrm>
            <a:off x="838200" y="5441818"/>
            <a:ext cx="1686886" cy="105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400" dirty="0"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NOR, OR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OR, NAND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NAND, OR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AND, NAND</a:t>
            </a:r>
            <a:endParaRPr lang="ru-RU" sz="1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667E91-8FBC-4DAE-A5EC-C0411F3B5105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783531"/>
            <a:ext cx="3061335" cy="142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7CC84B0-B88D-42C4-AA0C-4C03155CC21B}"/>
              </a:ext>
            </a:extLst>
          </p:cNvPr>
          <p:cNvSpPr/>
          <p:nvPr/>
        </p:nvSpPr>
        <p:spPr>
          <a:xfrm>
            <a:off x="4882393" y="2360697"/>
            <a:ext cx="6807665" cy="925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following circuit: VCC =15V, the saturation voltage of both T1 and T2 is |UCES|=1V, the maximal output voltage amplitude of integrated operational amplifier is ±13V, the threshold voltage of the diode is 0.7V.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图片 77">
            <a:extLst>
              <a:ext uri="{FF2B5EF4-FFF2-40B4-BE49-F238E27FC236}">
                <a16:creationId xmlns:a16="http://schemas.microsoft.com/office/drawing/2014/main" id="{0E7B6BCC-F9AD-4A75-B02F-BC495742B70E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667282" y="3285822"/>
            <a:ext cx="3228975" cy="1842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B9578DD-9105-4DBF-80D9-61ED44F0D0D8}"/>
              </a:ext>
            </a:extLst>
          </p:cNvPr>
          <p:cNvSpPr/>
          <p:nvPr/>
        </p:nvSpPr>
        <p:spPr>
          <a:xfrm>
            <a:off x="4882393" y="5090183"/>
            <a:ext cx="680766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determine the maximal output power of the circuit assuming that the amplitude of the input voltage is great enough.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15.6w</a:t>
            </a:r>
          </a:p>
          <a:p>
            <a:pPr>
              <a:lnSpc>
                <a:spcPct val="115000"/>
              </a:lnSpc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18.5w</a:t>
            </a:r>
          </a:p>
          <a:p>
            <a:pPr>
              <a:lnSpc>
                <a:spcPct val="115000"/>
              </a:lnSpc>
            </a:pPr>
            <a:r>
              <a:rPr lang="ru-RU" sz="1600" dirty="0"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10.6w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8.1w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81611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518AE-086F-4B6A-ACB8-245BD88FF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4455"/>
            <a:ext cx="10515600" cy="1033667"/>
          </a:xfrm>
        </p:spPr>
        <p:txBody>
          <a:bodyPr/>
          <a:lstStyle/>
          <a:p>
            <a:r>
              <a:rPr lang="en-US" dirty="0"/>
              <a:t>EE Results 1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E55C4A-E83F-400C-92F7-2C5E4B39F2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55889" y="760248"/>
                <a:ext cx="7243193" cy="816907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d>
                                    <m:d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𝑈</m:t>
                                          </m:r>
                                        </m:e>
                                        <m:sub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𝑝𝑖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>
                                          <a:latin typeface="Cambria Math" panose="02040503050406030204" pitchFamily="18" charset="0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𝑝𝑖</m:t>
                                          </m:r>
                                        </m:sub>
                                      </m:sSub>
                                    </m:e>
                                  </m:func>
                                </m:e>
                              </m:d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κ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ξ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ξ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ξ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E55C4A-E83F-400C-92F7-2C5E4B39F2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55889" y="760248"/>
                <a:ext cx="7243193" cy="81690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6235C71B-DE71-4249-9EFC-A79B3C8722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897"/>
          <a:stretch/>
        </p:blipFill>
        <p:spPr>
          <a:xfrm>
            <a:off x="108360" y="921443"/>
            <a:ext cx="4455251" cy="59067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554172-9AED-4482-865A-887B4E3CA9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5889" y="1793147"/>
            <a:ext cx="3565322" cy="22322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D67710D-6293-4FE3-8334-AB50512422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52054" y="1912690"/>
            <a:ext cx="3370845" cy="211271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FEDCA4E-3D3B-41F7-9CDD-C2E6557C18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5889" y="4241395"/>
            <a:ext cx="3565322" cy="224015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8E6E40F-7BF4-445C-BC45-01C57C909BC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18317" y="4306742"/>
            <a:ext cx="3565323" cy="224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401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71745DD-30BA-4712-AB81-167C7A8979C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46450862"/>
                  </p:ext>
                </p:extLst>
              </p:nvPr>
            </p:nvGraphicFramePr>
            <p:xfrm>
              <a:off x="277885" y="1477074"/>
              <a:ext cx="8003100" cy="5068643"/>
            </p:xfrm>
            <a:graphic>
              <a:graphicData uri="http://schemas.openxmlformats.org/drawingml/2006/table">
                <a:tbl>
                  <a:tblPr/>
                  <a:tblGrid>
                    <a:gridCol w="1333850">
                      <a:extLst>
                        <a:ext uri="{9D8B030D-6E8A-4147-A177-3AD203B41FA5}">
                          <a16:colId xmlns:a16="http://schemas.microsoft.com/office/drawing/2014/main" val="3022030777"/>
                        </a:ext>
                      </a:extLst>
                    </a:gridCol>
                    <a:gridCol w="1333850">
                      <a:extLst>
                        <a:ext uri="{9D8B030D-6E8A-4147-A177-3AD203B41FA5}">
                          <a16:colId xmlns:a16="http://schemas.microsoft.com/office/drawing/2014/main" val="1227860970"/>
                        </a:ext>
                      </a:extLst>
                    </a:gridCol>
                    <a:gridCol w="1333850">
                      <a:extLst>
                        <a:ext uri="{9D8B030D-6E8A-4147-A177-3AD203B41FA5}">
                          <a16:colId xmlns:a16="http://schemas.microsoft.com/office/drawing/2014/main" val="1104092580"/>
                        </a:ext>
                      </a:extLst>
                    </a:gridCol>
                    <a:gridCol w="1333850">
                      <a:extLst>
                        <a:ext uri="{9D8B030D-6E8A-4147-A177-3AD203B41FA5}">
                          <a16:colId xmlns:a16="http://schemas.microsoft.com/office/drawing/2014/main" val="3096130620"/>
                        </a:ext>
                      </a:extLst>
                    </a:gridCol>
                    <a:gridCol w="1333850">
                      <a:extLst>
                        <a:ext uri="{9D8B030D-6E8A-4147-A177-3AD203B41FA5}">
                          <a16:colId xmlns:a16="http://schemas.microsoft.com/office/drawing/2014/main" val="1285207850"/>
                        </a:ext>
                      </a:extLst>
                    </a:gridCol>
                    <a:gridCol w="1333850">
                      <a:extLst>
                        <a:ext uri="{9D8B030D-6E8A-4147-A177-3AD203B41FA5}">
                          <a16:colId xmlns:a16="http://schemas.microsoft.com/office/drawing/2014/main" val="1025470073"/>
                        </a:ext>
                      </a:extLst>
                    </a:gridCol>
                  </a:tblGrid>
                  <a:tr h="293768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Item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Interaction 1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200" b="0" i="1" smtClean="0"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200" i="1" smtClean="0"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200" dirty="0"/>
                            <a:t>)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Interaction 2 (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200" b="0" i="1" smtClean="0"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200" i="1" smtClean="0"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200" dirty="0"/>
                            <a:t>)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Ability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200" b="0" i="1" smtClean="0"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200" dirty="0"/>
                            <a:t>)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Ability 2 (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200" b="0" i="1" smtClean="0"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sz="1200" dirty="0"/>
                            <a:t>)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Ability 3 (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200" b="0" i="1" smtClean="0"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sz="1200" dirty="0"/>
                            <a:t>)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03526051"/>
                      </a:ext>
                    </a:extLst>
                  </a:tr>
                  <a:tr h="16230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T1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-0.314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0.55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-0.079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-0.054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68238618"/>
                      </a:ext>
                    </a:extLst>
                  </a:tr>
                  <a:tr h="16230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T2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-0.129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0.725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-0.245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46111905"/>
                      </a:ext>
                    </a:extLst>
                  </a:tr>
                  <a:tr h="16230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T3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-0.236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1.533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-0.228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87387900"/>
                      </a:ext>
                    </a:extLst>
                  </a:tr>
                  <a:tr h="16230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T4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-0.137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1.044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-0.19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-0.153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12623696"/>
                      </a:ext>
                    </a:extLst>
                  </a:tr>
                  <a:tr h="16230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T5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-0.367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0.606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-0.112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-0.059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60793682"/>
                      </a:ext>
                    </a:extLst>
                  </a:tr>
                  <a:tr h="16230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T6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-0.378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-0.123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0.702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-0.163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1625581"/>
                      </a:ext>
                    </a:extLst>
                  </a:tr>
                  <a:tr h="16230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T7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-0.286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-0.063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0.601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-0.201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-0.034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03041167"/>
                      </a:ext>
                    </a:extLst>
                  </a:tr>
                  <a:tr h="16230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T8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-0.191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-0.150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0.904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-0.201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-0.087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64783113"/>
                      </a:ext>
                    </a:extLst>
                  </a:tr>
                  <a:tr h="16230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T9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0.461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-0.243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29013460"/>
                      </a:ext>
                    </a:extLst>
                  </a:tr>
                  <a:tr h="16230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T10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0.668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-0.215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34551861"/>
                      </a:ext>
                    </a:extLst>
                  </a:tr>
                  <a:tr h="16230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T11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-0.167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1.068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-0.179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-0.131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92881055"/>
                      </a:ext>
                    </a:extLst>
                  </a:tr>
                  <a:tr h="16230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T12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-0.194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1.245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-0.158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-0.182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93690187"/>
                      </a:ext>
                    </a:extLst>
                  </a:tr>
                  <a:tr h="16230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T13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1.261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-0.232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-0.199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46956568"/>
                      </a:ext>
                    </a:extLst>
                  </a:tr>
                  <a:tr h="16230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T14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0.918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-0.222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-0.146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0951215"/>
                      </a:ext>
                    </a:extLst>
                  </a:tr>
                  <a:tr h="16230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T15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-0.236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0.058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0.328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-0.208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-0.044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91834103"/>
                      </a:ext>
                    </a:extLst>
                  </a:tr>
                  <a:tr h="16230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T16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-0.36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0.561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-0.166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-0.044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14108470"/>
                      </a:ext>
                    </a:extLst>
                  </a:tr>
                  <a:tr h="16230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T17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-0.227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-0.052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0.631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-0.155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3602720"/>
                      </a:ext>
                    </a:extLst>
                  </a:tr>
                  <a:tr h="16230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T18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0.656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-0.284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07612132"/>
                      </a:ext>
                    </a:extLst>
                  </a:tr>
                  <a:tr h="16230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T19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0.61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-0.11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-0.078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4657799"/>
                      </a:ext>
                    </a:extLst>
                  </a:tr>
                  <a:tr h="16230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T20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-0.202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0.462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-0.202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26476932"/>
                      </a:ext>
                    </a:extLst>
                  </a:tr>
                  <a:tr h="16230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T21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-0.175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-0.070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0.715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-0.202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-0.046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05072580"/>
                      </a:ext>
                    </a:extLst>
                  </a:tr>
                  <a:tr h="16230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T22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-0.114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0.651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-0.244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-0.034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57260085"/>
                      </a:ext>
                    </a:extLst>
                  </a:tr>
                  <a:tr h="16230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T23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0.527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-0.306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74142821"/>
                      </a:ext>
                    </a:extLst>
                  </a:tr>
                  <a:tr h="16230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T24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0.272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-0.179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70636292"/>
                      </a:ext>
                    </a:extLst>
                  </a:tr>
                  <a:tr h="16230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T25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1.03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-0.224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-0.15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5444286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71745DD-30BA-4712-AB81-167C7A8979C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46450862"/>
                  </p:ext>
                </p:extLst>
              </p:nvPr>
            </p:nvGraphicFramePr>
            <p:xfrm>
              <a:off x="277885" y="1477074"/>
              <a:ext cx="8003100" cy="5068643"/>
            </p:xfrm>
            <a:graphic>
              <a:graphicData uri="http://schemas.openxmlformats.org/drawingml/2006/table">
                <a:tbl>
                  <a:tblPr/>
                  <a:tblGrid>
                    <a:gridCol w="1333850">
                      <a:extLst>
                        <a:ext uri="{9D8B030D-6E8A-4147-A177-3AD203B41FA5}">
                          <a16:colId xmlns:a16="http://schemas.microsoft.com/office/drawing/2014/main" val="3022030777"/>
                        </a:ext>
                      </a:extLst>
                    </a:gridCol>
                    <a:gridCol w="1333850">
                      <a:extLst>
                        <a:ext uri="{9D8B030D-6E8A-4147-A177-3AD203B41FA5}">
                          <a16:colId xmlns:a16="http://schemas.microsoft.com/office/drawing/2014/main" val="1227860970"/>
                        </a:ext>
                      </a:extLst>
                    </a:gridCol>
                    <a:gridCol w="1333850">
                      <a:extLst>
                        <a:ext uri="{9D8B030D-6E8A-4147-A177-3AD203B41FA5}">
                          <a16:colId xmlns:a16="http://schemas.microsoft.com/office/drawing/2014/main" val="1104092580"/>
                        </a:ext>
                      </a:extLst>
                    </a:gridCol>
                    <a:gridCol w="1333850">
                      <a:extLst>
                        <a:ext uri="{9D8B030D-6E8A-4147-A177-3AD203B41FA5}">
                          <a16:colId xmlns:a16="http://schemas.microsoft.com/office/drawing/2014/main" val="3096130620"/>
                        </a:ext>
                      </a:extLst>
                    </a:gridCol>
                    <a:gridCol w="1333850">
                      <a:extLst>
                        <a:ext uri="{9D8B030D-6E8A-4147-A177-3AD203B41FA5}">
                          <a16:colId xmlns:a16="http://schemas.microsoft.com/office/drawing/2014/main" val="1285207850"/>
                        </a:ext>
                      </a:extLst>
                    </a:gridCol>
                    <a:gridCol w="1333850">
                      <a:extLst>
                        <a:ext uri="{9D8B030D-6E8A-4147-A177-3AD203B41FA5}">
                          <a16:colId xmlns:a16="http://schemas.microsoft.com/office/drawing/2014/main" val="1025470073"/>
                        </a:ext>
                      </a:extLst>
                    </a:gridCol>
                  </a:tblGrid>
                  <a:tr h="293768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Item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457" t="-2083" r="-400913" b="-16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457" t="-2083" r="-300913" b="-16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457" t="-2083" r="-200913" b="-16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0457" t="-2083" r="-100913" b="-16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0457" t="-2083" r="-913" b="-166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03526051"/>
                      </a:ext>
                    </a:extLst>
                  </a:tr>
                  <a:tr h="19099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T1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-0.314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0.55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-0.079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-0.054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68238618"/>
                      </a:ext>
                    </a:extLst>
                  </a:tr>
                  <a:tr h="19099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T2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-0.129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0.725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-0.245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46111905"/>
                      </a:ext>
                    </a:extLst>
                  </a:tr>
                  <a:tr h="19099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T3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-0.236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1.533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-0.228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87387900"/>
                      </a:ext>
                    </a:extLst>
                  </a:tr>
                  <a:tr h="19099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T4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-0.137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1.044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-0.19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-0.153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12623696"/>
                      </a:ext>
                    </a:extLst>
                  </a:tr>
                  <a:tr h="19099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T5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-0.367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0.606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-0.112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-0.059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60793682"/>
                      </a:ext>
                    </a:extLst>
                  </a:tr>
                  <a:tr h="19099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T6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-0.378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-0.123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0.702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-0.163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1625581"/>
                      </a:ext>
                    </a:extLst>
                  </a:tr>
                  <a:tr h="19099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T7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-0.286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-0.063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0.601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-0.201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-0.034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03041167"/>
                      </a:ext>
                    </a:extLst>
                  </a:tr>
                  <a:tr h="19099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T8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-0.191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-0.150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0.904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-0.201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-0.087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64783113"/>
                      </a:ext>
                    </a:extLst>
                  </a:tr>
                  <a:tr h="19099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T9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0.461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-0.243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29013460"/>
                      </a:ext>
                    </a:extLst>
                  </a:tr>
                  <a:tr h="19099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T10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0.668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-0.215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34551861"/>
                      </a:ext>
                    </a:extLst>
                  </a:tr>
                  <a:tr h="19099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T11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-0.167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1.068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-0.179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-0.131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92881055"/>
                      </a:ext>
                    </a:extLst>
                  </a:tr>
                  <a:tr h="19099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T12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-0.194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1.245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-0.158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-0.182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93690187"/>
                      </a:ext>
                    </a:extLst>
                  </a:tr>
                  <a:tr h="19099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T13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1.261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-0.232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-0.199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46956568"/>
                      </a:ext>
                    </a:extLst>
                  </a:tr>
                  <a:tr h="19099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T14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0.918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-0.222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-0.146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0951215"/>
                      </a:ext>
                    </a:extLst>
                  </a:tr>
                  <a:tr h="19099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T15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-0.236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0.058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0.328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-0.208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-0.044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91834103"/>
                      </a:ext>
                    </a:extLst>
                  </a:tr>
                  <a:tr h="19099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T16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-0.36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0.561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-0.166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-0.044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14108470"/>
                      </a:ext>
                    </a:extLst>
                  </a:tr>
                  <a:tr h="19099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T17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-0.227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-0.052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0.631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-0.155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3602720"/>
                      </a:ext>
                    </a:extLst>
                  </a:tr>
                  <a:tr h="19099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T18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0.656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-0.284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07612132"/>
                      </a:ext>
                    </a:extLst>
                  </a:tr>
                  <a:tr h="19099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T19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0.61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-0.11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-0.078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4657799"/>
                      </a:ext>
                    </a:extLst>
                  </a:tr>
                  <a:tr h="19099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T20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-0.202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0.462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-0.202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26476932"/>
                      </a:ext>
                    </a:extLst>
                  </a:tr>
                  <a:tr h="19099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T21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-0.175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-0.070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0.715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-0.202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-0.046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05072580"/>
                      </a:ext>
                    </a:extLst>
                  </a:tr>
                  <a:tr h="19099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T22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-0.114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0.651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-0.244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-0.034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57260085"/>
                      </a:ext>
                    </a:extLst>
                  </a:tr>
                  <a:tr h="19099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T23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0.527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-0.306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74142821"/>
                      </a:ext>
                    </a:extLst>
                  </a:tr>
                  <a:tr h="19099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T24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0.272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-0.179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70636292"/>
                      </a:ext>
                    </a:extLst>
                  </a:tr>
                  <a:tr h="19099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/>
                            <a:t>T25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0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200" dirty="0"/>
                            <a:t>0</a:t>
                          </a:r>
                          <a:endParaRPr lang="ru-RU" sz="1200" dirty="0"/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1.03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/>
                            <a:t>-0.224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200" dirty="0"/>
                            <a:t>-0.15</a:t>
                          </a:r>
                        </a:p>
                      </a:txBody>
                      <a:tcPr marL="8115" marR="8115" marT="811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54442860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17801D7B-AEE1-419B-A97A-B80807CE0E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185326"/>
              </p:ext>
            </p:extLst>
          </p:nvPr>
        </p:nvGraphicFramePr>
        <p:xfrm>
          <a:off x="8372213" y="1690688"/>
          <a:ext cx="3600624" cy="162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86">
                  <a:extLst>
                    <a:ext uri="{9D8B030D-6E8A-4147-A177-3AD203B41FA5}">
                      <a16:colId xmlns:a16="http://schemas.microsoft.com/office/drawing/2014/main" val="2088515126"/>
                    </a:ext>
                  </a:extLst>
                </a:gridCol>
                <a:gridCol w="1543124">
                  <a:extLst>
                    <a:ext uri="{9D8B030D-6E8A-4147-A177-3AD203B41FA5}">
                      <a16:colId xmlns:a16="http://schemas.microsoft.com/office/drawing/2014/main" val="273999998"/>
                    </a:ext>
                  </a:extLst>
                </a:gridCol>
                <a:gridCol w="1433314">
                  <a:extLst>
                    <a:ext uri="{9D8B030D-6E8A-4147-A177-3AD203B41FA5}">
                      <a16:colId xmlns:a16="http://schemas.microsoft.com/office/drawing/2014/main" val="39366126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Index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The model without interactions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The model with interactions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343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169360.578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168662.308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605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170386.663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169979.894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87942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67797B3B-4CEB-40A0-AB6A-3B191C07805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216207" y="393013"/>
                <a:ext cx="6697908" cy="2192677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d>
                                    <m:d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𝑈</m:t>
                                          </m:r>
                                        </m:e>
                                        <m:sub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𝑝𝑖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>
                                          <a:latin typeface="Cambria Math" panose="02040503050406030204" pitchFamily="18" charset="0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𝑝𝑖</m:t>
                                          </m:r>
                                        </m:sub>
                                      </m:sSub>
                                    </m:e>
                                  </m:func>
                                </m:e>
                              </m:d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κ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ξ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ξ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ξ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ξ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ξ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67797B3B-4CEB-40A0-AB6A-3B191C0780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16207" y="393013"/>
                <a:ext cx="6697908" cy="2192677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1">
            <a:extLst>
              <a:ext uri="{FF2B5EF4-FFF2-40B4-BE49-F238E27FC236}">
                <a16:creationId xmlns:a16="http://schemas.microsoft.com/office/drawing/2014/main" id="{0592C5B0-2A3F-44BA-A965-E1C072F357D6}"/>
              </a:ext>
            </a:extLst>
          </p:cNvPr>
          <p:cNvSpPr txBox="1">
            <a:spLocks/>
          </p:cNvSpPr>
          <p:nvPr/>
        </p:nvSpPr>
        <p:spPr>
          <a:xfrm>
            <a:off x="838200" y="-24455"/>
            <a:ext cx="10515600" cy="1033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EE Results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4071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0A47F-F9AD-455A-B625-84D6FB810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DFBD2-7575-4A25-9F9B-4DDE0666F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set of simplistic Rasch models for item response accuracy and item response time can be proposed within B-GLIRT framework, but it limits possible cross-relation functions</a:t>
            </a:r>
          </a:p>
          <a:p>
            <a:r>
              <a:rPr lang="en-US" dirty="0"/>
              <a:t>Distribution of single cross-relation function over the set of item-specific functions results in sufficient model fit and provides more insight on response process on item-level</a:t>
            </a:r>
          </a:p>
          <a:p>
            <a:pPr lvl="1"/>
            <a:r>
              <a:rPr lang="en-US" dirty="0"/>
              <a:t>However, such models can be inefficient for measuring speediness parameter</a:t>
            </a:r>
          </a:p>
          <a:p>
            <a:r>
              <a:rPr lang="en-US" dirty="0"/>
              <a:t>Increasing correlation of ability and speediness results in increased loading of item response time on ability, but barely affects other estimates</a:t>
            </a:r>
          </a:p>
        </p:txBody>
      </p:sp>
    </p:spTree>
    <p:extLst>
      <p:ext uri="{BB962C8B-B14F-4D97-AF65-F5344CB8AC3E}">
        <p14:creationId xmlns:p14="http://schemas.microsoft.com/office/powerpoint/2010/main" val="1969678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830B9-E27E-4608-B9A7-AF1F0A0A1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Conceptual framework for item response time and item response accuracy 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(van der Linden, 2007)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84501002-A44C-4C27-955F-66E1A2C2DAFA}"/>
                  </a:ext>
                </a:extLst>
              </p:cNvPr>
              <p:cNvSpPr/>
              <p:nvPr/>
            </p:nvSpPr>
            <p:spPr>
              <a:xfrm>
                <a:off x="3003259" y="1971413"/>
                <a:ext cx="2239860" cy="106330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Population of persons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τθ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τθ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  <a:endParaRPr lang="ru-RU" dirty="0"/>
              </a:p>
            </p:txBody>
          </p:sp>
        </mc:Choice>
        <mc:Fallback xmlns=""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84501002-A44C-4C27-955F-66E1A2C2DA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259" y="1971413"/>
                <a:ext cx="2239860" cy="1063305"/>
              </a:xfrm>
              <a:prstGeom prst="ellipse">
                <a:avLst/>
              </a:prstGeom>
              <a:blipFill>
                <a:blip r:embed="rId2"/>
                <a:stretch>
                  <a:fillRect b="-16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126C9D75-1D60-4DED-B2FD-F3F920C19ED8}"/>
                  </a:ext>
                </a:extLst>
              </p:cNvPr>
              <p:cNvSpPr/>
              <p:nvPr/>
            </p:nvSpPr>
            <p:spPr>
              <a:xfrm>
                <a:off x="6637091" y="1971413"/>
                <a:ext cx="2239860" cy="106330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Domain of items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b="1" i="1" smtClean="0">
                            <a:latin typeface="Cambria Math" panose="02040503050406030204" pitchFamily="18" charset="0"/>
                          </a:rPr>
                          <m:t>δλκ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𝜮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b="1" i="1" smtClean="0">
                            <a:latin typeface="Cambria Math" panose="02040503050406030204" pitchFamily="18" charset="0"/>
                          </a:rPr>
                          <m:t>δλκ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  <a:endParaRPr lang="ru-RU" dirty="0"/>
              </a:p>
            </p:txBody>
          </p:sp>
        </mc:Choice>
        <mc:Fallback xmlns=""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126C9D75-1D60-4DED-B2FD-F3F920C19E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7091" y="1971413"/>
                <a:ext cx="2239860" cy="1063305"/>
              </a:xfrm>
              <a:prstGeom prst="ellipse">
                <a:avLst/>
              </a:prstGeom>
              <a:blipFill>
                <a:blip r:embed="rId3"/>
                <a:stretch>
                  <a:fillRect b="-16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52989C3F-1364-4392-BD83-E0E3CB864494}"/>
                  </a:ext>
                </a:extLst>
              </p:cNvPr>
              <p:cNvSpPr/>
              <p:nvPr/>
            </p:nvSpPr>
            <p:spPr>
              <a:xfrm>
                <a:off x="1631658" y="3586294"/>
                <a:ext cx="1971413" cy="86406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Item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  <a:endParaRPr lang="ru-RU" dirty="0"/>
              </a:p>
            </p:txBody>
          </p:sp>
        </mc:Choice>
        <mc:Fallback xmlns=""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52989C3F-1364-4392-BD83-E0E3CB8644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658" y="3586294"/>
                <a:ext cx="1971413" cy="864066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E0D96740-6EFD-4928-9CFD-81352BA59223}"/>
                  </a:ext>
                </a:extLst>
              </p:cNvPr>
              <p:cNvSpPr/>
              <p:nvPr/>
            </p:nvSpPr>
            <p:spPr>
              <a:xfrm>
                <a:off x="4040696" y="3586294"/>
                <a:ext cx="1971413" cy="86406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Person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  <a:endParaRPr lang="ru-RU" dirty="0"/>
              </a:p>
            </p:txBody>
          </p:sp>
        </mc:Choice>
        <mc:Fallback xmlns=""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E0D96740-6EFD-4928-9CFD-81352BA592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696" y="3586294"/>
                <a:ext cx="1971413" cy="864066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E57BAD6B-7BF5-4962-A6B1-6A1CBE911AFB}"/>
                  </a:ext>
                </a:extLst>
              </p:cNvPr>
              <p:cNvSpPr/>
              <p:nvPr/>
            </p:nvSpPr>
            <p:spPr>
              <a:xfrm>
                <a:off x="6449734" y="3586294"/>
                <a:ext cx="1971413" cy="86406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Item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  <a:endParaRPr lang="ru-RU" dirty="0"/>
              </a:p>
            </p:txBody>
          </p:sp>
        </mc:Choice>
        <mc:Fallback xmlns=""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E57BAD6B-7BF5-4962-A6B1-6A1CBE911A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9734" y="3586294"/>
                <a:ext cx="1971413" cy="864066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7A394D83-40F8-4901-B5A7-27769CDCF2B2}"/>
                  </a:ext>
                </a:extLst>
              </p:cNvPr>
              <p:cNvSpPr/>
              <p:nvPr/>
            </p:nvSpPr>
            <p:spPr>
              <a:xfrm>
                <a:off x="8858772" y="3586294"/>
                <a:ext cx="1971413" cy="86406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Person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  <a:endParaRPr lang="ru-RU" dirty="0"/>
              </a:p>
            </p:txBody>
          </p:sp>
        </mc:Choice>
        <mc:Fallback xmlns=""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7A394D83-40F8-4901-B5A7-27769CDCF2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8772" y="3586294"/>
                <a:ext cx="1971413" cy="864066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273FB66-41E3-4AE7-B799-9C40119BD412}"/>
              </a:ext>
            </a:extLst>
          </p:cNvPr>
          <p:cNvCxnSpPr>
            <a:stCxn id="4" idx="4"/>
            <a:endCxn id="7" idx="0"/>
          </p:cNvCxnSpPr>
          <p:nvPr/>
        </p:nvCxnSpPr>
        <p:spPr>
          <a:xfrm>
            <a:off x="4123189" y="3034718"/>
            <a:ext cx="903214" cy="5515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7BE8867-00A2-4A92-8CAE-632998EB46D1}"/>
              </a:ext>
            </a:extLst>
          </p:cNvPr>
          <p:cNvCxnSpPr>
            <a:cxnSpLocks/>
            <a:stCxn id="4" idx="4"/>
            <a:endCxn id="9" idx="0"/>
          </p:cNvCxnSpPr>
          <p:nvPr/>
        </p:nvCxnSpPr>
        <p:spPr>
          <a:xfrm>
            <a:off x="4123189" y="3034718"/>
            <a:ext cx="5721290" cy="5515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1EE651B-5BE6-4902-BE7E-D1F660D2F6FA}"/>
              </a:ext>
            </a:extLst>
          </p:cNvPr>
          <p:cNvCxnSpPr>
            <a:cxnSpLocks/>
            <a:stCxn id="5" idx="4"/>
            <a:endCxn id="8" idx="0"/>
          </p:cNvCxnSpPr>
          <p:nvPr/>
        </p:nvCxnSpPr>
        <p:spPr>
          <a:xfrm flipH="1">
            <a:off x="7435441" y="3034718"/>
            <a:ext cx="321580" cy="5515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6C14607-0075-44B2-A3C3-808095149867}"/>
              </a:ext>
            </a:extLst>
          </p:cNvPr>
          <p:cNvCxnSpPr>
            <a:cxnSpLocks/>
            <a:stCxn id="5" idx="4"/>
            <a:endCxn id="6" idx="0"/>
          </p:cNvCxnSpPr>
          <p:nvPr/>
        </p:nvCxnSpPr>
        <p:spPr>
          <a:xfrm flipH="1">
            <a:off x="2617365" y="3034718"/>
            <a:ext cx="5139656" cy="5515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FAF8D3D-6400-4D72-A016-E23DC5CB903E}"/>
                  </a:ext>
                </a:extLst>
              </p:cNvPr>
              <p:cNvSpPr/>
              <p:nvPr/>
            </p:nvSpPr>
            <p:spPr>
              <a:xfrm>
                <a:off x="3327632" y="5419286"/>
                <a:ext cx="713064" cy="62078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𝑝𝑖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FAF8D3D-6400-4D72-A016-E23DC5CB90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632" y="5419286"/>
                <a:ext cx="713064" cy="6207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1C60FBFD-B4DF-4E17-A2FD-FFF9C2D0884C}"/>
                  </a:ext>
                </a:extLst>
              </p:cNvPr>
              <p:cNvSpPr/>
              <p:nvPr/>
            </p:nvSpPr>
            <p:spPr>
              <a:xfrm>
                <a:off x="8421147" y="5419287"/>
                <a:ext cx="713064" cy="62078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𝑝𝑖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1C60FBFD-B4DF-4E17-A2FD-FFF9C2D088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1147" y="5419287"/>
                <a:ext cx="713064" cy="6207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1EE0D51-23E5-421D-A91F-B5917E65A667}"/>
              </a:ext>
            </a:extLst>
          </p:cNvPr>
          <p:cNvCxnSpPr>
            <a:cxnSpLocks/>
            <a:stCxn id="6" idx="4"/>
            <a:endCxn id="21" idx="0"/>
          </p:cNvCxnSpPr>
          <p:nvPr/>
        </p:nvCxnSpPr>
        <p:spPr>
          <a:xfrm>
            <a:off x="2617365" y="4450360"/>
            <a:ext cx="1066799" cy="9689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1711105-30A7-45CA-8BFD-2D47EA86CAFD}"/>
              </a:ext>
            </a:extLst>
          </p:cNvPr>
          <p:cNvCxnSpPr>
            <a:cxnSpLocks/>
            <a:stCxn id="7" idx="4"/>
            <a:endCxn id="21" idx="0"/>
          </p:cNvCxnSpPr>
          <p:nvPr/>
        </p:nvCxnSpPr>
        <p:spPr>
          <a:xfrm flipH="1">
            <a:off x="3684164" y="4450360"/>
            <a:ext cx="1342239" cy="9689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1ED8517-F1F2-464A-84A0-90A08FA4A2E1}"/>
              </a:ext>
            </a:extLst>
          </p:cNvPr>
          <p:cNvCxnSpPr>
            <a:cxnSpLocks/>
            <a:stCxn id="8" idx="4"/>
            <a:endCxn id="23" idx="0"/>
          </p:cNvCxnSpPr>
          <p:nvPr/>
        </p:nvCxnSpPr>
        <p:spPr>
          <a:xfrm>
            <a:off x="7435441" y="4450360"/>
            <a:ext cx="1342238" cy="96892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6C9D7A8-16A4-4F00-89EF-BD561D80C1BF}"/>
              </a:ext>
            </a:extLst>
          </p:cNvPr>
          <p:cNvCxnSpPr>
            <a:cxnSpLocks/>
            <a:stCxn id="9" idx="4"/>
            <a:endCxn id="23" idx="0"/>
          </p:cNvCxnSpPr>
          <p:nvPr/>
        </p:nvCxnSpPr>
        <p:spPr>
          <a:xfrm flipH="1">
            <a:off x="8777679" y="4450360"/>
            <a:ext cx="1066800" cy="96892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D1AA19F3-A6F8-4222-8AAB-344D75A98C50}"/>
              </a:ext>
            </a:extLst>
          </p:cNvPr>
          <p:cNvSpPr txBox="1"/>
          <p:nvPr/>
        </p:nvSpPr>
        <p:spPr>
          <a:xfrm>
            <a:off x="436227" y="2318399"/>
            <a:ext cx="92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Level 2:</a:t>
            </a:r>
            <a:endParaRPr lang="ru-RU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544353B-9008-44B5-9BB6-4039B7255FEA}"/>
              </a:ext>
            </a:extLst>
          </p:cNvPr>
          <p:cNvSpPr txBox="1"/>
          <p:nvPr/>
        </p:nvSpPr>
        <p:spPr>
          <a:xfrm>
            <a:off x="436226" y="3833661"/>
            <a:ext cx="92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Level 1:</a:t>
            </a:r>
            <a:endParaRPr lang="ru-RU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F35D02-9D4B-4A9F-834E-E74409BB40FE}"/>
              </a:ext>
            </a:extLst>
          </p:cNvPr>
          <p:cNvSpPr txBox="1"/>
          <p:nvPr/>
        </p:nvSpPr>
        <p:spPr>
          <a:xfrm>
            <a:off x="436227" y="5545012"/>
            <a:ext cx="92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9035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0EC11-3465-4100-8467-9507CD527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Bivariate generalized linear IRT framework (B-GLIRT) 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nl-NL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Molenaar, Tuerlinckx, van der Maas, 2015a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669792-3C24-4F6B-9B24-FD258FF20DCD}"/>
                  </a:ext>
                </a:extLst>
              </p:cNvPr>
              <p:cNvSpPr txBox="1"/>
              <p:nvPr/>
            </p:nvSpPr>
            <p:spPr>
              <a:xfrm>
                <a:off x="1208015" y="1979802"/>
                <a:ext cx="9857064" cy="976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d>
                                    <m:d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𝑈</m:t>
                                          </m:r>
                                        </m:e>
                                        <m:sub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𝑝𝑖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β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b="0" i="0" smtClean="0">
                                          <a:latin typeface="Cambria Math" panose="02040503050406030204" pitchFamily="18" charset="0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𝑝𝑖</m:t>
                                          </m:r>
                                        </m:sub>
                                      </m:sSub>
                                    </m:e>
                                  </m:func>
                                </m:e>
                              </m:d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κ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b="0" i="1" smtClean="0">
                                          <a:latin typeface="Cambria Math" panose="02040503050406030204" pitchFamily="18" charset="0"/>
                                        </a:rPr>
                                        <m:t>θ</m:t>
                                      </m:r>
                                    </m:e>
                                    <m:sub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;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ρ</m:t>
                                  </m:r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669792-3C24-4F6B-9B24-FD258FF20D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015" y="1979802"/>
                <a:ext cx="9857064" cy="9766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3919C1C4-C2DE-40FB-934B-A5A774B9F9D9}"/>
                  </a:ext>
                </a:extLst>
              </p:cNvPr>
              <p:cNvSpPr/>
              <p:nvPr/>
            </p:nvSpPr>
            <p:spPr>
              <a:xfrm>
                <a:off x="2498939" y="3111774"/>
                <a:ext cx="1800000" cy="90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3919C1C4-C2DE-40FB-934B-A5A774B9F9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8939" y="3111774"/>
                <a:ext cx="1800000" cy="900000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07A63F6B-5FF9-4F3D-A886-0B1789BB4E3A}"/>
                  </a:ext>
                </a:extLst>
              </p:cNvPr>
              <p:cNvSpPr/>
              <p:nvPr/>
            </p:nvSpPr>
            <p:spPr>
              <a:xfrm>
                <a:off x="7892360" y="3111774"/>
                <a:ext cx="1800000" cy="90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07A63F6B-5FF9-4F3D-A886-0B1789BB4E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2360" y="3111774"/>
                <a:ext cx="1800000" cy="900000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CB14B39-D159-4A3C-9760-0E7E8D82286B}"/>
                  </a:ext>
                </a:extLst>
              </p:cNvPr>
              <p:cNvSpPr/>
              <p:nvPr/>
            </p:nvSpPr>
            <p:spPr>
              <a:xfrm>
                <a:off x="7379957" y="5974220"/>
                <a:ext cx="713064" cy="62078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CB14B39-D159-4A3C-9760-0E7E8D8228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9957" y="5974220"/>
                <a:ext cx="713064" cy="620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32E3895-04F2-460D-9335-08E154B319F1}"/>
                  </a:ext>
                </a:extLst>
              </p:cNvPr>
              <p:cNvSpPr/>
              <p:nvPr/>
            </p:nvSpPr>
            <p:spPr>
              <a:xfrm>
                <a:off x="1400963" y="4837807"/>
                <a:ext cx="713064" cy="62078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32E3895-04F2-460D-9335-08E154B319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0963" y="4837807"/>
                <a:ext cx="713064" cy="6207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A232EA1-C8A5-4EFA-A23D-E632246F63A5}"/>
              </a:ext>
            </a:extLst>
          </p:cNvPr>
          <p:cNvCxnSpPr>
            <a:cxnSpLocks/>
            <a:stCxn id="15" idx="4"/>
            <a:endCxn id="107" idx="0"/>
          </p:cNvCxnSpPr>
          <p:nvPr/>
        </p:nvCxnSpPr>
        <p:spPr>
          <a:xfrm flipH="1">
            <a:off x="7156508" y="4011774"/>
            <a:ext cx="1635852" cy="82602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50616A5-91F9-47D6-A8F5-8A62F1442E32}"/>
              </a:ext>
            </a:extLst>
          </p:cNvPr>
          <p:cNvCxnSpPr>
            <a:cxnSpLocks/>
            <a:stCxn id="14" idx="4"/>
            <a:endCxn id="30" idx="0"/>
          </p:cNvCxnSpPr>
          <p:nvPr/>
        </p:nvCxnSpPr>
        <p:spPr>
          <a:xfrm>
            <a:off x="3398939" y="4011774"/>
            <a:ext cx="1641444" cy="8260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5113188-AB69-40AE-BA82-C1B872CBA70B}"/>
              </a:ext>
            </a:extLst>
          </p:cNvPr>
          <p:cNvCxnSpPr>
            <a:cxnSpLocks/>
            <a:stCxn id="14" idx="4"/>
            <a:endCxn id="17" idx="0"/>
          </p:cNvCxnSpPr>
          <p:nvPr/>
        </p:nvCxnSpPr>
        <p:spPr>
          <a:xfrm flipH="1">
            <a:off x="1757495" y="4011774"/>
            <a:ext cx="1641444" cy="82603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1720F2B0-783E-46BF-9E08-E8F98F86835C}"/>
                  </a:ext>
                </a:extLst>
              </p:cNvPr>
              <p:cNvSpPr/>
              <p:nvPr/>
            </p:nvSpPr>
            <p:spPr>
              <a:xfrm>
                <a:off x="4683851" y="4837808"/>
                <a:ext cx="713064" cy="62078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1720F2B0-783E-46BF-9E08-E8F98F8683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851" y="4837808"/>
                <a:ext cx="713064" cy="6207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426D585-48B9-46A2-ABBB-C500DE0D1C20}"/>
              </a:ext>
            </a:extLst>
          </p:cNvPr>
          <p:cNvCxnSpPr>
            <a:cxnSpLocks/>
            <a:stCxn id="15" idx="4"/>
            <a:endCxn id="113" idx="0"/>
          </p:cNvCxnSpPr>
          <p:nvPr/>
        </p:nvCxnSpPr>
        <p:spPr>
          <a:xfrm>
            <a:off x="8792360" y="4011774"/>
            <a:ext cx="1614483" cy="8215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68A73D89-2299-4ECD-B3E5-4930CAD11764}"/>
              </a:ext>
            </a:extLst>
          </p:cNvPr>
          <p:cNvSpPr/>
          <p:nvPr/>
        </p:nvSpPr>
        <p:spPr>
          <a:xfrm>
            <a:off x="3041010" y="4837802"/>
            <a:ext cx="713064" cy="620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…</a:t>
            </a:r>
            <a:endParaRPr lang="ru-RU" dirty="0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1854380-CD37-4562-B91B-7CA48BE414BE}"/>
              </a:ext>
            </a:extLst>
          </p:cNvPr>
          <p:cNvCxnSpPr>
            <a:cxnSpLocks/>
            <a:stCxn id="15" idx="4"/>
            <a:endCxn id="30" idx="0"/>
          </p:cNvCxnSpPr>
          <p:nvPr/>
        </p:nvCxnSpPr>
        <p:spPr>
          <a:xfrm flipH="1">
            <a:off x="5040383" y="4011774"/>
            <a:ext cx="3751977" cy="826034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D8A4FBE-3736-47F4-8EDD-7353081C881A}"/>
              </a:ext>
            </a:extLst>
          </p:cNvPr>
          <p:cNvCxnSpPr>
            <a:cxnSpLocks/>
            <a:stCxn id="15" idx="4"/>
            <a:endCxn id="17" idx="0"/>
          </p:cNvCxnSpPr>
          <p:nvPr/>
        </p:nvCxnSpPr>
        <p:spPr>
          <a:xfrm flipH="1">
            <a:off x="1757495" y="4011774"/>
            <a:ext cx="7034865" cy="826033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B0EC20B4-0504-4F1F-BF67-F6498589E6A7}"/>
                  </a:ext>
                </a:extLst>
              </p:cNvPr>
              <p:cNvSpPr/>
              <p:nvPr/>
            </p:nvSpPr>
            <p:spPr>
              <a:xfrm>
                <a:off x="2164428" y="4151716"/>
                <a:ext cx="42441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B0EC20B4-0504-4F1F-BF67-F6498589E6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4428" y="4151716"/>
                <a:ext cx="42441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D1F83089-6C1D-45C6-8602-23AF0BDA28A9}"/>
                  </a:ext>
                </a:extLst>
              </p:cNvPr>
              <p:cNvSpPr/>
              <p:nvPr/>
            </p:nvSpPr>
            <p:spPr>
              <a:xfrm>
                <a:off x="3972817" y="4064034"/>
                <a:ext cx="42441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D1F83089-6C1D-45C6-8602-23AF0BDA28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817" y="4064034"/>
                <a:ext cx="424411" cy="369332"/>
              </a:xfrm>
              <a:prstGeom prst="rect">
                <a:avLst/>
              </a:prstGeom>
              <a:blipFill>
                <a:blip r:embed="rId9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461791C4-C6F1-4138-B744-09744749FD78}"/>
                  </a:ext>
                </a:extLst>
              </p:cNvPr>
              <p:cNvSpPr/>
              <p:nvPr/>
            </p:nvSpPr>
            <p:spPr>
              <a:xfrm>
                <a:off x="5522222" y="3875666"/>
                <a:ext cx="1045158" cy="4104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ρ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461791C4-C6F1-4138-B744-09744749FD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2222" y="3875666"/>
                <a:ext cx="1045158" cy="410497"/>
              </a:xfrm>
              <a:prstGeom prst="rect">
                <a:avLst/>
              </a:prstGeom>
              <a:blipFill>
                <a:blip r:embed="rId10"/>
                <a:stretch>
                  <a:fillRect b="-74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B398EA17-F057-4B33-BB08-A08E361E9B4D}"/>
                  </a:ext>
                </a:extLst>
              </p:cNvPr>
              <p:cNvSpPr/>
              <p:nvPr/>
            </p:nvSpPr>
            <p:spPr>
              <a:xfrm>
                <a:off x="9982962" y="4278924"/>
                <a:ext cx="4452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α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B398EA17-F057-4B33-BB08-A08E361E9B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2962" y="4278924"/>
                <a:ext cx="44525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80CA8EDC-A7C1-422D-802A-5CB8676D26B4}"/>
                  </a:ext>
                </a:extLst>
              </p:cNvPr>
              <p:cNvSpPr/>
              <p:nvPr/>
            </p:nvSpPr>
            <p:spPr>
              <a:xfrm>
                <a:off x="7491119" y="4502241"/>
                <a:ext cx="4726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α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80CA8EDC-A7C1-422D-802A-5CB8676D26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1119" y="4502241"/>
                <a:ext cx="47263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Isosceles Triangle 86">
                <a:extLst>
                  <a:ext uri="{FF2B5EF4-FFF2-40B4-BE49-F238E27FC236}">
                    <a16:creationId xmlns:a16="http://schemas.microsoft.com/office/drawing/2014/main" id="{43EDACFF-DEA9-4E58-8D44-DFA3636AB174}"/>
                  </a:ext>
                </a:extLst>
              </p:cNvPr>
              <p:cNvSpPr/>
              <p:nvPr/>
            </p:nvSpPr>
            <p:spPr>
              <a:xfrm>
                <a:off x="785686" y="5974232"/>
                <a:ext cx="822118" cy="620785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κ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7" name="Isosceles Triangle 86">
                <a:extLst>
                  <a:ext uri="{FF2B5EF4-FFF2-40B4-BE49-F238E27FC236}">
                    <a16:creationId xmlns:a16="http://schemas.microsoft.com/office/drawing/2014/main" id="{43EDACFF-DEA9-4E58-8D44-DFA3636AB1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686" y="5974232"/>
                <a:ext cx="822118" cy="620785"/>
              </a:xfrm>
              <a:prstGeom prst="triangle">
                <a:avLst/>
              </a:prstGeom>
              <a:blipFill>
                <a:blip r:embed="rId13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DDB9FACF-ADC9-4C5A-A2C9-44A162F929BA}"/>
                  </a:ext>
                </a:extLst>
              </p:cNvPr>
              <p:cNvSpPr/>
              <p:nvPr/>
            </p:nvSpPr>
            <p:spPr>
              <a:xfrm>
                <a:off x="1979748" y="5974232"/>
                <a:ext cx="619200" cy="6207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DDB9FACF-ADC9-4C5A-A2C9-44A162F929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48" y="5974232"/>
                <a:ext cx="619200" cy="620785"/>
              </a:xfrm>
              <a:prstGeom prst="ellipse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73D2BCB7-836D-420F-9FB8-5CC48B4A4330}"/>
              </a:ext>
            </a:extLst>
          </p:cNvPr>
          <p:cNvCxnSpPr>
            <a:cxnSpLocks/>
            <a:stCxn id="88" idx="0"/>
            <a:endCxn id="17" idx="2"/>
          </p:cNvCxnSpPr>
          <p:nvPr/>
        </p:nvCxnSpPr>
        <p:spPr>
          <a:xfrm flipH="1" flipV="1">
            <a:off x="1757495" y="5458592"/>
            <a:ext cx="531853" cy="5156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0B8D6A2E-1806-49A7-BA89-C330B4CE91A5}"/>
              </a:ext>
            </a:extLst>
          </p:cNvPr>
          <p:cNvCxnSpPr>
            <a:cxnSpLocks/>
            <a:stCxn id="87" idx="0"/>
            <a:endCxn id="17" idx="2"/>
          </p:cNvCxnSpPr>
          <p:nvPr/>
        </p:nvCxnSpPr>
        <p:spPr>
          <a:xfrm flipV="1">
            <a:off x="1196745" y="5458592"/>
            <a:ext cx="560750" cy="5156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Isosceles Triangle 94">
                <a:extLst>
                  <a:ext uri="{FF2B5EF4-FFF2-40B4-BE49-F238E27FC236}">
                    <a16:creationId xmlns:a16="http://schemas.microsoft.com/office/drawing/2014/main" id="{5E9FC0B1-1982-4369-B7C6-188EB9426153}"/>
                  </a:ext>
                </a:extLst>
              </p:cNvPr>
              <p:cNvSpPr/>
              <p:nvPr/>
            </p:nvSpPr>
            <p:spPr>
              <a:xfrm>
                <a:off x="4069790" y="5974232"/>
                <a:ext cx="822118" cy="620785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κ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5" name="Isosceles Triangle 94">
                <a:extLst>
                  <a:ext uri="{FF2B5EF4-FFF2-40B4-BE49-F238E27FC236}">
                    <a16:creationId xmlns:a16="http://schemas.microsoft.com/office/drawing/2014/main" id="{5E9FC0B1-1982-4369-B7C6-188EB9426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9790" y="5974232"/>
                <a:ext cx="822118" cy="620785"/>
              </a:xfrm>
              <a:prstGeom prst="triangle">
                <a:avLst/>
              </a:prstGeom>
              <a:blipFill>
                <a:blip r:embed="rId15"/>
                <a:stretch>
                  <a:fillRect b="-38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DFFF12AE-0338-40B4-B7AD-4D627E8D1819}"/>
                  </a:ext>
                </a:extLst>
              </p:cNvPr>
              <p:cNvSpPr/>
              <p:nvPr/>
            </p:nvSpPr>
            <p:spPr>
              <a:xfrm>
                <a:off x="5263852" y="5974232"/>
                <a:ext cx="619200" cy="6207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DFFF12AE-0338-40B4-B7AD-4D627E8D18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3852" y="5974232"/>
                <a:ext cx="619200" cy="620785"/>
              </a:xfrm>
              <a:prstGeom prst="ellipse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E559E7B1-93C0-4D99-92F0-08EDCFB1E785}"/>
              </a:ext>
            </a:extLst>
          </p:cNvPr>
          <p:cNvCxnSpPr>
            <a:cxnSpLocks/>
            <a:stCxn id="96" idx="0"/>
            <a:endCxn id="30" idx="2"/>
          </p:cNvCxnSpPr>
          <p:nvPr/>
        </p:nvCxnSpPr>
        <p:spPr>
          <a:xfrm flipH="1" flipV="1">
            <a:off x="5040383" y="5458593"/>
            <a:ext cx="533069" cy="5156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26C23426-B1C0-49E6-9AD9-8D060AEA7ACD}"/>
              </a:ext>
            </a:extLst>
          </p:cNvPr>
          <p:cNvCxnSpPr>
            <a:cxnSpLocks/>
            <a:stCxn id="95" idx="0"/>
            <a:endCxn id="30" idx="2"/>
          </p:cNvCxnSpPr>
          <p:nvPr/>
        </p:nvCxnSpPr>
        <p:spPr>
          <a:xfrm flipV="1">
            <a:off x="4480849" y="5458593"/>
            <a:ext cx="559534" cy="5156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DD494CD5-2C73-42B1-AA5E-F67DCCE9123A}"/>
                  </a:ext>
                </a:extLst>
              </p:cNvPr>
              <p:cNvSpPr/>
              <p:nvPr/>
            </p:nvSpPr>
            <p:spPr>
              <a:xfrm>
                <a:off x="6846908" y="4837801"/>
                <a:ext cx="619200" cy="6207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</a:rPr>
                            <m:t>η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DD494CD5-2C73-42B1-AA5E-F67DCCE912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6908" y="4837801"/>
                <a:ext cx="619200" cy="620785"/>
              </a:xfrm>
              <a:prstGeom prst="ellipse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Isosceles Triangle 108">
                <a:extLst>
                  <a:ext uri="{FF2B5EF4-FFF2-40B4-BE49-F238E27FC236}">
                    <a16:creationId xmlns:a16="http://schemas.microsoft.com/office/drawing/2014/main" id="{62F773DD-F632-4333-9679-449247192928}"/>
                  </a:ext>
                </a:extLst>
              </p:cNvPr>
              <p:cNvSpPr/>
              <p:nvPr/>
            </p:nvSpPr>
            <p:spPr>
              <a:xfrm>
                <a:off x="6261291" y="5974232"/>
                <a:ext cx="822118" cy="620785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9" name="Isosceles Triangle 108">
                <a:extLst>
                  <a:ext uri="{FF2B5EF4-FFF2-40B4-BE49-F238E27FC236}">
                    <a16:creationId xmlns:a16="http://schemas.microsoft.com/office/drawing/2014/main" id="{62F773DD-F632-4333-9679-4492471929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1291" y="5974232"/>
                <a:ext cx="822118" cy="620785"/>
              </a:xfrm>
              <a:prstGeom prst="triangle">
                <a:avLst/>
              </a:prstGeom>
              <a:blipFill>
                <a:blip r:embed="rId18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F9AB4CD3-70DF-44EA-964C-423B73E0A70F}"/>
              </a:ext>
            </a:extLst>
          </p:cNvPr>
          <p:cNvCxnSpPr>
            <a:cxnSpLocks/>
            <a:stCxn id="109" idx="0"/>
            <a:endCxn id="107" idx="4"/>
          </p:cNvCxnSpPr>
          <p:nvPr/>
        </p:nvCxnSpPr>
        <p:spPr>
          <a:xfrm flipV="1">
            <a:off x="6672350" y="5458586"/>
            <a:ext cx="484158" cy="51564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2A251FCC-D10B-4599-AA6F-0CC2B3B5F6BA}"/>
                  </a:ext>
                </a:extLst>
              </p:cNvPr>
              <p:cNvSpPr/>
              <p:nvPr/>
            </p:nvSpPr>
            <p:spPr>
              <a:xfrm>
                <a:off x="10097243" y="4833352"/>
                <a:ext cx="619200" cy="6207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</a:rPr>
                            <m:t>η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2A251FCC-D10B-4599-AA6F-0CC2B3B5F6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7243" y="4833352"/>
                <a:ext cx="619200" cy="620785"/>
              </a:xfrm>
              <a:prstGeom prst="ellipse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4" name="Oval 113">
            <a:extLst>
              <a:ext uri="{FF2B5EF4-FFF2-40B4-BE49-F238E27FC236}">
                <a16:creationId xmlns:a16="http://schemas.microsoft.com/office/drawing/2014/main" id="{48A65366-6C1C-4EA3-B1E1-77FD9658C258}"/>
              </a:ext>
            </a:extLst>
          </p:cNvPr>
          <p:cNvSpPr/>
          <p:nvPr/>
        </p:nvSpPr>
        <p:spPr>
          <a:xfrm>
            <a:off x="8461391" y="4833353"/>
            <a:ext cx="619200" cy="6207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…</a:t>
            </a:r>
            <a:endParaRPr lang="ru-RU" dirty="0"/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6452966A-F686-4E14-B9B9-D6D1114E73A3}"/>
              </a:ext>
            </a:extLst>
          </p:cNvPr>
          <p:cNvCxnSpPr>
            <a:cxnSpLocks/>
            <a:stCxn id="107" idx="4"/>
            <a:endCxn id="16" idx="0"/>
          </p:cNvCxnSpPr>
          <p:nvPr/>
        </p:nvCxnSpPr>
        <p:spPr>
          <a:xfrm>
            <a:off x="7156508" y="5458586"/>
            <a:ext cx="579981" cy="5156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3AB53EC6-97CC-42DD-BB44-20846E7A8D94}"/>
                  </a:ext>
                </a:extLst>
              </p:cNvPr>
              <p:cNvSpPr/>
              <p:nvPr/>
            </p:nvSpPr>
            <p:spPr>
              <a:xfrm>
                <a:off x="10608077" y="5974220"/>
                <a:ext cx="713064" cy="62078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3AB53EC6-97CC-42DD-BB44-20846E7A8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8077" y="5974220"/>
                <a:ext cx="713064" cy="62078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Isosceles Triangle 119">
                <a:extLst>
                  <a:ext uri="{FF2B5EF4-FFF2-40B4-BE49-F238E27FC236}">
                    <a16:creationId xmlns:a16="http://schemas.microsoft.com/office/drawing/2014/main" id="{73B68750-AD98-493B-86B6-6B1E1DD6B4DD}"/>
                  </a:ext>
                </a:extLst>
              </p:cNvPr>
              <p:cNvSpPr/>
              <p:nvPr/>
            </p:nvSpPr>
            <p:spPr>
              <a:xfrm>
                <a:off x="9489411" y="5974232"/>
                <a:ext cx="822118" cy="620785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0" name="Isosceles Triangle 119">
                <a:extLst>
                  <a:ext uri="{FF2B5EF4-FFF2-40B4-BE49-F238E27FC236}">
                    <a16:creationId xmlns:a16="http://schemas.microsoft.com/office/drawing/2014/main" id="{73B68750-AD98-493B-86B6-6B1E1DD6B4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9411" y="5974232"/>
                <a:ext cx="822118" cy="620785"/>
              </a:xfrm>
              <a:prstGeom prst="triangle">
                <a:avLst/>
              </a:prstGeom>
              <a:blipFill>
                <a:blip r:embed="rId21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8FD3874F-6A2D-469B-9462-CC6F1DE48B1D}"/>
              </a:ext>
            </a:extLst>
          </p:cNvPr>
          <p:cNvCxnSpPr>
            <a:cxnSpLocks/>
            <a:stCxn id="120" idx="0"/>
            <a:endCxn id="113" idx="4"/>
          </p:cNvCxnSpPr>
          <p:nvPr/>
        </p:nvCxnSpPr>
        <p:spPr>
          <a:xfrm flipV="1">
            <a:off x="9900470" y="5454137"/>
            <a:ext cx="506373" cy="52009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95F9927E-02A2-45E9-BB6F-78FBC7897599}"/>
              </a:ext>
            </a:extLst>
          </p:cNvPr>
          <p:cNvCxnSpPr>
            <a:cxnSpLocks/>
            <a:stCxn id="113" idx="4"/>
            <a:endCxn id="119" idx="0"/>
          </p:cNvCxnSpPr>
          <p:nvPr/>
        </p:nvCxnSpPr>
        <p:spPr>
          <a:xfrm>
            <a:off x="10406843" y="5454137"/>
            <a:ext cx="557766" cy="52008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93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D91C5AE-80A5-47EC-8256-B1A9C7BD95B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GB" dirty="0"/>
                  <a:t>Cross-relation function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sz="3600" b="0" i="1" smtClean="0"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m:rPr>
                            <m:sty m:val="p"/>
                          </m:rPr>
                          <a:rPr lang="el-GR" sz="3600" b="0" i="1" smtClean="0">
                            <a:latin typeface="Cambria Math" panose="02040503050406030204" pitchFamily="18" charset="0"/>
                          </a:rPr>
                          <m:t>ρ</m:t>
                        </m:r>
                      </m:e>
                    </m: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D91C5AE-80A5-47EC-8256-B1A9C7BD95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988D8ED-3399-4678-9829-70137DB469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GB" dirty="0"/>
                  <a:t>Cross-relation function can have many forms (including non-linear) and describes the exact form of relations between seediness and ability</a:t>
                </a:r>
              </a:p>
              <a:p>
                <a:r>
                  <a:rPr lang="en-GB" dirty="0"/>
                  <a:t>Manipulating cross-relation function, it is possible to show that many IRT-models for response time and response accuracy can be described as special cases of the framework </a:t>
                </a:r>
                <a:r>
                  <a:rPr lang="en-GB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(e.g., </a:t>
                </a:r>
                <a:r>
                  <a:rPr lang="en-US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van der Linden (2007), Fox, et al. (2007), </a:t>
                </a:r>
                <a:r>
                  <a:rPr lang="en-US" sz="24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Partchev</a:t>
                </a:r>
                <a:r>
                  <a:rPr lang="en-US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&amp; De </a:t>
                </a:r>
                <a:r>
                  <a:rPr lang="en-US" sz="24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Boeck</a:t>
                </a:r>
                <a:r>
                  <a:rPr lang="en-US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(2012), De </a:t>
                </a:r>
                <a:r>
                  <a:rPr lang="en-US" sz="24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Boeck</a:t>
                </a:r>
                <a:r>
                  <a:rPr lang="en-US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&amp; </a:t>
                </a:r>
                <a:r>
                  <a:rPr lang="en-US" sz="24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Partchev</a:t>
                </a:r>
                <a:r>
                  <a:rPr lang="en-US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(2012), </a:t>
                </a:r>
                <a:r>
                  <a:rPr lang="en-US" sz="24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Roskam</a:t>
                </a:r>
                <a:r>
                  <a:rPr lang="en-US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(1987), Wang and Hanson (2005))</a:t>
                </a:r>
              </a:p>
              <a:p>
                <a:r>
                  <a:rPr lang="en-US" dirty="0"/>
                  <a:t>Nonetheless,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b="0" i="1" smtClean="0">
                        <a:latin typeface="Cambria Math" panose="02040503050406030204" pitchFamily="18" charset="0"/>
                      </a:rPr>
                      <m:t>ρ</m:t>
                    </m:r>
                  </m:oMath>
                </a14:m>
                <a:r>
                  <a:rPr lang="en-GB" dirty="0"/>
                  <a:t> is one of the key parameters according to the framework of van der Linden </a:t>
                </a:r>
                <a:r>
                  <a:rPr lang="en-GB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(2007)</a:t>
                </a:r>
                <a:r>
                  <a:rPr lang="en-GB" dirty="0"/>
                  <a:t> – it describes correlation between speediness and ability: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ρ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</a:rPr>
                      <m:t>ρ</m:t>
                    </m:r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988D8ED-3399-4678-9829-70137DB469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3081" r="-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1210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F232F-F106-47A1-9741-900B0E40C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Speediness- and ability-tests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9AC11A-A559-40E8-AC0E-28A0BCF201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GB" dirty="0"/>
                  <a:t>Between-person speed-accuracy trade off suggests that the more time is spent on decision-making, the more accurate the decision is (traditional ability-tests) </a:t>
                </a:r>
                <a:r>
                  <a:rPr lang="en-GB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(</a:t>
                </a:r>
                <a:r>
                  <a:rPr lang="en-GB" sz="24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Goldhammer</a:t>
                </a:r>
                <a:r>
                  <a:rPr lang="en-GB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, 2015)</a:t>
                </a:r>
              </a:p>
              <a:p>
                <a:r>
                  <a:rPr lang="en-GB" dirty="0"/>
                  <a:t>Nonetheless, some tests contain many simple items, and a respondent should solve them as quickly as possible (speediness-tests) </a:t>
                </a:r>
                <a:r>
                  <a:rPr lang="en-GB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(e.g., </a:t>
                </a:r>
                <a:r>
                  <a:rPr lang="fr-FR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Cheung, &amp; Yang, 2020</a:t>
                </a:r>
                <a:r>
                  <a:rPr lang="en-GB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)</a:t>
                </a:r>
              </a:p>
              <a:p>
                <a:r>
                  <a:rPr lang="en-GB" dirty="0"/>
                  <a:t>Since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ρ</m:t>
                        </m:r>
                      </m:e>
                    </m:d>
                  </m:oMath>
                </a14:m>
                <a:r>
                  <a:rPr lang="en-GB" dirty="0"/>
                  <a:t> is the same for all items, it reflects an assumption that all items are either speediness-kind or ability-kind</a:t>
                </a:r>
              </a:p>
              <a:p>
                <a:pPr lvl="1"/>
                <a:r>
                  <a:rPr lang="en-GB" dirty="0"/>
                  <a:t>Moreover, it provides rather limited information on item-level time-parameters</a:t>
                </a:r>
              </a:p>
              <a:p>
                <a:r>
                  <a:rPr lang="en-GB" dirty="0"/>
                  <a:t>Unconstrained simplistic factor analytical model has not been studied yet under B-GLIRT formulation </a:t>
                </a:r>
                <a:r>
                  <a:rPr lang="en-US" sz="2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(</a:t>
                </a:r>
                <a:r>
                  <a:rPr lang="nl-NL" sz="2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Molenaar, Tuerlinckx, van der Maas, 2015</a:t>
                </a:r>
                <a:r>
                  <a:rPr lang="en-US" sz="2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b)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9AC11A-A559-40E8-AC0E-28A0BCF201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101" b="-36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88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41E4A-F64D-401D-A61C-B9238D9E1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study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2D54F-57D6-47AB-B285-0BD28F77B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study aims to (</a:t>
            </a:r>
            <a:r>
              <a:rPr lang="en-US" dirty="0" err="1"/>
              <a:t>i</a:t>
            </a:r>
            <a:r>
              <a:rPr lang="en-US" dirty="0"/>
              <a:t>) investigate Rasch-models possible within B-GLIRT framework, and (ii) investigate a subset of simplistic Rasch-models which provide extended information on item-level parameters</a:t>
            </a:r>
          </a:p>
          <a:p>
            <a:r>
              <a:rPr lang="en-US" dirty="0"/>
              <a:t>The outline:</a:t>
            </a:r>
          </a:p>
          <a:p>
            <a:pPr lvl="1"/>
            <a:r>
              <a:rPr lang="en-US" dirty="0"/>
              <a:t>Discussion of the Rasch models within B-GLIRT framework</a:t>
            </a:r>
          </a:p>
          <a:p>
            <a:pPr lvl="1"/>
            <a:r>
              <a:rPr lang="en-US" dirty="0"/>
              <a:t>Simulation study of the parameter recovery</a:t>
            </a:r>
          </a:p>
          <a:p>
            <a:pPr lvl="1"/>
            <a:r>
              <a:rPr lang="en-US" dirty="0"/>
              <a:t>An example of EE test for higher education students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2952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21A1B-FDAA-47AF-BE4A-68CB96B79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Rasch models within B-GLIRT framework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3DC13DE-89B4-49DA-8CB3-B8B71B39ED90}"/>
                  </a:ext>
                </a:extLst>
              </p:cNvPr>
              <p:cNvSpPr txBox="1"/>
              <p:nvPr/>
            </p:nvSpPr>
            <p:spPr>
              <a:xfrm>
                <a:off x="1167468" y="1690688"/>
                <a:ext cx="9857064" cy="976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d>
                                    <m:d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𝑈</m:t>
                                          </m:r>
                                        </m:e>
                                        <m:sub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𝑝𝑖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b="0" i="0" smtClean="0">
                                          <a:latin typeface="Cambria Math" panose="02040503050406030204" pitchFamily="18" charset="0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𝑝𝑖</m:t>
                                          </m:r>
                                        </m:sub>
                                      </m:sSub>
                                    </m:e>
                                  </m:func>
                                </m:e>
                              </m:d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κ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b="0" i="1" smtClean="0">
                                          <a:latin typeface="Cambria Math" panose="02040503050406030204" pitchFamily="18" charset="0"/>
                                        </a:rPr>
                                        <m:t>θ</m:t>
                                      </m:r>
                                    </m:e>
                                    <m:sub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;</m:t>
                                  </m:r>
                                  <m:sSub>
                                    <m:sSub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  <m:t>ξ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3DC13DE-89B4-49DA-8CB3-B8B71B39ED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468" y="1690688"/>
                <a:ext cx="9857064" cy="9766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C9A1A44-0A23-4E67-B07C-DDFDBACF9544}"/>
                  </a:ext>
                </a:extLst>
              </p:cNvPr>
              <p:cNvSpPr txBox="1"/>
              <p:nvPr/>
            </p:nvSpPr>
            <p:spPr>
              <a:xfrm>
                <a:off x="710617" y="2905860"/>
                <a:ext cx="10770765" cy="3770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Key point: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000" i="1">
                            <a:latin typeface="Cambria Math" panose="02040503050406030204" pitchFamily="18" charset="0"/>
                          </a:rPr>
                          <m:t>ξ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provides more information on item-level </a:t>
                </a:r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(Fox, et all., 2007)</a:t>
                </a:r>
                <a:r>
                  <a:rPr lang="en-US" sz="2000" dirty="0"/>
                  <a:t> by sacrificing information on test-level (no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b="0" i="1" smtClean="0">
                        <a:latin typeface="Cambria Math" panose="02040503050406030204" pitchFamily="18" charset="0"/>
                      </a:rPr>
                      <m:t>ρ</m:t>
                    </m:r>
                  </m:oMath>
                </a14:m>
                <a:r>
                  <a:rPr lang="en-US" sz="2000" dirty="0"/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Originally proposed forms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  <m:t>θ</m:t>
                            </m:r>
                          </m:e>
                          <m:sub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m:rPr>
                            <m:sty m:val="p"/>
                          </m:rPr>
                          <a:rPr lang="el-GR" sz="2000" b="0" i="1" smtClean="0">
                            <a:latin typeface="Cambria Math" panose="02040503050406030204" pitchFamily="18" charset="0"/>
                          </a:rPr>
                          <m:t>ρ</m:t>
                        </m:r>
                      </m:e>
                    </m:d>
                  </m:oMath>
                </a14:m>
                <a:r>
                  <a:rPr lang="en-US" sz="2000" dirty="0"/>
                  <a:t>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Linear and polynomial function of ability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l-GR" sz="2000" b="0" i="1" smtClean="0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en-US" sz="2000" dirty="0"/>
                  <a:t>)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Linear and polynomial function of interaction between ability and speediness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l-GR" sz="2000" b="0" i="1" smtClean="0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sSubSup>
                      <m:sSub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l-GR" sz="2000" i="1">
                            <a:latin typeface="Cambria Math" panose="02040503050406030204" pitchFamily="18" charset="0"/>
                          </a:rPr>
                          <m:t>τ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en-US" sz="2000" dirty="0"/>
                  <a:t>) </a:t>
                </a:r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(see </a:t>
                </a:r>
                <a:r>
                  <a:rPr lang="en-US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Bolsinova</a:t>
                </a:r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, </a:t>
                </a:r>
                <a:r>
                  <a:rPr lang="en-US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Molenaar</a:t>
                </a:r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, 2018)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Polynomial function of difference between person ability and item intercept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sz="2000" b="0" i="1" smtClean="0">
                                    <a:latin typeface="Cambria Math" panose="02040503050406030204" pitchFamily="18" charset="0"/>
                                  </a:rPr>
                                  <m:t>α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sz="2000" b="0" i="1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sz="2000" b="0" i="1" smtClean="0">
                                    <a:latin typeface="Cambria Math" panose="02040503050406030204" pitchFamily="18" charset="0"/>
                                  </a:rPr>
                                  <m:t>β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000" dirty="0"/>
                  <a:t>)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Their combinations, other functions </a:t>
                </a:r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(e.g., Ranger and Kuhn, 2012)</a:t>
                </a:r>
                <a:r>
                  <a:rPr lang="en-US" sz="2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2000" dirty="0"/>
                  <a:t>and their fixed counterparts </a:t>
                </a:r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(</a:t>
                </a:r>
                <a:r>
                  <a:rPr lang="en-US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Roskam</a:t>
                </a:r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, 1987)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In Rasch-modelling the third form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  <m:t>θ</m:t>
                            </m:r>
                          </m:e>
                          <m:sub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  <m:t>ρ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/>
                  <a:t> is not a simple option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Therefore, further we discuss only the first two forms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  <m:t>θ</m:t>
                            </m:r>
                          </m:e>
                          <m:sub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000" i="1">
                                <a:latin typeface="Cambria Math" panose="02040503050406030204" pitchFamily="18" charset="0"/>
                              </a:rPr>
                              <m:t>ξ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C9A1A44-0A23-4E67-B07C-DDFDBACF95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17" y="2905860"/>
                <a:ext cx="10770765" cy="3770006"/>
              </a:xfrm>
              <a:prstGeom prst="rect">
                <a:avLst/>
              </a:prstGeom>
              <a:blipFill>
                <a:blip r:embed="rId3"/>
                <a:stretch>
                  <a:fillRect l="-510" t="-971" r="-340" b="-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6326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39AE8-195D-4D7A-A14E-945C2D904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of the simulation study 1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B93961-3066-4E0E-BBCE-805756A6F51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64734" y="1451294"/>
                <a:ext cx="11031522" cy="5167619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Constants: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GB" b="0" dirty="0"/>
                  <a:t>, all dichotomous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=2000</m:t>
                    </m:r>
                  </m:oMath>
                </a14:m>
                <a:endParaRPr lang="en-GB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</a:rPr>
                              <m:t>θ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</a:rPr>
                              <m:t>ρ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l-GR" b="1" i="1">
                        <a:latin typeface="Cambria Math" panose="02040503050406030204" pitchFamily="18" charset="0"/>
                      </a:rPr>
                      <m:t>𝜿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b="1" i="1">
                        <a:latin typeface="Cambria Math" panose="02040503050406030204" pitchFamily="18" charset="0"/>
                      </a:rPr>
                      <m:t>𝜹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equally spaced vector of length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from -2 to 2</a:t>
                </a:r>
              </a:p>
              <a:p>
                <a:r>
                  <a:rPr lang="en-US" dirty="0"/>
                  <a:t>Conditions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ρ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0, 0.25, 0.5</m:t>
                        </m:r>
                      </m:e>
                    </m:d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r>
                  <a:rPr lang="en-US" dirty="0"/>
                  <a:t>100 replications for each condition: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ξ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𝑈𝑛𝑖𝑓𝑜𝑟𝑚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min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=0.16,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max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=0.49)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𝑈𝑛𝑖𝑓𝑜𝑟𝑚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min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=0.16,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max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=0.49)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τ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𝑀𝑉𝑁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l-GR" b="1" i="1">
                        <a:latin typeface="Cambria Math" panose="02040503050406030204" pitchFamily="18" charset="0"/>
                      </a:rPr>
                      <m:t>𝝁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l-GR" b="1" i="1">
                        <a:latin typeface="Cambria Math" panose="02040503050406030204" pitchFamily="18" charset="0"/>
                      </a:rPr>
                      <m:t>𝜮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l-GR" b="1" i="1">
                        <a:latin typeface="Cambria Math" panose="02040503050406030204" pitchFamily="18" charset="0"/>
                      </a:rPr>
                      <m:t>𝝁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0,0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l-GR" b="1" i="1">
                        <a:latin typeface="Cambria Math" panose="02040503050406030204" pitchFamily="18" charset="0"/>
                      </a:rPr>
                      <m:t>𝜮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</a:rPr>
                                <m:t>ρ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</a:rPr>
                                <m:t>ρ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r>
                  <a:rPr lang="en-GB" dirty="0"/>
                  <a:t>Statistics used for the analysis of simulations: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𝐵𝑖𝑎𝑠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p>
                          <m:e>
                            <m:acc>
                              <m:accPr>
                                <m:chr m:val="̂"/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b="0" i="1" smtClean="0">
                                        <a:latin typeface="Cambria Math" panose="02040503050406030204" pitchFamily="18" charset="0"/>
                                      </a:rPr>
                                      <m:t>ζ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</m:e>
                            </m:acc>
                          </m:e>
                        </m:nary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ζ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𝑅𝑀𝑆𝐸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GB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acc>
                                          <m:accPr>
                                            <m:chr m:val="̂"/>
                                            <m:ctrlP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GB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l-GR" i="1">
                                                    <a:latin typeface="Cambria Math" panose="02040503050406030204" pitchFamily="18" charset="0"/>
                                                  </a:rPr>
                                                  <m:t>ζ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GB" i="1">
                                                    <a:latin typeface="Cambria Math" panose="02040503050406030204" pitchFamily="18" charset="0"/>
                                                  </a:rPr>
                                                  <m:t>𝑟</m:t>
                                                </m:r>
                                              </m:sub>
                                            </m:sSub>
                                          </m:e>
                                        </m:acc>
                                        <m:r>
                                          <a:rPr lang="en-GB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l-GR" i="1">
                                            <a:latin typeface="Cambria Math" panose="02040503050406030204" pitchFamily="18" charset="0"/>
                                          </a:rPr>
                                          <m:t>ζ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den>
                        </m:f>
                      </m:e>
                    </m:rad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𝑀𝐴𝐷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GB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p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l-GR" i="1">
                                            <a:latin typeface="Cambria Math" panose="02040503050406030204" pitchFamily="18" charset="0"/>
                                          </a:rPr>
                                          <m:t>ζ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sub>
                                    </m:sSub>
                                  </m:e>
                                </m:acc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latin typeface="Cambria Math" panose="02040503050406030204" pitchFamily="18" charset="0"/>
                                  </a:rPr>
                                  <m:t>ζ</m:t>
                                </m:r>
                              </m:e>
                            </m:d>
                          </m:e>
                        </m:nary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Linear Pearson correlation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B93961-3066-4E0E-BBCE-805756A6F5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64734" y="1451294"/>
                <a:ext cx="11031522" cy="5167619"/>
              </a:xfrm>
              <a:blipFill>
                <a:blip r:embed="rId2"/>
                <a:stretch>
                  <a:fillRect l="-331" t="-18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55185A3-FB62-49EA-9BD4-FDDBD5E84A5A}"/>
                  </a:ext>
                </a:extLst>
              </p:cNvPr>
              <p:cNvSpPr/>
              <p:nvPr/>
            </p:nvSpPr>
            <p:spPr>
              <a:xfrm>
                <a:off x="7624537" y="2901187"/>
                <a:ext cx="3174972" cy="12536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/>
                  <a:t>The proposed model: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d>
                                    <m:d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𝑈</m:t>
                                          </m:r>
                                        </m:e>
                                        <m:sub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𝑝𝑖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>
                                          <a:latin typeface="Cambria Math" panose="02040503050406030204" pitchFamily="18" charset="0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𝑝𝑖</m:t>
                                          </m:r>
                                        </m:sub>
                                      </m:sSub>
                                    </m:e>
                                  </m:func>
                                </m:e>
                              </m:d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κ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ξ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55185A3-FB62-49EA-9BD4-FDDBD5E84A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4537" y="2901187"/>
                <a:ext cx="3174972" cy="1253613"/>
              </a:xfrm>
              <a:prstGeom prst="rect">
                <a:avLst/>
              </a:prstGeom>
              <a:blipFill>
                <a:blip r:embed="rId3"/>
                <a:stretch>
                  <a:fillRect l="-1727" t="-29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467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8636E-AFDA-47F7-B825-F716507A4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of the simulation study 1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5764F0B6-37AE-4BC2-8CEE-A5E3727DA0A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54469740"/>
                  </p:ext>
                </p:extLst>
              </p:nvPr>
            </p:nvGraphicFramePr>
            <p:xfrm>
              <a:off x="193354" y="1919057"/>
              <a:ext cx="11822033" cy="37101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18587">
                      <a:extLst>
                        <a:ext uri="{9D8B030D-6E8A-4147-A177-3AD203B41FA5}">
                          <a16:colId xmlns:a16="http://schemas.microsoft.com/office/drawing/2014/main" val="4224562754"/>
                        </a:ext>
                      </a:extLst>
                    </a:gridCol>
                    <a:gridCol w="2608976">
                      <a:extLst>
                        <a:ext uri="{9D8B030D-6E8A-4147-A177-3AD203B41FA5}">
                          <a16:colId xmlns:a16="http://schemas.microsoft.com/office/drawing/2014/main" val="593907092"/>
                        </a:ext>
                      </a:extLst>
                    </a:gridCol>
                    <a:gridCol w="2533476">
                      <a:extLst>
                        <a:ext uri="{9D8B030D-6E8A-4147-A177-3AD203B41FA5}">
                          <a16:colId xmlns:a16="http://schemas.microsoft.com/office/drawing/2014/main" val="1633249877"/>
                        </a:ext>
                      </a:extLst>
                    </a:gridCol>
                    <a:gridCol w="2560994">
                      <a:extLst>
                        <a:ext uri="{9D8B030D-6E8A-4147-A177-3AD203B41FA5}">
                          <a16:colId xmlns:a16="http://schemas.microsoft.com/office/drawing/2014/main" val="38163389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Statistics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i="1" smtClean="0">
                                    <a:latin typeface="Cambria Math" panose="02040503050406030204" pitchFamily="18" charset="0"/>
                                  </a:rPr>
                                  <m:t>ρ</m:t>
                                </m:r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i="1" smtClean="0">
                                    <a:latin typeface="Cambria Math" panose="02040503050406030204" pitchFamily="18" charset="0"/>
                                  </a:rPr>
                                  <m:t>ρ</m:t>
                                </m:r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𝟐𝟓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i="1" smtClean="0">
                                    <a:latin typeface="Cambria Math" panose="02040503050406030204" pitchFamily="18" charset="0"/>
                                  </a:rPr>
                                  <m:t>ρ</m:t>
                                </m:r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248929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Item difficulty vs. true values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/>
                            <a:t>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Bias = </a:t>
                          </a:r>
                          <a:r>
                            <a:rPr lang="ru-RU" dirty="0">
                              <a:effectLst/>
                            </a:rPr>
                            <a:t>0.00</a:t>
                          </a:r>
                          <a:r>
                            <a:rPr lang="en-US" dirty="0">
                              <a:effectLst/>
                            </a:rPr>
                            <a:t>3</a:t>
                          </a:r>
                        </a:p>
                        <a:p>
                          <a:r>
                            <a:rPr lang="en-US" dirty="0"/>
                            <a:t>RMSE = 0.067</a:t>
                          </a:r>
                        </a:p>
                        <a:p>
                          <a:r>
                            <a:rPr lang="en-US" dirty="0"/>
                            <a:t>MAD = </a:t>
                          </a:r>
                          <a:r>
                            <a:rPr lang="ru-RU" dirty="0">
                              <a:effectLst/>
                            </a:rPr>
                            <a:t>0.05</a:t>
                          </a:r>
                          <a:r>
                            <a:rPr lang="en-US" dirty="0">
                              <a:effectLst/>
                            </a:rPr>
                            <a:t>3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Bias &lt; </a:t>
                          </a:r>
                          <a:r>
                            <a:rPr lang="ru-RU" dirty="0">
                              <a:effectLst/>
                            </a:rPr>
                            <a:t>0.00</a:t>
                          </a:r>
                          <a:r>
                            <a:rPr lang="en-US" dirty="0">
                              <a:effectLst/>
                            </a:rPr>
                            <a:t>1</a:t>
                          </a:r>
                        </a:p>
                        <a:p>
                          <a:r>
                            <a:rPr lang="en-US" dirty="0"/>
                            <a:t>RMSE = 0.065</a:t>
                          </a:r>
                        </a:p>
                        <a:p>
                          <a:r>
                            <a:rPr lang="en-US" dirty="0"/>
                            <a:t>MAD = </a:t>
                          </a:r>
                          <a:r>
                            <a:rPr lang="ru-RU" dirty="0">
                              <a:effectLst/>
                            </a:rPr>
                            <a:t>0.05</a:t>
                          </a:r>
                          <a:r>
                            <a:rPr lang="en-US" dirty="0">
                              <a:effectLst/>
                            </a:rPr>
                            <a:t>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Bias = 0.002</a:t>
                          </a:r>
                        </a:p>
                        <a:p>
                          <a:r>
                            <a:rPr lang="en-US" dirty="0"/>
                            <a:t>RMSE = 0.063</a:t>
                          </a:r>
                        </a:p>
                        <a:p>
                          <a:r>
                            <a:rPr lang="en-US" dirty="0"/>
                            <a:t>MAD = </a:t>
                          </a:r>
                          <a:r>
                            <a:rPr lang="ru-RU" dirty="0">
                              <a:effectLst/>
                            </a:rPr>
                            <a:t>0.050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428404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Loading of ability on response times vs. true values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 smtClean="0">
                                      <a:latin typeface="Cambria Math" panose="02040503050406030204" pitchFamily="18" charset="0"/>
                                    </a:rPr>
                                    <m:t>ξ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/>
                            <a:t>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RMSE = 0.023</a:t>
                          </a:r>
                        </a:p>
                        <a:p>
                          <a:r>
                            <a:rPr lang="en-US" dirty="0"/>
                            <a:t>MAD = </a:t>
                          </a:r>
                          <a:r>
                            <a:rPr lang="ru-RU" dirty="0">
                              <a:effectLst/>
                            </a:rPr>
                            <a:t>0.017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RMSE = 0.163</a:t>
                          </a:r>
                        </a:p>
                        <a:p>
                          <a:r>
                            <a:rPr lang="en-US" dirty="0"/>
                            <a:t>MAD = </a:t>
                          </a:r>
                          <a:r>
                            <a:rPr lang="ru-RU" dirty="0">
                              <a:effectLst/>
                            </a:rPr>
                            <a:t>0.158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RMSE = 0.324</a:t>
                          </a:r>
                        </a:p>
                        <a:p>
                          <a:r>
                            <a:rPr lang="en-US" dirty="0"/>
                            <a:t>MAD = </a:t>
                          </a:r>
                          <a:r>
                            <a:rPr lang="ru-RU" dirty="0">
                              <a:effectLst/>
                            </a:rPr>
                            <a:t>0.317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186143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Loading of speediness on response times vs. true values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/>
                            <a:t>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RMSE = 0.018</a:t>
                          </a:r>
                        </a:p>
                        <a:p>
                          <a:r>
                            <a:rPr lang="en-US" dirty="0"/>
                            <a:t>MAD = </a:t>
                          </a:r>
                          <a:r>
                            <a:rPr lang="ru-RU" dirty="0">
                              <a:effectLst/>
                            </a:rPr>
                            <a:t>0.014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RMSE = 0.028</a:t>
                          </a:r>
                        </a:p>
                        <a:p>
                          <a:r>
                            <a:rPr lang="en-US" dirty="0"/>
                            <a:t>MAD = </a:t>
                          </a:r>
                          <a:r>
                            <a:rPr lang="ru-RU" dirty="0">
                              <a:effectLst/>
                            </a:rPr>
                            <a:t>0.023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RMSE = 0.087</a:t>
                          </a:r>
                        </a:p>
                        <a:p>
                          <a:r>
                            <a:rPr lang="en-US" dirty="0"/>
                            <a:t>MAD = </a:t>
                          </a:r>
                          <a:r>
                            <a:rPr lang="ru-RU" dirty="0">
                              <a:effectLst/>
                            </a:rPr>
                            <a:t>0.082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283203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Ability estimates vs. true values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/>
                            <a:t>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Cor = </a:t>
                          </a:r>
                          <a:r>
                            <a:rPr lang="ru-RU" dirty="0">
                              <a:effectLst/>
                            </a:rPr>
                            <a:t>0.940</a:t>
                          </a:r>
                          <a:r>
                            <a:rPr lang="en-US" dirty="0">
                              <a:effectLst/>
                            </a:rPr>
                            <a:t> (SD = 0.012)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Cor = </a:t>
                          </a:r>
                          <a:r>
                            <a:rPr lang="ru-RU" dirty="0">
                              <a:effectLst/>
                            </a:rPr>
                            <a:t>0.940</a:t>
                          </a:r>
                          <a:r>
                            <a:rPr lang="en-US" dirty="0">
                              <a:effectLst/>
                            </a:rPr>
                            <a:t> (SD = 0.011)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Cor = 0.947 (SD = 0.009)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284642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Speediness estimates vs. true values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/>
                            <a:t>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Cor = </a:t>
                          </a:r>
                          <a:r>
                            <a:rPr lang="ru-RU" dirty="0">
                              <a:effectLst/>
                            </a:rPr>
                            <a:t>0.9</a:t>
                          </a:r>
                          <a:r>
                            <a:rPr lang="en-US" dirty="0">
                              <a:effectLst/>
                            </a:rPr>
                            <a:t>6</a:t>
                          </a:r>
                          <a:r>
                            <a:rPr lang="ru-RU" dirty="0">
                              <a:effectLst/>
                            </a:rPr>
                            <a:t>0</a:t>
                          </a:r>
                          <a:r>
                            <a:rPr lang="en-US" dirty="0">
                              <a:effectLst/>
                            </a:rPr>
                            <a:t> (SD = </a:t>
                          </a:r>
                          <a:r>
                            <a:rPr lang="ru-RU" dirty="0">
                              <a:effectLst/>
                            </a:rPr>
                            <a:t>0.01</a:t>
                          </a:r>
                          <a:r>
                            <a:rPr lang="en-US" dirty="0">
                              <a:effectLst/>
                            </a:rPr>
                            <a:t>5)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Cor = </a:t>
                          </a:r>
                          <a:r>
                            <a:rPr lang="ru-RU" dirty="0">
                              <a:effectLst/>
                            </a:rPr>
                            <a:t>0.930</a:t>
                          </a:r>
                          <a:r>
                            <a:rPr lang="en-US" dirty="0">
                              <a:effectLst/>
                            </a:rPr>
                            <a:t> (SD = </a:t>
                          </a:r>
                          <a:r>
                            <a:rPr lang="ru-RU" dirty="0">
                              <a:effectLst/>
                            </a:rPr>
                            <a:t>0.012</a:t>
                          </a:r>
                          <a:r>
                            <a:rPr lang="en-US" dirty="0">
                              <a:effectLst/>
                            </a:rPr>
                            <a:t>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Cor = 0.847 (SD = </a:t>
                          </a:r>
                          <a:r>
                            <a:rPr lang="ru-RU" dirty="0">
                              <a:effectLst/>
                            </a:rPr>
                            <a:t>0.015</a:t>
                          </a:r>
                          <a:r>
                            <a:rPr lang="en-US" dirty="0">
                              <a:effectLst/>
                            </a:rPr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4013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RMSEA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0.003</a:t>
                          </a:r>
                          <a:r>
                            <a:rPr lang="en-US" dirty="0"/>
                            <a:t> (SD = </a:t>
                          </a:r>
                          <a:r>
                            <a:rPr lang="ru-RU" dirty="0">
                              <a:effectLst/>
                            </a:rPr>
                            <a:t>0.003</a:t>
                          </a:r>
                          <a:r>
                            <a:rPr lang="en-US" dirty="0">
                              <a:effectLst/>
                            </a:rPr>
                            <a:t>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/>
                            <a:t>0.003</a:t>
                          </a:r>
                          <a:r>
                            <a:rPr lang="en-US" dirty="0"/>
                            <a:t> (SD = </a:t>
                          </a:r>
                          <a:r>
                            <a:rPr lang="ru-RU" dirty="0">
                              <a:effectLst/>
                            </a:rPr>
                            <a:t>0.003</a:t>
                          </a:r>
                          <a:r>
                            <a:rPr lang="en-US" dirty="0">
                              <a:effectLst/>
                            </a:rPr>
                            <a:t>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0.004 (SD = 0.003)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8133707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5764F0B6-37AE-4BC2-8CEE-A5E3727DA0A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54469740"/>
                  </p:ext>
                </p:extLst>
              </p:nvPr>
            </p:nvGraphicFramePr>
            <p:xfrm>
              <a:off x="193354" y="1919057"/>
              <a:ext cx="11822033" cy="37101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18587">
                      <a:extLst>
                        <a:ext uri="{9D8B030D-6E8A-4147-A177-3AD203B41FA5}">
                          <a16:colId xmlns:a16="http://schemas.microsoft.com/office/drawing/2014/main" val="4224562754"/>
                        </a:ext>
                      </a:extLst>
                    </a:gridCol>
                    <a:gridCol w="2608976">
                      <a:extLst>
                        <a:ext uri="{9D8B030D-6E8A-4147-A177-3AD203B41FA5}">
                          <a16:colId xmlns:a16="http://schemas.microsoft.com/office/drawing/2014/main" val="593907092"/>
                        </a:ext>
                      </a:extLst>
                    </a:gridCol>
                    <a:gridCol w="2533476">
                      <a:extLst>
                        <a:ext uri="{9D8B030D-6E8A-4147-A177-3AD203B41FA5}">
                          <a16:colId xmlns:a16="http://schemas.microsoft.com/office/drawing/2014/main" val="1633249877"/>
                        </a:ext>
                      </a:extLst>
                    </a:gridCol>
                    <a:gridCol w="2560994">
                      <a:extLst>
                        <a:ext uri="{9D8B030D-6E8A-4147-A177-3AD203B41FA5}">
                          <a16:colId xmlns:a16="http://schemas.microsoft.com/office/drawing/2014/main" val="38163389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Statistics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57809" t="-8197" r="-195804" b="-9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265865" t="-8197" r="-101923" b="-9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362381" t="-8197" r="-952" b="-9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4892915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48" t="-44000" r="-187722" b="-27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Bias = </a:t>
                          </a:r>
                          <a:r>
                            <a:rPr lang="ru-RU" dirty="0">
                              <a:effectLst/>
                            </a:rPr>
                            <a:t>0.00</a:t>
                          </a:r>
                          <a:r>
                            <a:rPr lang="en-US" dirty="0">
                              <a:effectLst/>
                            </a:rPr>
                            <a:t>3</a:t>
                          </a:r>
                        </a:p>
                        <a:p>
                          <a:r>
                            <a:rPr lang="en-US" dirty="0"/>
                            <a:t>RMSE = 0.067</a:t>
                          </a:r>
                        </a:p>
                        <a:p>
                          <a:r>
                            <a:rPr lang="en-US" dirty="0"/>
                            <a:t>MAD = </a:t>
                          </a:r>
                          <a:r>
                            <a:rPr lang="ru-RU" dirty="0">
                              <a:effectLst/>
                            </a:rPr>
                            <a:t>0.05</a:t>
                          </a:r>
                          <a:r>
                            <a:rPr lang="en-US" dirty="0">
                              <a:effectLst/>
                            </a:rPr>
                            <a:t>3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Bias &lt; </a:t>
                          </a:r>
                          <a:r>
                            <a:rPr lang="ru-RU" dirty="0">
                              <a:effectLst/>
                            </a:rPr>
                            <a:t>0.00</a:t>
                          </a:r>
                          <a:r>
                            <a:rPr lang="en-US" dirty="0">
                              <a:effectLst/>
                            </a:rPr>
                            <a:t>1</a:t>
                          </a:r>
                        </a:p>
                        <a:p>
                          <a:r>
                            <a:rPr lang="en-US" dirty="0"/>
                            <a:t>RMSE = 0.065</a:t>
                          </a:r>
                        </a:p>
                        <a:p>
                          <a:r>
                            <a:rPr lang="en-US" dirty="0"/>
                            <a:t>MAD = </a:t>
                          </a:r>
                          <a:r>
                            <a:rPr lang="ru-RU" dirty="0">
                              <a:effectLst/>
                            </a:rPr>
                            <a:t>0.05</a:t>
                          </a:r>
                          <a:r>
                            <a:rPr lang="en-US" dirty="0">
                              <a:effectLst/>
                            </a:rPr>
                            <a:t>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Bias = 0.002</a:t>
                          </a:r>
                        </a:p>
                        <a:p>
                          <a:r>
                            <a:rPr lang="en-US" dirty="0"/>
                            <a:t>RMSE = 0.063</a:t>
                          </a:r>
                        </a:p>
                        <a:p>
                          <a:r>
                            <a:rPr lang="en-US" dirty="0"/>
                            <a:t>MAD = </a:t>
                          </a:r>
                          <a:r>
                            <a:rPr lang="ru-RU" dirty="0">
                              <a:effectLst/>
                            </a:rPr>
                            <a:t>0.050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42840469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48" t="-203774" r="-187722" b="-2905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RMSE = 0.023</a:t>
                          </a:r>
                        </a:p>
                        <a:p>
                          <a:r>
                            <a:rPr lang="en-US" dirty="0"/>
                            <a:t>MAD = </a:t>
                          </a:r>
                          <a:r>
                            <a:rPr lang="ru-RU" dirty="0">
                              <a:effectLst/>
                            </a:rPr>
                            <a:t>0.017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RMSE = 0.163</a:t>
                          </a:r>
                        </a:p>
                        <a:p>
                          <a:r>
                            <a:rPr lang="en-US" dirty="0"/>
                            <a:t>MAD = </a:t>
                          </a:r>
                          <a:r>
                            <a:rPr lang="ru-RU" dirty="0">
                              <a:effectLst/>
                            </a:rPr>
                            <a:t>0.158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RMSE = 0.324</a:t>
                          </a:r>
                        </a:p>
                        <a:p>
                          <a:r>
                            <a:rPr lang="en-US" dirty="0"/>
                            <a:t>MAD = </a:t>
                          </a:r>
                          <a:r>
                            <a:rPr lang="ru-RU" dirty="0">
                              <a:effectLst/>
                            </a:rPr>
                            <a:t>0.317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18614359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48" t="-306667" r="-187722" b="-19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RMSE = 0.018</a:t>
                          </a:r>
                        </a:p>
                        <a:p>
                          <a:r>
                            <a:rPr lang="en-US" dirty="0"/>
                            <a:t>MAD = </a:t>
                          </a:r>
                          <a:r>
                            <a:rPr lang="ru-RU" dirty="0">
                              <a:effectLst/>
                            </a:rPr>
                            <a:t>0.014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RMSE = 0.028</a:t>
                          </a:r>
                        </a:p>
                        <a:p>
                          <a:r>
                            <a:rPr lang="en-US" dirty="0"/>
                            <a:t>MAD = </a:t>
                          </a:r>
                          <a:r>
                            <a:rPr lang="ru-RU" dirty="0">
                              <a:effectLst/>
                            </a:rPr>
                            <a:t>0.023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RMSE = 0.087</a:t>
                          </a:r>
                        </a:p>
                        <a:p>
                          <a:r>
                            <a:rPr lang="en-US" dirty="0"/>
                            <a:t>MAD = </a:t>
                          </a:r>
                          <a:r>
                            <a:rPr lang="ru-RU" dirty="0">
                              <a:effectLst/>
                            </a:rPr>
                            <a:t>0.082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2832038"/>
                      </a:ext>
                    </a:extLst>
                  </a:tr>
                  <a:tr h="386969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48" t="-677778" r="-187722" b="-22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Cor = </a:t>
                          </a:r>
                          <a:r>
                            <a:rPr lang="ru-RU" dirty="0">
                              <a:effectLst/>
                            </a:rPr>
                            <a:t>0.940</a:t>
                          </a:r>
                          <a:r>
                            <a:rPr lang="en-US" dirty="0">
                              <a:effectLst/>
                            </a:rPr>
                            <a:t> (SD = 0.012)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Cor = </a:t>
                          </a:r>
                          <a:r>
                            <a:rPr lang="ru-RU" dirty="0">
                              <a:effectLst/>
                            </a:rPr>
                            <a:t>0.940</a:t>
                          </a:r>
                          <a:r>
                            <a:rPr lang="en-US" dirty="0">
                              <a:effectLst/>
                            </a:rPr>
                            <a:t> (SD = 0.011)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Cor = 0.947 (SD = 0.009)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28464231"/>
                      </a:ext>
                    </a:extLst>
                  </a:tr>
                  <a:tr h="386969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48" t="-765625" r="-187722" b="-1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Cor = </a:t>
                          </a:r>
                          <a:r>
                            <a:rPr lang="ru-RU" dirty="0">
                              <a:effectLst/>
                            </a:rPr>
                            <a:t>0.9</a:t>
                          </a:r>
                          <a:r>
                            <a:rPr lang="en-US" dirty="0">
                              <a:effectLst/>
                            </a:rPr>
                            <a:t>6</a:t>
                          </a:r>
                          <a:r>
                            <a:rPr lang="ru-RU" dirty="0">
                              <a:effectLst/>
                            </a:rPr>
                            <a:t>0</a:t>
                          </a:r>
                          <a:r>
                            <a:rPr lang="en-US" dirty="0">
                              <a:effectLst/>
                            </a:rPr>
                            <a:t> (SD = </a:t>
                          </a:r>
                          <a:r>
                            <a:rPr lang="ru-RU" dirty="0">
                              <a:effectLst/>
                            </a:rPr>
                            <a:t>0.01</a:t>
                          </a:r>
                          <a:r>
                            <a:rPr lang="en-US" dirty="0">
                              <a:effectLst/>
                            </a:rPr>
                            <a:t>5)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Cor = </a:t>
                          </a:r>
                          <a:r>
                            <a:rPr lang="ru-RU" dirty="0">
                              <a:effectLst/>
                            </a:rPr>
                            <a:t>0.930</a:t>
                          </a:r>
                          <a:r>
                            <a:rPr lang="en-US" dirty="0">
                              <a:effectLst/>
                            </a:rPr>
                            <a:t> (SD = </a:t>
                          </a:r>
                          <a:r>
                            <a:rPr lang="ru-RU" dirty="0">
                              <a:effectLst/>
                            </a:rPr>
                            <a:t>0.012</a:t>
                          </a:r>
                          <a:r>
                            <a:rPr lang="en-US" dirty="0">
                              <a:effectLst/>
                            </a:rPr>
                            <a:t>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Cor = 0.847 (SD = </a:t>
                          </a:r>
                          <a:r>
                            <a:rPr lang="ru-RU" dirty="0">
                              <a:effectLst/>
                            </a:rPr>
                            <a:t>0.015</a:t>
                          </a:r>
                          <a:r>
                            <a:rPr lang="en-US" dirty="0">
                              <a:effectLst/>
                            </a:rPr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4013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RMSEA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0.003</a:t>
                          </a:r>
                          <a:r>
                            <a:rPr lang="en-US" dirty="0"/>
                            <a:t> (SD = </a:t>
                          </a:r>
                          <a:r>
                            <a:rPr lang="ru-RU" dirty="0">
                              <a:effectLst/>
                            </a:rPr>
                            <a:t>0.003</a:t>
                          </a:r>
                          <a:r>
                            <a:rPr lang="en-US" dirty="0">
                              <a:effectLst/>
                            </a:rPr>
                            <a:t>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/>
                            <a:t>0.003</a:t>
                          </a:r>
                          <a:r>
                            <a:rPr lang="en-US" dirty="0"/>
                            <a:t> (SD = </a:t>
                          </a:r>
                          <a:r>
                            <a:rPr lang="ru-RU" dirty="0">
                              <a:effectLst/>
                            </a:rPr>
                            <a:t>0.003</a:t>
                          </a:r>
                          <a:r>
                            <a:rPr lang="en-US" dirty="0">
                              <a:effectLst/>
                            </a:rPr>
                            <a:t>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0.004 (SD = 0.003)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8133707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14841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1817</TotalTime>
  <Words>1856</Words>
  <Application>Microsoft Office PowerPoint</Application>
  <PresentationFormat>Широкоэкранный</PresentationFormat>
  <Paragraphs>393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Rasch models with time-parameters within B-GLIRT</vt:lpstr>
      <vt:lpstr>Conceptual framework for item response time and item response accuracy (van der Linden, 2007)</vt:lpstr>
      <vt:lpstr>Bivariate generalized linear IRT framework (B-GLIRT) (Molenaar, Tuerlinckx, van der Maas, 2015a)</vt:lpstr>
      <vt:lpstr>Cross-relation function f(θ;ρ)</vt:lpstr>
      <vt:lpstr>Speediness- and ability-tests</vt:lpstr>
      <vt:lpstr>Current study</vt:lpstr>
      <vt:lpstr>Rasch models within B-GLIRT framework</vt:lpstr>
      <vt:lpstr>Design of the simulation study 1</vt:lpstr>
      <vt:lpstr>Results of the simulation study 1</vt:lpstr>
      <vt:lpstr>Reliability</vt:lpstr>
      <vt:lpstr>Design of the simulation study 2</vt:lpstr>
      <vt:lpstr>Results of the simulation study 2</vt:lpstr>
      <vt:lpstr>Electrical Engineering test for higher education students</vt:lpstr>
      <vt:lpstr>EE Results 1</vt:lpstr>
      <vt:lpstr>Презентация PowerPoint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Rasch model with time-parameters for tests with both seediness-items ability-items</dc:title>
  <dc:creator>Denis F.</dc:creator>
  <cp:lastModifiedBy>Maxim Skryabin</cp:lastModifiedBy>
  <cp:revision>60</cp:revision>
  <dcterms:created xsi:type="dcterms:W3CDTF">2020-05-03T17:24:23Z</dcterms:created>
  <dcterms:modified xsi:type="dcterms:W3CDTF">2020-08-26T21:53:05Z</dcterms:modified>
</cp:coreProperties>
</file>