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8" r:id="rId2"/>
    <p:sldId id="276" r:id="rId3"/>
    <p:sldId id="258" r:id="rId4"/>
    <p:sldId id="259" r:id="rId5"/>
    <p:sldId id="274" r:id="rId6"/>
    <p:sldId id="262" r:id="rId7"/>
    <p:sldId id="264" r:id="rId8"/>
    <p:sldId id="267" r:id="rId9"/>
    <p:sldId id="263"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711" autoAdjust="0"/>
  </p:normalViewPr>
  <p:slideViewPr>
    <p:cSldViewPr>
      <p:cViewPr varScale="1">
        <p:scale>
          <a:sx n="27" d="100"/>
          <a:sy n="27" d="100"/>
        </p:scale>
        <p:origin x="1133" y="53"/>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highlight>
                <a:srgbClr val="FF0000"/>
              </a:highlight>
            </a:endParaRPr>
          </a:p>
        </p:txBody>
      </p:sp>
    </p:spTree>
    <p:extLst>
      <p:ext uri="{BB962C8B-B14F-4D97-AF65-F5344CB8AC3E}">
        <p14:creationId xmlns:p14="http://schemas.microsoft.com/office/powerpoint/2010/main" val="258569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endParaRPr lang="ru-RU" dirty="0"/>
          </a:p>
        </p:txBody>
      </p:sp>
    </p:spTree>
    <p:extLst>
      <p:ext uri="{BB962C8B-B14F-4D97-AF65-F5344CB8AC3E}">
        <p14:creationId xmlns:p14="http://schemas.microsoft.com/office/powerpoint/2010/main" val="395698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485032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a:t>Я    про </a:t>
            </a:r>
            <a:r>
              <a:rPr lang="ru-RU" dirty="0" err="1"/>
              <a:t>армению</a:t>
            </a:r>
            <a:r>
              <a:rPr lang="ru-RU" dirty="0"/>
              <a:t> женщины  - в </a:t>
            </a:r>
            <a:r>
              <a:rPr lang="ru-RU" dirty="0" err="1"/>
              <a:t>полтиттках</a:t>
            </a:r>
            <a:r>
              <a:rPr lang="ru-RU" dirty="0"/>
              <a:t> </a:t>
            </a:r>
            <a:r>
              <a:rPr lang="ru-RU" dirty="0" err="1"/>
              <a:t>говрится</a:t>
            </a:r>
            <a:r>
              <a:rPr lang="ru-RU" dirty="0"/>
              <a:t> про поддержку разных слоёв населения но именно вузы прописаны только у </a:t>
            </a:r>
            <a:r>
              <a:rPr lang="ru-RU" dirty="0" err="1"/>
              <a:t>армении</a:t>
            </a:r>
            <a:r>
              <a:rPr lang="ru-RU" dirty="0"/>
              <a:t>. </a:t>
            </a:r>
            <a:br>
              <a:rPr lang="ru-RU" dirty="0"/>
            </a:br>
            <a:r>
              <a:rPr lang="ru-RU" dirty="0"/>
              <a:t>2 и 3  </a:t>
            </a:r>
            <a:r>
              <a:rPr lang="ru-RU" dirty="0" err="1"/>
              <a:t>хараекткритсики</a:t>
            </a:r>
            <a:r>
              <a:rPr lang="ru-RU" dirty="0"/>
              <a:t> в политиках касаются в основном общих качеств предприимчивости, инициативности, а не узких качеств, общий </a:t>
            </a:r>
            <a:r>
              <a:rPr lang="ru-RU" dirty="0" err="1"/>
              <a:t>предприним</a:t>
            </a:r>
            <a:r>
              <a:rPr lang="ru-RU" dirty="0"/>
              <a:t> </a:t>
            </a:r>
            <a:r>
              <a:rPr lang="ru-RU" dirty="0" err="1"/>
              <a:t>чк</a:t>
            </a:r>
            <a:r>
              <a:rPr lang="ru-RU" dirty="0"/>
              <a:t> </a:t>
            </a:r>
            <a:r>
              <a:rPr lang="ru-RU" dirty="0" err="1"/>
              <a:t>принменим</a:t>
            </a:r>
            <a:r>
              <a:rPr lang="ru-RU" dirty="0"/>
              <a:t> для понимания политик </a:t>
            </a:r>
            <a:br>
              <a:rPr lang="ru-RU" dirty="0"/>
            </a:br>
            <a:r>
              <a:rPr lang="ru-RU" dirty="0"/>
              <a:t>1 – есть те страны которые вообще не найдены  и про </a:t>
            </a:r>
            <a:r>
              <a:rPr lang="ru-RU" dirty="0" err="1"/>
              <a:t>латвию</a:t>
            </a:r>
            <a:r>
              <a:rPr lang="ru-RU" dirty="0"/>
              <a:t> удивительно – </a:t>
            </a:r>
            <a:r>
              <a:rPr lang="ru-RU" dirty="0" err="1"/>
              <a:t>чт</a:t>
            </a:r>
            <a:r>
              <a:rPr lang="ru-RU" dirty="0"/>
              <a:t> у нас ничего нет. Есть отдельный слайд. Можем вернуться к этом позже. Базовая причина – интегрирована в европейские </a:t>
            </a:r>
            <a:r>
              <a:rPr lang="ru-RU" dirty="0" err="1"/>
              <a:t>полтки</a:t>
            </a:r>
            <a:r>
              <a:rPr lang="ru-RU" dirty="0"/>
              <a:t> и там вузы высокая степень автономности.  Добавить сам факт </a:t>
            </a:r>
            <a:r>
              <a:rPr lang="ru-RU" dirty="0" err="1"/>
              <a:t>автономости</a:t>
            </a:r>
            <a:r>
              <a:rPr lang="ru-RU" dirty="0"/>
              <a:t> что </a:t>
            </a:r>
            <a:r>
              <a:rPr lang="ru-RU" dirty="0" err="1"/>
              <a:t>госудрство</a:t>
            </a:r>
            <a:r>
              <a:rPr lang="ru-RU" dirty="0"/>
              <a:t>  должно поддерживать</a:t>
            </a:r>
            <a:br>
              <a:rPr lang="ru-RU" dirty="0"/>
            </a:br>
            <a:r>
              <a:rPr lang="ru-RU" dirty="0" err="1"/>
              <a:t>узбекистан</a:t>
            </a:r>
            <a:r>
              <a:rPr lang="ru-RU" dirty="0"/>
              <a:t> </a:t>
            </a:r>
            <a:r>
              <a:rPr lang="ru-RU" dirty="0" err="1"/>
              <a:t>интеренсый</a:t>
            </a:r>
            <a:r>
              <a:rPr lang="ru-RU" dirty="0"/>
              <a:t> кейс и </a:t>
            </a:r>
            <a:r>
              <a:rPr lang="ru-RU" dirty="0" err="1"/>
              <a:t>тож</a:t>
            </a:r>
            <a:r>
              <a:rPr lang="ru-RU" dirty="0"/>
              <a:t> есть слайд. Основная интерпретация – страна с низких позиций стартует в глобальный мир</a:t>
            </a:r>
            <a:br>
              <a:rPr lang="ru-RU" dirty="0"/>
            </a:br>
            <a:r>
              <a:rPr lang="ru-RU" dirty="0"/>
              <a:t/>
            </a:r>
            <a:br>
              <a:rPr lang="ru-RU" dirty="0"/>
            </a:br>
            <a:r>
              <a:rPr lang="ru-RU" dirty="0"/>
              <a:t>из теории нового </a:t>
            </a:r>
            <a:r>
              <a:rPr lang="ru-RU" dirty="0" err="1"/>
              <a:t>институционализма</a:t>
            </a:r>
            <a:r>
              <a:rPr lang="ru-RU" dirty="0"/>
              <a:t> м смотрим на несколько вещей </a:t>
            </a:r>
            <a:r>
              <a:rPr lang="ru-RU" dirty="0" err="1"/>
              <a:t>особено</a:t>
            </a:r>
            <a:r>
              <a:rPr lang="ru-RU" dirty="0"/>
              <a:t>: </a:t>
            </a:r>
            <a:r>
              <a:rPr lang="ru-RU" dirty="0" err="1"/>
              <a:t>глоабльное</a:t>
            </a:r>
            <a:r>
              <a:rPr lang="ru-RU" dirty="0"/>
              <a:t>, делать мир лучше цель предпринимательства – технолог и </a:t>
            </a:r>
            <a:r>
              <a:rPr lang="ru-RU" dirty="0" err="1"/>
              <a:t>соц</a:t>
            </a:r>
            <a:r>
              <a:rPr lang="ru-RU" dirty="0"/>
              <a:t> предпринимательство </a:t>
            </a:r>
            <a:br>
              <a:rPr lang="ru-RU" dirty="0"/>
            </a:br>
            <a:r>
              <a:rPr lang="ru-RU" dirty="0"/>
              <a:t>особая целевая аудитория предполагает расширяющуюся роль университетов. Ценности  и установки важны. Они возникают как часть широкого </a:t>
            </a:r>
            <a:r>
              <a:rPr lang="ru-RU" dirty="0" err="1"/>
              <a:t>чк</a:t>
            </a:r>
            <a:r>
              <a:rPr lang="ru-RU" dirty="0"/>
              <a:t>. И с точки зрения теории именно распространение ценностей особенно важный вклад университетов </a:t>
            </a:r>
            <a:br>
              <a:rPr lang="ru-RU" dirty="0"/>
            </a:br>
            <a:r>
              <a:rPr lang="ru-RU" dirty="0"/>
              <a:t>1 пункт – мы по началу удивились. Мы ожидали что будут политики конкретно про вузы, исходили что вузы </a:t>
            </a:r>
            <a:r>
              <a:rPr lang="ru-RU" dirty="0" err="1"/>
              <a:t>ключевеы</a:t>
            </a:r>
            <a:r>
              <a:rPr lang="ru-RU" dirty="0"/>
              <a:t> игроки. Но как оказалось отдельно про вузы не обнаружено. Чаще часть экономических стратегий. Экономика стоит во главе угла и предпринимательство </a:t>
            </a:r>
            <a:r>
              <a:rPr lang="ru-RU" dirty="0" err="1"/>
              <a:t>инстурмент</a:t>
            </a:r>
            <a:r>
              <a:rPr lang="ru-RU" dirty="0"/>
              <a:t> решения задач</a:t>
            </a:r>
            <a:br>
              <a:rPr lang="ru-RU" dirty="0"/>
            </a:br>
            <a:r>
              <a:rPr lang="ru-RU" dirty="0"/>
              <a:t>но есть </a:t>
            </a:r>
            <a:r>
              <a:rPr lang="ru-RU" dirty="0" err="1"/>
              <a:t>эстония</a:t>
            </a:r>
            <a:r>
              <a:rPr lang="ru-RU" dirty="0"/>
              <a:t> и </a:t>
            </a:r>
            <a:r>
              <a:rPr lang="ru-RU" dirty="0" err="1"/>
              <a:t>литва</a:t>
            </a:r>
            <a:r>
              <a:rPr lang="ru-RU" dirty="0"/>
              <a:t> </a:t>
            </a:r>
            <a:r>
              <a:rPr lang="ru-RU" dirty="0" err="1"/>
              <a:t>режилт</a:t>
            </a:r>
            <a:r>
              <a:rPr lang="ru-RU" dirty="0"/>
              <a:t> в основе экономики</a:t>
            </a:r>
          </a:p>
        </p:txBody>
      </p:sp>
    </p:spTree>
    <p:extLst>
      <p:ext uri="{BB962C8B-B14F-4D97-AF65-F5344CB8AC3E}">
        <p14:creationId xmlns:p14="http://schemas.microsoft.com/office/powerpoint/2010/main" val="178653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a:t>Я СОГЛАСЕН Предлагаю навыки проговорить отдельно, они не уместятся в слайд:</a:t>
            </a:r>
            <a:br>
              <a:rPr lang="ru-RU" dirty="0"/>
            </a:br>
            <a:r>
              <a:rPr lang="ru-RU" dirty="0"/>
              <a:t>Коммуникативные навыки, в частности, навыки работы в команде; </a:t>
            </a:r>
            <a:br>
              <a:rPr lang="ru-RU" dirty="0"/>
            </a:br>
            <a:r>
              <a:rPr lang="ru-RU" dirty="0"/>
              <a:t> Критическое мышление и рефлексия;</a:t>
            </a:r>
            <a:br>
              <a:rPr lang="ru-RU" dirty="0"/>
            </a:br>
            <a:r>
              <a:rPr lang="ru-RU" dirty="0"/>
              <a:t> Социально-эмоциональные навыки и личностные черты (например, готовность к риску, настойчивость и пр.);</a:t>
            </a:r>
            <a:br>
              <a:rPr lang="ru-RU" dirty="0"/>
            </a:br>
            <a:r>
              <a:rPr lang="ru-RU" dirty="0"/>
              <a:t>Понимание глобальных процессов и проблем, связанных с предпринимательской деятельностью (социальных, экономических, культурных и пр.);</a:t>
            </a:r>
            <a:br>
              <a:rPr lang="ru-RU" dirty="0"/>
            </a:br>
            <a:r>
              <a:rPr lang="ru-RU" dirty="0"/>
              <a:t> Социальная и экологическая ответственность;</a:t>
            </a:r>
            <a:br>
              <a:rPr lang="ru-RU" dirty="0"/>
            </a:br>
            <a:r>
              <a:rPr lang="ru-RU" dirty="0"/>
              <a:t> Творческое, креативное мышление (т.е. способность к поиску новых путей решения проблем и к конструированию/выявлению возможностей)</a:t>
            </a:r>
            <a:br>
              <a:rPr lang="ru-RU" dirty="0"/>
            </a:br>
            <a:r>
              <a:rPr lang="ru-RU" dirty="0"/>
              <a:t/>
            </a:r>
            <a:br>
              <a:rPr lang="ru-RU" dirty="0"/>
            </a:br>
            <a:r>
              <a:rPr lang="ru-RU" dirty="0"/>
              <a:t>показывает удивительную гомогенность. Везде почти + кроме </a:t>
            </a:r>
            <a:r>
              <a:rPr lang="ru-RU" dirty="0" err="1"/>
              <a:t>армении</a:t>
            </a:r>
            <a:r>
              <a:rPr lang="ru-RU" dirty="0"/>
              <a:t>. </a:t>
            </a:r>
            <a:br>
              <a:rPr lang="ru-RU" dirty="0"/>
            </a:br>
            <a:r>
              <a:rPr lang="ru-RU" dirty="0"/>
              <a:t/>
            </a:r>
            <a:br>
              <a:rPr lang="ru-RU" dirty="0"/>
            </a:br>
            <a:r>
              <a:rPr lang="ru-RU" dirty="0"/>
              <a:t>Для всех программ предпринимательство один из основных акцентов программы. Не просто формальность. Программы </a:t>
            </a:r>
            <a:r>
              <a:rPr lang="ru-RU" dirty="0" err="1"/>
              <a:t>интегриоованы</a:t>
            </a:r>
            <a:r>
              <a:rPr lang="ru-RU" dirty="0"/>
              <a:t> в глобальную среду зарубежные образцы; </a:t>
            </a:r>
            <a:br>
              <a:rPr lang="ru-RU" dirty="0"/>
            </a:br>
            <a:r>
              <a:rPr lang="ru-RU" dirty="0" err="1"/>
              <a:t>исслед</a:t>
            </a:r>
            <a:r>
              <a:rPr lang="ru-RU" dirty="0"/>
              <a:t> деятельность особенно важная – подтверждает мировые кейсы соответствует глобальному стандарту и вузу как его олицетворению</a:t>
            </a:r>
            <a:br>
              <a:rPr lang="ru-RU" dirty="0"/>
            </a:br>
            <a:r>
              <a:rPr lang="ru-RU" dirty="0"/>
              <a:t/>
            </a:r>
            <a:br>
              <a:rPr lang="ru-RU" dirty="0"/>
            </a:br>
            <a:r>
              <a:rPr lang="ru-RU" dirty="0"/>
              <a:t>не смотря на это состав навыков все подтвердили что ставятся как цель и он достигаются</a:t>
            </a:r>
            <a:br>
              <a:rPr lang="ru-RU" dirty="0"/>
            </a:br>
            <a:r>
              <a:rPr lang="ru-RU" dirty="0"/>
              <a:t/>
            </a:r>
            <a:br>
              <a:rPr lang="ru-RU" dirty="0"/>
            </a:br>
            <a:r>
              <a:rPr lang="ru-RU" dirty="0"/>
              <a:t>индикатор эффективности наличие успешных проектов. Мы не ожидали почти все помогает решат глобальные проблемы</a:t>
            </a:r>
          </a:p>
        </p:txBody>
      </p:sp>
    </p:spTree>
    <p:extLst>
      <p:ext uri="{BB962C8B-B14F-4D97-AF65-F5344CB8AC3E}">
        <p14:creationId xmlns:p14="http://schemas.microsoft.com/office/powerpoint/2010/main" val="106254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a:t>я</a:t>
            </a:r>
          </a:p>
        </p:txBody>
      </p:sp>
    </p:spTree>
    <p:extLst>
      <p:ext uri="{BB962C8B-B14F-4D97-AF65-F5344CB8AC3E}">
        <p14:creationId xmlns:p14="http://schemas.microsoft.com/office/powerpoint/2010/main" val="1829781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59338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095622" y="5777880"/>
            <a:ext cx="16020302"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a:t>Обучение предпринимательству в вузах в странах постсоветского пространства: многоуровневый сравнительный анализ через призму социологического нового </a:t>
            </a:r>
            <a:r>
              <a:rPr lang="ru-RU" dirty="0" err="1"/>
              <a:t>институционализма</a:t>
            </a:r>
            <a:endParaRPr dirty="0"/>
          </a:p>
        </p:txBody>
      </p:sp>
      <p:sp>
        <p:nvSpPr>
          <p:cNvPr id="54" name="Название подразделения,  лаборатории, факультета и т.д."/>
          <p:cNvSpPr txBox="1"/>
          <p:nvPr/>
        </p:nvSpPr>
        <p:spPr>
          <a:xfrm>
            <a:off x="7116915" y="1524282"/>
            <a:ext cx="9443423" cy="1436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ru-RU" dirty="0"/>
              <a:t>Институт образования, Центр </a:t>
            </a:r>
            <a:r>
              <a:rPr lang="ru-RU" dirty="0" err="1"/>
              <a:t>РНиПО</a:t>
            </a:r>
            <a:r>
              <a:rPr lang="ru-RU" dirty="0"/>
              <a:t>, ЛЧК</a:t>
            </a:r>
          </a:p>
          <a:p>
            <a:pPr algn="l">
              <a:defRPr sz="4200">
                <a:solidFill>
                  <a:srgbClr val="253957"/>
                </a:solidFill>
                <a:latin typeface="+mn-lt"/>
                <a:ea typeface="+mn-ea"/>
                <a:cs typeface="+mn-cs"/>
                <a:sym typeface="Arial Narrow"/>
              </a:defRPr>
            </a:pPr>
            <a:r>
              <a:rPr lang="ru-RU" dirty="0"/>
              <a:t>П.С. Сорокин, С.Е. Черненко</a:t>
            </a:r>
            <a:r>
              <a:rPr dirty="0"/>
              <a:t> </a:t>
            </a:r>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a:t>
            </a:r>
            <a:r>
              <a:rPr lang="ru-RU" dirty="0"/>
              <a:t>21</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
        <p:nvSpPr>
          <p:cNvPr id="8" name="Прямоугольник 7">
            <a:extLst>
              <a:ext uri="{FF2B5EF4-FFF2-40B4-BE49-F238E27FC236}">
                <a16:creationId xmlns:a16="http://schemas.microsoft.com/office/drawing/2014/main" xmlns="" id="{33EA6E94-4F89-EA46-B005-61561299B68E}"/>
              </a:ext>
            </a:extLst>
          </p:cNvPr>
          <p:cNvSpPr/>
          <p:nvPr/>
        </p:nvSpPr>
        <p:spPr>
          <a:xfrm>
            <a:off x="0" y="0"/>
            <a:ext cx="5999307" cy="13716000"/>
          </a:xfrm>
          <a:prstGeom prst="rect">
            <a:avLst/>
          </a:prstGeom>
          <a:solidFill>
            <a:srgbClr val="0A3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0"/>
          </a:p>
        </p:txBody>
      </p:sp>
      <p:pic>
        <p:nvPicPr>
          <p:cNvPr id="9" name="Рисунок 8">
            <a:extLst>
              <a:ext uri="{FF2B5EF4-FFF2-40B4-BE49-F238E27FC236}">
                <a16:creationId xmlns:a16="http://schemas.microsoft.com/office/drawing/2014/main" xmlns="" id="{280D36C2-63F1-CC4B-BB04-31338F30CEA6}"/>
              </a:ext>
            </a:extLst>
          </p:cNvPr>
          <p:cNvPicPr>
            <a:picLocks noChangeAspect="1"/>
          </p:cNvPicPr>
          <p:nvPr/>
        </p:nvPicPr>
        <p:blipFill>
          <a:blip r:embed="rId3"/>
          <a:stretch>
            <a:fillRect/>
          </a:stretch>
        </p:blipFill>
        <p:spPr>
          <a:xfrm>
            <a:off x="1041894" y="814773"/>
            <a:ext cx="3677478" cy="3677478"/>
          </a:xfrm>
          <a:prstGeom prst="rect">
            <a:avLst/>
          </a:prstGeom>
        </p:spPr>
      </p:pic>
      <p:cxnSp>
        <p:nvCxnSpPr>
          <p:cNvPr id="10" name="Прямая соединительная линия 9">
            <a:extLst>
              <a:ext uri="{FF2B5EF4-FFF2-40B4-BE49-F238E27FC236}">
                <a16:creationId xmlns:a16="http://schemas.microsoft.com/office/drawing/2014/main" xmlns="" id="{33D6192A-1E42-6F40-A313-F0126124EA83}"/>
              </a:ext>
            </a:extLst>
          </p:cNvPr>
          <p:cNvCxnSpPr>
            <a:cxnSpLocks/>
          </p:cNvCxnSpPr>
          <p:nvPr/>
        </p:nvCxnSpPr>
        <p:spPr>
          <a:xfrm>
            <a:off x="2830960" y="5543152"/>
            <a:ext cx="0" cy="52159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Рисунок 10">
            <a:extLst>
              <a:ext uri="{FF2B5EF4-FFF2-40B4-BE49-F238E27FC236}">
                <a16:creationId xmlns:a16="http://schemas.microsoft.com/office/drawing/2014/main" xmlns="" id="{5355C271-571B-A246-A5EA-A33551D8ABC4}"/>
              </a:ext>
            </a:extLst>
          </p:cNvPr>
          <p:cNvPicPr>
            <a:picLocks noChangeAspect="1"/>
          </p:cNvPicPr>
          <p:nvPr/>
        </p:nvPicPr>
        <p:blipFill>
          <a:blip r:embed="rId4"/>
          <a:stretch>
            <a:fillRect/>
          </a:stretch>
        </p:blipFill>
        <p:spPr>
          <a:xfrm>
            <a:off x="575040" y="5983370"/>
            <a:ext cx="1749260" cy="1749260"/>
          </a:xfrm>
          <a:prstGeom prst="rect">
            <a:avLst/>
          </a:prstGeom>
        </p:spPr>
      </p:pic>
      <p:pic>
        <p:nvPicPr>
          <p:cNvPr id="12" name="Рисунок 11">
            <a:extLst>
              <a:ext uri="{FF2B5EF4-FFF2-40B4-BE49-F238E27FC236}">
                <a16:creationId xmlns:a16="http://schemas.microsoft.com/office/drawing/2014/main" xmlns="" id="{A9114655-D4F3-D246-9724-6EF4A00BD584}"/>
              </a:ext>
            </a:extLst>
          </p:cNvPr>
          <p:cNvPicPr>
            <a:picLocks noChangeAspect="1"/>
          </p:cNvPicPr>
          <p:nvPr/>
        </p:nvPicPr>
        <p:blipFill>
          <a:blip r:embed="rId5"/>
          <a:stretch>
            <a:fillRect/>
          </a:stretch>
        </p:blipFill>
        <p:spPr>
          <a:xfrm>
            <a:off x="3054333" y="5236939"/>
            <a:ext cx="2717552" cy="2717552"/>
          </a:xfrm>
          <a:prstGeom prst="rect">
            <a:avLst/>
          </a:prstGeom>
        </p:spPr>
      </p:pic>
      <p:pic>
        <p:nvPicPr>
          <p:cNvPr id="13" name="Рисунок 12">
            <a:extLst>
              <a:ext uri="{FF2B5EF4-FFF2-40B4-BE49-F238E27FC236}">
                <a16:creationId xmlns:a16="http://schemas.microsoft.com/office/drawing/2014/main" xmlns="" id="{FC87B269-9A5F-964B-A3C0-7892733C4A16}"/>
              </a:ext>
            </a:extLst>
          </p:cNvPr>
          <p:cNvPicPr>
            <a:picLocks noChangeAspect="1"/>
          </p:cNvPicPr>
          <p:nvPr/>
        </p:nvPicPr>
        <p:blipFill>
          <a:blip r:embed="rId6"/>
          <a:stretch>
            <a:fillRect/>
          </a:stretch>
        </p:blipFill>
        <p:spPr>
          <a:xfrm>
            <a:off x="327409" y="8457639"/>
            <a:ext cx="2176142" cy="2176142"/>
          </a:xfrm>
          <a:prstGeom prst="rect">
            <a:avLst/>
          </a:prstGeom>
        </p:spPr>
      </p:pic>
      <p:pic>
        <p:nvPicPr>
          <p:cNvPr id="14" name="Рисунок 13" descr="Изображение выглядит как еда&#10;&#10;Автоматически созданное описание">
            <a:extLst>
              <a:ext uri="{FF2B5EF4-FFF2-40B4-BE49-F238E27FC236}">
                <a16:creationId xmlns:a16="http://schemas.microsoft.com/office/drawing/2014/main" xmlns="" id="{46CA8839-393D-184A-8641-285B43511A15}"/>
              </a:ext>
            </a:extLst>
          </p:cNvPr>
          <p:cNvPicPr>
            <a:picLocks noChangeAspect="1"/>
          </p:cNvPicPr>
          <p:nvPr/>
        </p:nvPicPr>
        <p:blipFill>
          <a:blip r:embed="rId7"/>
          <a:stretch>
            <a:fillRect/>
          </a:stretch>
        </p:blipFill>
        <p:spPr>
          <a:xfrm>
            <a:off x="3566898" y="8505195"/>
            <a:ext cx="2081030" cy="2081030"/>
          </a:xfrm>
          <a:prstGeom prst="rect">
            <a:avLst/>
          </a:prstGeom>
        </p:spPr>
      </p:pic>
    </p:spTree>
    <p:extLst>
      <p:ext uri="{BB962C8B-B14F-4D97-AF65-F5344CB8AC3E}">
        <p14:creationId xmlns:p14="http://schemas.microsoft.com/office/powerpoint/2010/main" val="26103765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7680918"/>
            <a:ext cx="21506374"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endParaRPr dirty="0"/>
          </a:p>
        </p:txBody>
      </p:sp>
      <p:sp>
        <p:nvSpPr>
          <p:cNvPr id="61" name="Заголовок основного текста"/>
          <p:cNvSpPr txBox="1"/>
          <p:nvPr/>
        </p:nvSpPr>
        <p:spPr>
          <a:xfrm>
            <a:off x="865019" y="1455965"/>
            <a:ext cx="22178464" cy="12260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742950" indent="-742950">
              <a:buAutoNum type="arabicPeriod"/>
            </a:pPr>
            <a:r>
              <a:rPr lang="ru-RU" sz="4000" dirty="0"/>
              <a:t>Какое место в национальных системах высшего образования занимают вопросы обучения предпринимательству? </a:t>
            </a:r>
            <a:r>
              <a:rPr lang="ru-RU" sz="4000" dirty="0" smtClean="0"/>
              <a:t>Как </a:t>
            </a:r>
            <a:r>
              <a:rPr lang="ru-RU" sz="4000" dirty="0"/>
              <a:t>это можно объяснить? </a:t>
            </a:r>
            <a:endParaRPr lang="en-US" sz="4000" dirty="0"/>
          </a:p>
          <a:p>
            <a:r>
              <a:rPr lang="ru-RU" sz="3600" dirty="0" smtClean="0"/>
              <a:t>Теоретически возможны два варианта: </a:t>
            </a:r>
            <a:endParaRPr lang="ru-RU" sz="3600" dirty="0"/>
          </a:p>
          <a:p>
            <a:r>
              <a:rPr lang="ru-RU" sz="3600" dirty="0"/>
              <a:t>А. реакция на прямой запрос локального (национального) рынка, «реальной» институциональной среды (с позиций </a:t>
            </a:r>
            <a:r>
              <a:rPr lang="en-US" sz="3600" dirty="0"/>
              <a:t>Rational Choice Theory</a:t>
            </a:r>
            <a:r>
              <a:rPr lang="ru-RU" sz="3600" dirty="0"/>
              <a:t>), или </a:t>
            </a:r>
          </a:p>
          <a:p>
            <a:r>
              <a:rPr lang="ru-RU" sz="3600" dirty="0"/>
              <a:t>Б. стремление соответствовать глобальным «культурным» стандартам, оторванным от конкретных потребностей локального (национального) рынка</a:t>
            </a:r>
            <a:r>
              <a:rPr lang="en-US" sz="3600" dirty="0"/>
              <a:t> (</a:t>
            </a:r>
            <a:r>
              <a:rPr lang="ru-RU" sz="3600" dirty="0"/>
              <a:t>с позиций </a:t>
            </a:r>
            <a:r>
              <a:rPr lang="en-US" sz="3600" dirty="0"/>
              <a:t>New Institutional Theory (“Stanford” school, not “DiMaggio and Powell + North” school))</a:t>
            </a:r>
            <a:endParaRPr lang="ru-RU" sz="3600" dirty="0"/>
          </a:p>
          <a:p>
            <a:endParaRPr lang="ru-RU" sz="4000" dirty="0"/>
          </a:p>
          <a:p>
            <a:pPr marL="742950" indent="-742950">
              <a:buAutoNum type="arabicPeriod" startAt="2"/>
            </a:pPr>
            <a:r>
              <a:rPr lang="ru-RU" sz="4000" dirty="0"/>
              <a:t>Какие конкретные политики и меры принимаются на национальном уровне? Какие формы доминируют на уровне отдельных («ведущих») вузов? Какую роль имеет «</a:t>
            </a:r>
            <a:r>
              <a:rPr lang="ru-RU" sz="4000" dirty="0" err="1"/>
              <a:t>навыковая</a:t>
            </a:r>
            <a:r>
              <a:rPr lang="ru-RU" sz="4000" dirty="0"/>
              <a:t>» компонента, компетенции (например, в части декларируемых результатов)?</a:t>
            </a:r>
            <a:endParaRPr lang="en-US" sz="4000" dirty="0"/>
          </a:p>
          <a:p>
            <a:r>
              <a:rPr lang="ru-RU" sz="4000" dirty="0"/>
              <a:t> </a:t>
            </a:r>
            <a:r>
              <a:rPr lang="ru-RU" sz="3600" dirty="0"/>
              <a:t>Базовая теоретическая модель предполагает интерпретацию результатов обучения предпринимательству как развитие «</a:t>
            </a:r>
            <a:r>
              <a:rPr lang="ru-RU" sz="3600" dirty="0" err="1"/>
              <a:t>агентности</a:t>
            </a:r>
            <a:r>
              <a:rPr lang="ru-RU" sz="3600" dirty="0"/>
              <a:t>», «активной самостоятельности», «</a:t>
            </a:r>
            <a:r>
              <a:rPr lang="en-US" sz="3600" dirty="0"/>
              <a:t>allocative abilities</a:t>
            </a:r>
            <a:r>
              <a:rPr lang="ru-RU" sz="3600" dirty="0"/>
              <a:t>» - то </a:t>
            </a:r>
            <a:r>
              <a:rPr lang="ru-RU" sz="3600" dirty="0" smtClean="0"/>
              <a:t>есть способности к </a:t>
            </a:r>
            <a:r>
              <a:rPr lang="ru-RU" sz="3600" dirty="0" err="1" smtClean="0"/>
              <a:t>проактивному</a:t>
            </a:r>
            <a:r>
              <a:rPr lang="ru-RU" sz="3600" dirty="0" smtClean="0"/>
              <a:t> изменению </a:t>
            </a:r>
            <a:r>
              <a:rPr lang="ru-RU" sz="3600" dirty="0"/>
              <a:t>структур, включая не только создание коммерческих </a:t>
            </a:r>
            <a:r>
              <a:rPr lang="ru-RU" sz="3600" dirty="0" err="1"/>
              <a:t>стартапов</a:t>
            </a:r>
            <a:r>
              <a:rPr lang="ru-RU" sz="3600" dirty="0"/>
              <a:t>, но и другие проявления (социальное, технологическое предпринимательство, работа по найму (</a:t>
            </a:r>
            <a:r>
              <a:rPr lang="en-US" sz="3600" dirty="0"/>
              <a:t>innovative work behavior</a:t>
            </a:r>
            <a:r>
              <a:rPr lang="ru-RU" sz="3600" dirty="0"/>
              <a:t>) и т.п.) </a:t>
            </a:r>
          </a:p>
          <a:p>
            <a:pPr marL="742950" indent="-742950">
              <a:buAutoNum type="arabicParenR"/>
            </a:pPr>
            <a:endParaRPr lang="ru-RU" sz="4400" dirty="0"/>
          </a:p>
          <a:p>
            <a:endParaRPr lang="ru-RU" sz="2800" b="0" dirty="0">
              <a:solidFill>
                <a:schemeClr val="tx1"/>
              </a:solidFill>
            </a:endParaRP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endParaRPr dirty="0"/>
          </a:p>
        </p:txBody>
      </p:sp>
      <p:sp>
        <p:nvSpPr>
          <p:cNvPr id="2" name="Прямоугольник 1"/>
          <p:cNvSpPr/>
          <p:nvPr/>
        </p:nvSpPr>
        <p:spPr>
          <a:xfrm>
            <a:off x="7444053" y="753665"/>
            <a:ext cx="9020418" cy="830997"/>
          </a:xfrm>
          <a:prstGeom prst="rect">
            <a:avLst/>
          </a:prstGeom>
        </p:spPr>
        <p:txBody>
          <a:bodyPr wrap="none">
            <a:spAutoFit/>
          </a:bodyPr>
          <a:lstStyle/>
          <a:p>
            <a:pPr>
              <a:defRPr sz="7000" b="1" cap="all">
                <a:solidFill>
                  <a:srgbClr val="253957"/>
                </a:solidFill>
                <a:latin typeface="+mn-lt"/>
                <a:ea typeface="+mn-ea"/>
                <a:cs typeface="+mn-cs"/>
                <a:sym typeface="Arial Narrow"/>
              </a:defRPr>
            </a:pPr>
            <a:r>
              <a:rPr lang="ru-RU" sz="4800" b="1" i="1" cap="all" dirty="0">
                <a:solidFill>
                  <a:srgbClr val="253957"/>
                </a:solidFill>
                <a:sym typeface="Arial Narrow"/>
              </a:rPr>
              <a:t>Исследовательские вопросы</a:t>
            </a:r>
          </a:p>
        </p:txBody>
      </p:sp>
      <p:pic>
        <p:nvPicPr>
          <p:cNvPr id="8" name="Рисунок 7">
            <a:extLst>
              <a:ext uri="{FF2B5EF4-FFF2-40B4-BE49-F238E27FC236}">
                <a16:creationId xmlns:a16="http://schemas.microsoft.com/office/drawing/2014/main" xmlns="" id="{C1E83CF6-B1AD-DF46-A0F4-AF6C884357B5}"/>
              </a:ext>
            </a:extLst>
          </p:cNvPr>
          <p:cNvPicPr>
            <a:picLocks noChangeAspect="1"/>
          </p:cNvPicPr>
          <p:nvPr/>
        </p:nvPicPr>
        <p:blipFill>
          <a:blip r:embed="rId3"/>
          <a:stretch>
            <a:fillRect/>
          </a:stretch>
        </p:blipFill>
        <p:spPr>
          <a:xfrm>
            <a:off x="479425" y="2991685"/>
            <a:ext cx="874630" cy="874630"/>
          </a:xfrm>
          <a:prstGeom prst="rect">
            <a:avLst/>
          </a:prstGeom>
        </p:spPr>
      </p:pic>
      <p:pic>
        <p:nvPicPr>
          <p:cNvPr id="9" name="Рисунок 8">
            <a:extLst>
              <a:ext uri="{FF2B5EF4-FFF2-40B4-BE49-F238E27FC236}">
                <a16:creationId xmlns:a16="http://schemas.microsoft.com/office/drawing/2014/main" xmlns="" id="{E9E1818E-3AF3-C248-ACB3-8D6BCBAB87A6}"/>
              </a:ext>
            </a:extLst>
          </p:cNvPr>
          <p:cNvPicPr>
            <a:picLocks noChangeAspect="1"/>
          </p:cNvPicPr>
          <p:nvPr/>
        </p:nvPicPr>
        <p:blipFill>
          <a:blip r:embed="rId4"/>
          <a:stretch>
            <a:fillRect/>
          </a:stretch>
        </p:blipFill>
        <p:spPr>
          <a:xfrm>
            <a:off x="75087" y="133261"/>
            <a:ext cx="2557936" cy="2145600"/>
          </a:xfrm>
          <a:prstGeom prst="rect">
            <a:avLst/>
          </a:prstGeom>
        </p:spPr>
      </p:pic>
    </p:spTree>
    <p:extLst>
      <p:ext uri="{BB962C8B-B14F-4D97-AF65-F5344CB8AC3E}">
        <p14:creationId xmlns:p14="http://schemas.microsoft.com/office/powerpoint/2010/main" val="2575452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l">
              <a:spcBef>
                <a:spcPts val="2800"/>
              </a:spcBef>
              <a:defRPr sz="2800">
                <a:solidFill>
                  <a:srgbClr val="253957"/>
                </a:solidFill>
                <a:latin typeface="+mn-lt"/>
                <a:ea typeface="+mn-ea"/>
                <a:cs typeface="+mn-cs"/>
                <a:sym typeface="Arial Narrow"/>
              </a:defRPr>
            </a:pPr>
            <a:endParaRPr lang="en" dirty="0"/>
          </a:p>
        </p:txBody>
      </p:sp>
      <p:sp>
        <p:nvSpPr>
          <p:cNvPr id="66" name="Очень крутой заголовок…"/>
          <p:cNvSpPr txBox="1"/>
          <p:nvPr/>
        </p:nvSpPr>
        <p:spPr>
          <a:xfrm>
            <a:off x="2150677" y="746514"/>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defRPr sz="7000" b="1" cap="all">
                <a:solidFill>
                  <a:srgbClr val="253957"/>
                </a:solidFill>
                <a:latin typeface="+mn-lt"/>
                <a:ea typeface="+mn-ea"/>
                <a:cs typeface="+mn-cs"/>
                <a:sym typeface="Arial Narrow"/>
              </a:defRPr>
            </a:pPr>
            <a:r>
              <a:rPr lang="ru-RU" sz="5400" dirty="0"/>
              <a:t>СТРУКТУРА ИССЛЕДОВАНИЯ (ИНФОРМАЦИОННАЯ БАЗА)</a:t>
            </a:r>
            <a:endParaRPr sz="5400" dirty="0"/>
          </a:p>
        </p:txBody>
      </p:sp>
      <p:sp>
        <p:nvSpPr>
          <p:cNvPr id="67"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8" name="Линия"/>
          <p:cNvSpPr/>
          <p:nvPr/>
        </p:nvSpPr>
        <p:spPr>
          <a:xfrm>
            <a:off x="2407651" y="1723456"/>
            <a:ext cx="20222771" cy="0"/>
          </a:xfrm>
          <a:prstGeom prst="line">
            <a:avLst/>
          </a:prstGeom>
          <a:ln w="12700">
            <a:solidFill>
              <a:srgbClr val="253957"/>
            </a:solidFill>
            <a:miter lim="400000"/>
          </a:ln>
        </p:spPr>
        <p:txBody>
          <a:bodyPr lIns="71437" tIns="71437" rIns="71437" bIns="71437" anchor="ctr"/>
          <a:lstStyle/>
          <a:p>
            <a:pPr>
              <a:defRPr sz="3200"/>
            </a:pPr>
            <a:endParaRPr/>
          </a:p>
        </p:txBody>
      </p:sp>
      <p:sp>
        <p:nvSpPr>
          <p:cNvPr id="69"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endParaRPr dirty="0"/>
          </a:p>
        </p:txBody>
      </p:sp>
      <p:graphicFrame>
        <p:nvGraphicFramePr>
          <p:cNvPr id="2" name="Таблица 2">
            <a:extLst>
              <a:ext uri="{FF2B5EF4-FFF2-40B4-BE49-F238E27FC236}">
                <a16:creationId xmlns:a16="http://schemas.microsoft.com/office/drawing/2014/main" xmlns="" id="{40E5F04C-C6C7-0E46-827D-5D5272CFF961}"/>
              </a:ext>
            </a:extLst>
          </p:cNvPr>
          <p:cNvGraphicFramePr>
            <a:graphicFrameLocks noGrp="1"/>
          </p:cNvGraphicFramePr>
          <p:nvPr>
            <p:extLst>
              <p:ext uri="{D42A27DB-BD31-4B8C-83A1-F6EECF244321}">
                <p14:modId xmlns:p14="http://schemas.microsoft.com/office/powerpoint/2010/main" val="3956371042"/>
              </p:ext>
            </p:extLst>
          </p:nvPr>
        </p:nvGraphicFramePr>
        <p:xfrm>
          <a:off x="2327359" y="1979061"/>
          <a:ext cx="20854886" cy="10922706"/>
        </p:xfrm>
        <a:graphic>
          <a:graphicData uri="http://schemas.openxmlformats.org/drawingml/2006/table">
            <a:tbl>
              <a:tblPr firstRow="1" bandRow="1">
                <a:tableStyleId>{69CF1AB2-1976-4502-BF36-3FF5EA218861}</a:tableStyleId>
              </a:tblPr>
              <a:tblGrid>
                <a:gridCol w="6981229">
                  <a:extLst>
                    <a:ext uri="{9D8B030D-6E8A-4147-A177-3AD203B41FA5}">
                      <a16:colId xmlns:a16="http://schemas.microsoft.com/office/drawing/2014/main" xmlns="" val="3232371692"/>
                    </a:ext>
                  </a:extLst>
                </a:gridCol>
                <a:gridCol w="13873657">
                  <a:extLst>
                    <a:ext uri="{9D8B030D-6E8A-4147-A177-3AD203B41FA5}">
                      <a16:colId xmlns:a16="http://schemas.microsoft.com/office/drawing/2014/main" xmlns="" val="3026038874"/>
                    </a:ext>
                  </a:extLst>
                </a:gridCol>
              </a:tblGrid>
              <a:tr h="681992">
                <a:tc>
                  <a:txBody>
                    <a:bodyPr/>
                    <a:lstStyle/>
                    <a:p>
                      <a:pPr algn="ctr"/>
                      <a:r>
                        <a:rPr lang="ru-RU" sz="3200" b="1" dirty="0"/>
                        <a:t>УРОВЕНЬ АНАЛИЗА</a:t>
                      </a:r>
                    </a:p>
                  </a:txBody>
                  <a:tcPr/>
                </a:tc>
                <a:tc>
                  <a:txBody>
                    <a:bodyPr/>
                    <a:lstStyle/>
                    <a:p>
                      <a:pPr algn="ctr"/>
                      <a:r>
                        <a:rPr lang="ru-RU" sz="3200" b="1" dirty="0"/>
                        <a:t>ЧТО БЫЛО СДЕЛАНО</a:t>
                      </a:r>
                    </a:p>
                  </a:txBody>
                  <a:tcPr/>
                </a:tc>
                <a:extLst>
                  <a:ext uri="{0D108BD9-81ED-4DB2-BD59-A6C34878D82A}">
                    <a16:rowId xmlns:a16="http://schemas.microsoft.com/office/drawing/2014/main" xmlns="" val="2249482403"/>
                  </a:ext>
                </a:extLst>
              </a:tr>
              <a:tr h="1837010">
                <a:tc>
                  <a:txBody>
                    <a:bodyPr/>
                    <a:lstStyle/>
                    <a:p>
                      <a:pPr algn="l"/>
                      <a:r>
                        <a:rPr lang="ru-RU" sz="3200" dirty="0"/>
                        <a:t>ГЛОБАЛЬНЫЙ ДИСКУРС ОБ ОБУЧЕНИИ ПРЕДПРИНИМАТЕЛЬСТВУ И ДОКУМЕНТЫ ПОЛИТИК ЕВРОСОЮЗА</a:t>
                      </a:r>
                      <a:r>
                        <a:rPr lang="ru-RU" sz="3200" baseline="0" dirty="0"/>
                        <a:t> И СНГ</a:t>
                      </a:r>
                      <a:endParaRPr lang="ru-RU" sz="3200" dirty="0"/>
                    </a:p>
                  </a:txBody>
                  <a:tcPr/>
                </a:tc>
                <a:tc>
                  <a:txBody>
                    <a:bodyPr/>
                    <a:lstStyle/>
                    <a:p>
                      <a:pPr marL="0" marR="0" lvl="0" indent="0" algn="l" defTabSz="821531" rtl="0" eaLnBrk="1" fontAlgn="auto" latinLnBrk="0" hangingPunct="1">
                        <a:lnSpc>
                          <a:spcPct val="100000"/>
                        </a:lnSpc>
                        <a:spcBef>
                          <a:spcPts val="0"/>
                        </a:spcBef>
                        <a:spcAft>
                          <a:spcPts val="0"/>
                        </a:spcAft>
                        <a:buClrTx/>
                        <a:buSzTx/>
                        <a:buFontTx/>
                        <a:buNone/>
                        <a:tabLst/>
                        <a:defRPr/>
                      </a:pPr>
                      <a:r>
                        <a:rPr lang="ru-RU" sz="3200" dirty="0"/>
                        <a:t>АНАЛИЗ МЕЖДУНАРОДНОЙ АКАДЕМИЧЕСКОЙ</a:t>
                      </a:r>
                      <a:r>
                        <a:rPr lang="ru-RU" sz="3200" baseline="0" dirty="0"/>
                        <a:t> И ЭКСПЕРТНОЙ ЛИТЕРАТУРЫ + 2 ДОКУМЕНТА </a:t>
                      </a:r>
                      <a:r>
                        <a:rPr lang="ru-RU" sz="3200" dirty="0"/>
                        <a:t>ПОЛИТИК ЕВРОСОЮЗА</a:t>
                      </a:r>
                      <a:r>
                        <a:rPr lang="ru-RU" sz="3200" baseline="0" dirty="0"/>
                        <a:t> И СНГ, ПРЯМО СВЯЗАННЫХ С ОБУЧЕНИЕМ ПРЕДПРИНИМАТЕЛЬСТВУ</a:t>
                      </a:r>
                      <a:endParaRPr lang="ru-RU" sz="3200" dirty="0"/>
                    </a:p>
                  </a:txBody>
                  <a:tcPr/>
                </a:tc>
                <a:extLst>
                  <a:ext uri="{0D108BD9-81ED-4DB2-BD59-A6C34878D82A}">
                    <a16:rowId xmlns:a16="http://schemas.microsoft.com/office/drawing/2014/main" xmlns="" val="2803646534"/>
                  </a:ext>
                </a:extLst>
              </a:tr>
              <a:tr h="2225809">
                <a:tc>
                  <a:txBody>
                    <a:bodyPr/>
                    <a:lstStyle/>
                    <a:p>
                      <a:pPr algn="l"/>
                      <a:r>
                        <a:rPr lang="ru-RU" sz="3200" dirty="0"/>
                        <a:t>НАЦИОНАЛЬНЫЕ ПОЛИТИКИ ВО ВСЕХ 15 СТРАНАХ ПОСТСОВЕТСКОГО</a:t>
                      </a:r>
                      <a:r>
                        <a:rPr lang="ru-RU" sz="3200" baseline="0" dirty="0"/>
                        <a:t> ПРОСТРАНСТВА</a:t>
                      </a:r>
                      <a:endParaRPr lang="ru-RU" sz="3200" dirty="0"/>
                    </a:p>
                  </a:txBody>
                  <a:tcPr/>
                </a:tc>
                <a:tc>
                  <a:txBody>
                    <a:bodyPr/>
                    <a:lstStyle/>
                    <a:p>
                      <a:pPr algn="l"/>
                      <a:r>
                        <a:rPr lang="ru-RU" sz="3200" b="0" u="none" strike="noStrike" cap="none" spc="0" baseline="0" dirty="0">
                          <a:ln>
                            <a:noFill/>
                          </a:ln>
                          <a:solidFill>
                            <a:schemeClr val="tx1"/>
                          </a:solidFill>
                          <a:effectLst/>
                          <a:uFillTx/>
                          <a:sym typeface="Helvetica Light"/>
                        </a:rPr>
                        <a:t>ИЗУЧЕНИЕ НАЦИОНАЛЬНЫХ ПОЛИТИК 15 СТРАН С ТОЧКИ ЗРЕНИЯ ОБУЧЕНИЯ ПРЕДПРИНИМАТЕЛЬСТВУ В ВО (ОБНАРУЖЕНО И ИССЛЕДОВАНО 15 РЕЛЕВАНТНЫХ ДОКУМЕНТОВ НАЦИОНАЛЬНЫХ ПОЛИТИК (ПО 4 СТРАНАМ НЕ ОБНАРУЖЕНО НИ ОДНОГО ДОКУМЕНТА))</a:t>
                      </a:r>
                      <a:endParaRPr lang="ru-RU" sz="3200" dirty="0">
                        <a:latin typeface="+mn-lt"/>
                      </a:endParaRPr>
                    </a:p>
                  </a:txBody>
                  <a:tcPr/>
                </a:tc>
                <a:extLst>
                  <a:ext uri="{0D108BD9-81ED-4DB2-BD59-A6C34878D82A}">
                    <a16:rowId xmlns:a16="http://schemas.microsoft.com/office/drawing/2014/main" xmlns="" val="1531676728"/>
                  </a:ext>
                </a:extLst>
              </a:tr>
              <a:tr h="1866483">
                <a:tc>
                  <a:txBody>
                    <a:bodyPr/>
                    <a:lstStyle/>
                    <a:p>
                      <a:pPr algn="l"/>
                      <a:r>
                        <a:rPr lang="ru-RU" sz="3200" dirty="0"/>
                        <a:t>ХАРАКТЕРИСТИКИ</a:t>
                      </a:r>
                      <a:r>
                        <a:rPr lang="ru-RU" sz="3200" baseline="0" dirty="0"/>
                        <a:t> </a:t>
                      </a:r>
                      <a:r>
                        <a:rPr lang="ru-RU" sz="3200" dirty="0"/>
                        <a:t>НА УРОВНЕ ВЕДУЩИХ ВУЗОВ СТРАН ПОСТСОВЕТА (ИНДЕКСИРОВАННЫХ</a:t>
                      </a:r>
                      <a:r>
                        <a:rPr lang="ru-RU" sz="3200" baseline="0" dirty="0"/>
                        <a:t> В РЕЙТИНГАХ </a:t>
                      </a:r>
                      <a:r>
                        <a:rPr lang="en-US" sz="3200" baseline="0" dirty="0"/>
                        <a:t>QS</a:t>
                      </a:r>
                      <a:r>
                        <a:rPr lang="ru-RU" sz="3200" dirty="0"/>
                        <a:t>)</a:t>
                      </a:r>
                    </a:p>
                  </a:txBody>
                  <a:tcPr/>
                </a:tc>
                <a:tc>
                  <a:txBody>
                    <a:bodyPr/>
                    <a:lstStyle/>
                    <a:p>
                      <a:pPr algn="l"/>
                      <a:r>
                        <a:rPr lang="ru-RU" sz="3200" b="0" u="none" strike="noStrike" cap="none" spc="0" baseline="0" dirty="0">
                          <a:ln>
                            <a:noFill/>
                          </a:ln>
                          <a:solidFill>
                            <a:schemeClr val="tx1"/>
                          </a:solidFill>
                          <a:effectLst/>
                          <a:uFillTx/>
                          <a:sym typeface="Helvetica Light"/>
                        </a:rPr>
                        <a:t>АНАЛИЗ САЙТОВ 16 УНИВЕРСИТЕТОВ С ТОЧКИ ЗРЕНИЯ ЭЛЕМЕНТОВ ПОДДЕРЖКИ ПРЕДПРИНИМАТЕЛЬСТВА</a:t>
                      </a:r>
                      <a:r>
                        <a:rPr lang="en-US" sz="3200" b="0" u="none" strike="noStrike" cap="none" spc="0" baseline="0" dirty="0">
                          <a:ln>
                            <a:noFill/>
                          </a:ln>
                          <a:solidFill>
                            <a:schemeClr val="tx1"/>
                          </a:solidFill>
                          <a:effectLst/>
                          <a:uFillTx/>
                          <a:sym typeface="Helvetica Light"/>
                        </a:rPr>
                        <a:t> </a:t>
                      </a:r>
                      <a:r>
                        <a:rPr lang="ru-RU" sz="3200" b="0" u="none" strike="noStrike" cap="none" spc="0" baseline="0" dirty="0">
                          <a:ln>
                            <a:noFill/>
                          </a:ln>
                          <a:solidFill>
                            <a:schemeClr val="tx1"/>
                          </a:solidFill>
                          <a:effectLst/>
                          <a:uFillTx/>
                          <a:sym typeface="Helvetica Light"/>
                        </a:rPr>
                        <a:t>И ОБУЧЕНИЯ ПРЕДПРИНИМАТЕЛЬСТВУ (ИНФРАСТРУКТУРА, КОНКУРСЫ, ФОНДЫ И Т.П.) </a:t>
                      </a:r>
                      <a:endParaRPr lang="ru-RU" sz="3200" dirty="0"/>
                    </a:p>
                  </a:txBody>
                  <a:tcPr/>
                </a:tc>
                <a:extLst>
                  <a:ext uri="{0D108BD9-81ED-4DB2-BD59-A6C34878D82A}">
                    <a16:rowId xmlns:a16="http://schemas.microsoft.com/office/drawing/2014/main" xmlns="" val="416148299"/>
                  </a:ext>
                </a:extLst>
              </a:tr>
              <a:tr h="4106262">
                <a:tc>
                  <a:txBody>
                    <a:bodyPr/>
                    <a:lstStyle/>
                    <a:p>
                      <a:pPr algn="l"/>
                      <a:r>
                        <a:rPr lang="ru-RU" sz="3200" dirty="0"/>
                        <a:t>ОБРАЗОВАТЕЛЬНЫЕ ПРОГРАММЫ И КУРСЫ, В ЯВНОМ</a:t>
                      </a:r>
                      <a:r>
                        <a:rPr lang="ru-RU" sz="3200" baseline="0" dirty="0"/>
                        <a:t> ВИДЕ ОРИЕНТИРОВАННЫЕ НА ОБУЧЕНИЕ ПРЕДПРИНИМАТЕЛЬСТВУ</a:t>
                      </a:r>
                      <a:endParaRPr lang="ru-RU" sz="3200" dirty="0"/>
                    </a:p>
                  </a:txBody>
                  <a:tcPr/>
                </a:tc>
                <a:tc>
                  <a:txBody>
                    <a:bodyPr/>
                    <a:lstStyle/>
                    <a:p>
                      <a:pPr algn="l"/>
                      <a:r>
                        <a:rPr lang="ru-RU" sz="3200" b="0" u="none" strike="noStrike" cap="none" spc="0" baseline="0" dirty="0">
                          <a:ln>
                            <a:noFill/>
                          </a:ln>
                          <a:solidFill>
                            <a:schemeClr val="tx1"/>
                          </a:solidFill>
                          <a:effectLst/>
                          <a:uFillTx/>
                          <a:sym typeface="Helvetica Light"/>
                        </a:rPr>
                        <a:t>АНКЕТИРОВАНИЕ 7 ЧЕЛОВЕК И 3 ИНТЕРВЬЮ (ЭСТОНИЯ, КАЗАХСТАН, ЛАТВИЯ), ВЫБОРКА - ПРЕДСТАВИТЕЛИ РУКОВОДСТВА ОБРАЗОВАТЕЛЬНЫХ ПРОГРАММ БАКАЛАВРИАТА И МАГИСТРАТУРЫ В ВЕДУЩИХ ВУЗАХ.</a:t>
                      </a:r>
                    </a:p>
                    <a:p>
                      <a:pPr algn="l"/>
                      <a:endParaRPr lang="ru-RU" sz="3200" b="0" u="none" strike="noStrike" cap="none" spc="0" baseline="0" dirty="0">
                        <a:ln>
                          <a:noFill/>
                        </a:ln>
                        <a:solidFill>
                          <a:schemeClr val="tx1"/>
                        </a:solidFill>
                        <a:effectLst/>
                        <a:uFillTx/>
                        <a:sym typeface="Helvetica Light"/>
                      </a:endParaRPr>
                    </a:p>
                    <a:p>
                      <a:pPr algn="l"/>
                      <a:r>
                        <a:rPr lang="ru-RU" sz="3200" b="0" u="none" strike="noStrike" cap="none" spc="0" baseline="0" dirty="0">
                          <a:ln>
                            <a:noFill/>
                          </a:ln>
                          <a:solidFill>
                            <a:schemeClr val="tx1"/>
                          </a:solidFill>
                          <a:effectLst/>
                          <a:uFillTx/>
                          <a:sym typeface="Helvetica Light"/>
                        </a:rPr>
                        <a:t>АНАЛИЗ КУРРИКУЛУМОВ 24 РЕЛЕВАНТНЫХ ПРОГРАММ В 16 ВУЗАХ С ТОЧКИ ЗРЕНИЯ</a:t>
                      </a:r>
                      <a:r>
                        <a:rPr lang="ru-RU" sz="3200" b="0" u="none" strike="noStrike" cap="none" spc="0" baseline="0" dirty="0">
                          <a:ln>
                            <a:noFill/>
                          </a:ln>
                          <a:solidFill>
                            <a:schemeClr val="accent2">
                              <a:lumMod val="75000"/>
                            </a:schemeClr>
                          </a:solidFill>
                          <a:effectLst/>
                          <a:uFillTx/>
                          <a:sym typeface="Helvetica Light"/>
                        </a:rPr>
                        <a:t> </a:t>
                      </a:r>
                      <a:r>
                        <a:rPr lang="ru-RU" sz="3200" b="0" u="none" strike="noStrike" cap="none" spc="0" baseline="0" dirty="0">
                          <a:ln>
                            <a:noFill/>
                          </a:ln>
                          <a:solidFill>
                            <a:schemeClr val="tx1"/>
                          </a:solidFill>
                          <a:effectLst/>
                          <a:uFillTx/>
                          <a:sym typeface="Helvetica Light"/>
                        </a:rPr>
                        <a:t>ХАРАКТЕРИСТИК НАВЫКОВ КАК РЕЗУЛЬТАТОВ ОБУЧЕНИЯ</a:t>
                      </a:r>
                      <a:endParaRPr lang="ru-RU" sz="3200" dirty="0"/>
                    </a:p>
                  </a:txBody>
                  <a:tcPr/>
                </a:tc>
                <a:extLst>
                  <a:ext uri="{0D108BD9-81ED-4DB2-BD59-A6C34878D82A}">
                    <a16:rowId xmlns:a16="http://schemas.microsoft.com/office/drawing/2014/main" xmlns="" val="3830228953"/>
                  </a:ext>
                </a:extLst>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4800" indent="-304800" algn="l">
              <a:spcBef>
                <a:spcPts val="2800"/>
              </a:spcBef>
              <a:buSzPct val="100000"/>
              <a:buAutoNum type="arabicPeriod"/>
              <a:defRPr sz="2800">
                <a:solidFill>
                  <a:srgbClr val="253957"/>
                </a:solidFill>
                <a:latin typeface="+mn-lt"/>
                <a:ea typeface="+mn-ea"/>
                <a:cs typeface="+mn-cs"/>
                <a:sym typeface="Arial Narrow"/>
              </a:defRPr>
            </a:pPr>
            <a:endParaRPr dirty="0"/>
          </a:p>
        </p:txBody>
      </p:sp>
      <p:sp>
        <p:nvSpPr>
          <p:cNvPr id="73" name="Очень крутой заголовок…"/>
          <p:cNvSpPr txBox="1"/>
          <p:nvPr/>
        </p:nvSpPr>
        <p:spPr>
          <a:xfrm>
            <a:off x="2902968" y="18386"/>
            <a:ext cx="16361657" cy="1156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5400" dirty="0"/>
              <a:t>КАЧЕСТВО ИНСТИТУЦИОНАЛЬНОЙ СРЕДЫ: ВЫСОКОЕ РАЗНООБРАЗИЕ</a:t>
            </a:r>
            <a:endParaRPr sz="5400" dirty="0"/>
          </a:p>
        </p:txBody>
      </p:sp>
      <p:sp>
        <p:nvSpPr>
          <p:cNvPr id="74" name="Заголовок основного текста"/>
          <p:cNvSpPr txBox="1"/>
          <p:nvPr/>
        </p:nvSpPr>
        <p:spPr>
          <a:xfrm>
            <a:off x="1107280" y="5820994"/>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76"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endParaRPr dirty="0"/>
          </a:p>
        </p:txBody>
      </p:sp>
      <p:graphicFrame>
        <p:nvGraphicFramePr>
          <p:cNvPr id="2" name="Таблица 1">
            <a:extLst>
              <a:ext uri="{FF2B5EF4-FFF2-40B4-BE49-F238E27FC236}">
                <a16:creationId xmlns:a16="http://schemas.microsoft.com/office/drawing/2014/main" xmlns="" id="{C302389B-FEAC-184C-823A-A5A255AB87B4}"/>
              </a:ext>
            </a:extLst>
          </p:cNvPr>
          <p:cNvGraphicFramePr>
            <a:graphicFrameLocks noGrp="1"/>
          </p:cNvGraphicFramePr>
          <p:nvPr>
            <p:extLst>
              <p:ext uri="{D42A27DB-BD31-4B8C-83A1-F6EECF244321}">
                <p14:modId xmlns:p14="http://schemas.microsoft.com/office/powerpoint/2010/main" val="445165170"/>
              </p:ext>
            </p:extLst>
          </p:nvPr>
        </p:nvGraphicFramePr>
        <p:xfrm>
          <a:off x="1107280" y="2194546"/>
          <a:ext cx="22075651" cy="10935273"/>
        </p:xfrm>
        <a:graphic>
          <a:graphicData uri="http://schemas.openxmlformats.org/drawingml/2006/table">
            <a:tbl>
              <a:tblPr firstRow="1" firstCol="1" bandRow="1">
                <a:tableStyleId>{69CF1AB2-1976-4502-BF36-3FF5EA218861}</a:tableStyleId>
              </a:tblPr>
              <a:tblGrid>
                <a:gridCol w="1262772">
                  <a:extLst>
                    <a:ext uri="{9D8B030D-6E8A-4147-A177-3AD203B41FA5}">
                      <a16:colId xmlns:a16="http://schemas.microsoft.com/office/drawing/2014/main" xmlns="" val="702489242"/>
                    </a:ext>
                  </a:extLst>
                </a:gridCol>
                <a:gridCol w="1262772">
                  <a:extLst>
                    <a:ext uri="{9D8B030D-6E8A-4147-A177-3AD203B41FA5}">
                      <a16:colId xmlns:a16="http://schemas.microsoft.com/office/drawing/2014/main" xmlns="" val="1340943852"/>
                    </a:ext>
                  </a:extLst>
                </a:gridCol>
                <a:gridCol w="1262772">
                  <a:extLst>
                    <a:ext uri="{9D8B030D-6E8A-4147-A177-3AD203B41FA5}">
                      <a16:colId xmlns:a16="http://schemas.microsoft.com/office/drawing/2014/main" xmlns="" val="472548457"/>
                    </a:ext>
                  </a:extLst>
                </a:gridCol>
                <a:gridCol w="1262772">
                  <a:extLst>
                    <a:ext uri="{9D8B030D-6E8A-4147-A177-3AD203B41FA5}">
                      <a16:colId xmlns:a16="http://schemas.microsoft.com/office/drawing/2014/main" xmlns="" val="55015527"/>
                    </a:ext>
                  </a:extLst>
                </a:gridCol>
                <a:gridCol w="1262772">
                  <a:extLst>
                    <a:ext uri="{9D8B030D-6E8A-4147-A177-3AD203B41FA5}">
                      <a16:colId xmlns:a16="http://schemas.microsoft.com/office/drawing/2014/main" xmlns="" val="1298050414"/>
                    </a:ext>
                  </a:extLst>
                </a:gridCol>
                <a:gridCol w="1262772">
                  <a:extLst>
                    <a:ext uri="{9D8B030D-6E8A-4147-A177-3AD203B41FA5}">
                      <a16:colId xmlns:a16="http://schemas.microsoft.com/office/drawing/2014/main" xmlns="" val="408122002"/>
                    </a:ext>
                  </a:extLst>
                </a:gridCol>
                <a:gridCol w="1262772">
                  <a:extLst>
                    <a:ext uri="{9D8B030D-6E8A-4147-A177-3AD203B41FA5}">
                      <a16:colId xmlns:a16="http://schemas.microsoft.com/office/drawing/2014/main" xmlns="" val="3928214948"/>
                    </a:ext>
                  </a:extLst>
                </a:gridCol>
                <a:gridCol w="1262772">
                  <a:extLst>
                    <a:ext uri="{9D8B030D-6E8A-4147-A177-3AD203B41FA5}">
                      <a16:colId xmlns:a16="http://schemas.microsoft.com/office/drawing/2014/main" xmlns="" val="1645213308"/>
                    </a:ext>
                  </a:extLst>
                </a:gridCol>
                <a:gridCol w="1262772">
                  <a:extLst>
                    <a:ext uri="{9D8B030D-6E8A-4147-A177-3AD203B41FA5}">
                      <a16:colId xmlns:a16="http://schemas.microsoft.com/office/drawing/2014/main" xmlns="" val="2583950172"/>
                    </a:ext>
                  </a:extLst>
                </a:gridCol>
                <a:gridCol w="1262772">
                  <a:extLst>
                    <a:ext uri="{9D8B030D-6E8A-4147-A177-3AD203B41FA5}">
                      <a16:colId xmlns:a16="http://schemas.microsoft.com/office/drawing/2014/main" xmlns="" val="14278739"/>
                    </a:ext>
                  </a:extLst>
                </a:gridCol>
                <a:gridCol w="1262772">
                  <a:extLst>
                    <a:ext uri="{9D8B030D-6E8A-4147-A177-3AD203B41FA5}">
                      <a16:colId xmlns:a16="http://schemas.microsoft.com/office/drawing/2014/main" xmlns="" val="3254926566"/>
                    </a:ext>
                  </a:extLst>
                </a:gridCol>
                <a:gridCol w="1262772">
                  <a:extLst>
                    <a:ext uri="{9D8B030D-6E8A-4147-A177-3AD203B41FA5}">
                      <a16:colId xmlns:a16="http://schemas.microsoft.com/office/drawing/2014/main" xmlns="" val="4032927861"/>
                    </a:ext>
                  </a:extLst>
                </a:gridCol>
                <a:gridCol w="1345877">
                  <a:extLst>
                    <a:ext uri="{9D8B030D-6E8A-4147-A177-3AD203B41FA5}">
                      <a16:colId xmlns:a16="http://schemas.microsoft.com/office/drawing/2014/main" xmlns="" val="3892328255"/>
                    </a:ext>
                  </a:extLst>
                </a:gridCol>
                <a:gridCol w="1788194">
                  <a:extLst>
                    <a:ext uri="{9D8B030D-6E8A-4147-A177-3AD203B41FA5}">
                      <a16:colId xmlns:a16="http://schemas.microsoft.com/office/drawing/2014/main" xmlns="" val="311090376"/>
                    </a:ext>
                  </a:extLst>
                </a:gridCol>
                <a:gridCol w="1262772">
                  <a:extLst>
                    <a:ext uri="{9D8B030D-6E8A-4147-A177-3AD203B41FA5}">
                      <a16:colId xmlns:a16="http://schemas.microsoft.com/office/drawing/2014/main" xmlns="" val="2846926822"/>
                    </a:ext>
                  </a:extLst>
                </a:gridCol>
                <a:gridCol w="1262772">
                  <a:extLst>
                    <a:ext uri="{9D8B030D-6E8A-4147-A177-3AD203B41FA5}">
                      <a16:colId xmlns:a16="http://schemas.microsoft.com/office/drawing/2014/main" xmlns="" val="499410348"/>
                    </a:ext>
                  </a:extLst>
                </a:gridCol>
                <a:gridCol w="1262772">
                  <a:extLst>
                    <a:ext uri="{9D8B030D-6E8A-4147-A177-3AD203B41FA5}">
                      <a16:colId xmlns:a16="http://schemas.microsoft.com/office/drawing/2014/main" xmlns="" val="3026536612"/>
                    </a:ext>
                  </a:extLst>
                </a:gridCol>
              </a:tblGrid>
              <a:tr h="1735821">
                <a:tc>
                  <a:txBody>
                    <a:bodyPr/>
                    <a:lstStyle/>
                    <a:p>
                      <a:endParaRPr lang="ru-RU" sz="3000" dirty="0">
                        <a:solidFill>
                          <a:schemeClr val="accent2">
                            <a:lumMod val="75000"/>
                          </a:schemeClr>
                        </a:solidFill>
                        <a:effectLst/>
                        <a:latin typeface="Calibri" panose="020F0502020204030204" pitchFamily="34" charset="0"/>
                        <a:cs typeface="Times New Roman" panose="02020603050405020304" pitchFamily="18" charset="0"/>
                      </a:endParaRPr>
                    </a:p>
                  </a:txBody>
                  <a:tcPr marL="28575" marR="28575" marT="19050" marB="19050" anchor="b"/>
                </a:tc>
                <a:tc>
                  <a:txBody>
                    <a:bodyPr/>
                    <a:lstStyle/>
                    <a:p>
                      <a:pPr algn="ctr"/>
                      <a:r>
                        <a:rPr lang="ru-RU" sz="3000" dirty="0">
                          <a:effectLst/>
                          <a:latin typeface="Times New Roman" panose="02020603050405020304" pitchFamily="18" charset="0"/>
                          <a:ea typeface="Times New Roman" panose="02020603050405020304" pitchFamily="18" charset="0"/>
                          <a:cs typeface="Times New Roman" panose="02020603050405020304" pitchFamily="18" charset="0"/>
                        </a:rPr>
                        <a:t>Год</a:t>
                      </a:r>
                    </a:p>
                  </a:txBody>
                  <a:tcPr marL="28575" marR="28575" marT="19050" marB="19050" anchor="ct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Азербайджан</a:t>
                      </a:r>
                    </a:p>
                  </a:txBody>
                  <a:tcPr marL="28575" marR="28575" marT="19050" marB="19050" anchor="ct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Армения</a:t>
                      </a:r>
                    </a:p>
                  </a:txBody>
                  <a:tcPr marL="28575" marR="28575" marT="19050" marB="19050" anchor="ct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Беларусь</a:t>
                      </a:r>
                    </a:p>
                  </a:txBody>
                  <a:tcPr marL="28575" marR="28575" marT="19050" marB="19050" anchor="ct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Грузия</a:t>
                      </a:r>
                    </a:p>
                  </a:txBody>
                  <a:tcPr marL="28575" marR="28575" marT="19050" marB="19050" anchor="ct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Казахстан</a:t>
                      </a:r>
                    </a:p>
                  </a:txBody>
                  <a:tcPr marL="28575" marR="28575" marT="19050" marB="19050" anchor="ct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Киргизия</a:t>
                      </a:r>
                    </a:p>
                  </a:txBody>
                  <a:tcPr marL="28575" marR="28575" marT="19050" marB="19050" anchor="ctr">
                    <a:solidFill>
                      <a:srgbClr val="FFFF00"/>
                    </a:solidFill>
                  </a:tcPr>
                </a:tc>
                <a:tc>
                  <a:txBody>
                    <a:bodyPr/>
                    <a:lstStyle/>
                    <a:p>
                      <a:r>
                        <a:rPr lang="ru-RU"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Латвия</a:t>
                      </a:r>
                    </a:p>
                  </a:txBody>
                  <a:tcPr marL="28575" marR="28575" marT="19050" marB="19050" anchor="ctr">
                    <a:solidFill>
                      <a:srgbClr val="92D050"/>
                    </a:solidFill>
                  </a:tcP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Литва</a:t>
                      </a:r>
                    </a:p>
                  </a:txBody>
                  <a:tcPr marL="28575" marR="28575" marT="19050" marB="19050" anchor="ctr">
                    <a:solidFill>
                      <a:srgbClr val="92D050"/>
                    </a:solidFill>
                  </a:tcPr>
                </a:tc>
                <a:tc>
                  <a:txBody>
                    <a:bodyPr/>
                    <a:lstStyle/>
                    <a:p>
                      <a:r>
                        <a:rPr lang="ru-RU" sz="3000" b="1" dirty="0" err="1">
                          <a:effectLst/>
                        </a:rPr>
                        <a:t>Молдовa</a:t>
                      </a:r>
                      <a:endPar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Россия</a:t>
                      </a:r>
                    </a:p>
                  </a:txBody>
                  <a:tcPr marL="28575" marR="28575" marT="19050" marB="19050" anchor="ct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Таджикистан</a:t>
                      </a:r>
                    </a:p>
                  </a:txBody>
                  <a:tcPr marL="28575" marR="28575" marT="19050" marB="19050" anchor="ctr">
                    <a:solidFill>
                      <a:srgbClr val="FFFF00"/>
                    </a:solidFill>
                  </a:tcP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Туркменистан</a:t>
                      </a:r>
                    </a:p>
                  </a:txBody>
                  <a:tcPr marL="28575" marR="28575" marT="19050" marB="19050" anchor="ctr">
                    <a:solidFill>
                      <a:srgbClr val="FFFF00"/>
                    </a:solidFill>
                  </a:tcP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Узбекистан</a:t>
                      </a:r>
                    </a:p>
                  </a:txBody>
                  <a:tcPr marL="28575" marR="28575" marT="19050" marB="19050" anchor="ctr">
                    <a:solidFill>
                      <a:srgbClr val="FFFF00"/>
                    </a:solidFill>
                  </a:tcP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Украина</a:t>
                      </a:r>
                    </a:p>
                  </a:txBody>
                  <a:tcPr marL="28575" marR="28575" marT="19050" marB="19050" anchor="ctr"/>
                </a:tc>
                <a:tc>
                  <a:txBody>
                    <a:bodyPr/>
                    <a:lstStyle/>
                    <a:p>
                      <a:r>
                        <a:rPr lang="ru-RU" sz="3000" b="1" dirty="0">
                          <a:effectLst/>
                          <a:latin typeface="Times New Roman" panose="02020603050405020304" pitchFamily="18" charset="0"/>
                          <a:ea typeface="Times New Roman" panose="02020603050405020304" pitchFamily="18" charset="0"/>
                          <a:cs typeface="Times New Roman" panose="02020603050405020304" pitchFamily="18" charset="0"/>
                        </a:rPr>
                        <a:t>Эстония</a:t>
                      </a:r>
                    </a:p>
                  </a:txBody>
                  <a:tcPr marL="28575" marR="28575" marT="19050" marB="19050" anchor="ctr">
                    <a:solidFill>
                      <a:srgbClr val="92D050"/>
                    </a:solidFill>
                  </a:tcPr>
                </a:tc>
                <a:extLst>
                  <a:ext uri="{0D108BD9-81ED-4DB2-BD59-A6C34878D82A}">
                    <a16:rowId xmlns:a16="http://schemas.microsoft.com/office/drawing/2014/main" xmlns="" val="527571765"/>
                  </a:ext>
                </a:extLst>
              </a:tr>
              <a:tr h="2418821">
                <a:tc>
                  <a:txBody>
                    <a:bodyPr/>
                    <a:lstStyle/>
                    <a:p>
                      <a:r>
                        <a:rPr lang="ru-RU" sz="3000" dirty="0">
                          <a:effectLst/>
                          <a:latin typeface="Times New Roman" panose="02020603050405020304" pitchFamily="18" charset="0"/>
                          <a:ea typeface="Times New Roman" panose="02020603050405020304" pitchFamily="18" charset="0"/>
                          <a:cs typeface="Times New Roman" panose="02020603050405020304" pitchFamily="18" charset="0"/>
                        </a:rPr>
                        <a:t>ВВП на душу населения</a:t>
                      </a:r>
                    </a:p>
                  </a:txBody>
                  <a:tcPr marL="28575" marR="28575" marT="19050" marB="19050" anchor="b"/>
                </a:tc>
                <a:tc>
                  <a:txBody>
                    <a:bodyPr/>
                    <a:lstStyle/>
                    <a:p>
                      <a:r>
                        <a:rPr lang="ru-RU" sz="3000" dirty="0">
                          <a:effectLst/>
                        </a:rPr>
                        <a:t>2019</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18615</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11083</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20643</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12227</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28849</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4056</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31402</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36701</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7703</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29642</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3589</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en-US" sz="3000">
                          <a:effectLst/>
                        </a:rPr>
                        <a:t>20410</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8999</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9774</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35853</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xmlns="" val="2705619301"/>
                  </a:ext>
                </a:extLst>
              </a:tr>
              <a:tr h="1942988">
                <a:tc>
                  <a:txBody>
                    <a:bodyPr/>
                    <a:lstStyle/>
                    <a:p>
                      <a:r>
                        <a:rPr lang="en-US" sz="3000" dirty="0">
                          <a:effectLst/>
                        </a:rPr>
                        <a:t>The Democracy Index</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tc>
                <a:tc>
                  <a:txBody>
                    <a:bodyPr/>
                    <a:lstStyle/>
                    <a:p>
                      <a:r>
                        <a:rPr lang="ru-RU" sz="3000" dirty="0">
                          <a:effectLst/>
                        </a:rPr>
                        <a:t>2019</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145</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86</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149</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89</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138</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101</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38</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37</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83</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135</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159</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en-US" sz="3000">
                          <a:effectLst/>
                        </a:rPr>
                        <a:t>161</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156</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78</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27</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xmlns="" val="534256977"/>
                  </a:ext>
                </a:extLst>
              </a:tr>
              <a:tr h="2894655">
                <a:tc>
                  <a:txBody>
                    <a:bodyPr/>
                    <a:lstStyle/>
                    <a:p>
                      <a:r>
                        <a:rPr lang="en-US" sz="3000" dirty="0">
                          <a:effectLst/>
                        </a:rPr>
                        <a:t>Ease of Doing Business rankings</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tc>
                <a:tc>
                  <a:txBody>
                    <a:bodyPr/>
                    <a:lstStyle/>
                    <a:p>
                      <a:r>
                        <a:rPr lang="ru-RU" sz="3000" dirty="0">
                          <a:effectLst/>
                        </a:rPr>
                        <a:t>2019</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34</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47</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49</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7</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25</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80</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19</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11</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48</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28</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106</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en-US" sz="3000" dirty="0">
                          <a:effectLst/>
                        </a:rPr>
                        <a:t>-</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69</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64</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18</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xmlns="" val="3832802791"/>
                  </a:ext>
                </a:extLst>
              </a:tr>
              <a:tr h="1942988">
                <a:tc>
                  <a:txBody>
                    <a:bodyPr/>
                    <a:lstStyle/>
                    <a:p>
                      <a:r>
                        <a:rPr lang="en-US" sz="3000" dirty="0">
                          <a:effectLst/>
                        </a:rPr>
                        <a:t>Global Innovation Index</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tc>
                <a:tc>
                  <a:txBody>
                    <a:bodyPr/>
                    <a:lstStyle/>
                    <a:p>
                      <a:r>
                        <a:rPr lang="ru-RU" sz="3000" dirty="0">
                          <a:effectLst/>
                        </a:rPr>
                        <a:t>2019</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84</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64</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72</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48</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79</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90</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34</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38</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58</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a:effectLst/>
                        </a:rPr>
                        <a:t>46</a:t>
                      </a:r>
                      <a:endParaRPr lang="ru-RU"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100</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en-US" sz="3000" dirty="0">
                          <a:effectLst/>
                        </a:rPr>
                        <a:t>-</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latin typeface="Calibri" panose="020F0502020204030204" pitchFamily="34" charset="0"/>
                          <a:cs typeface="Times New Roman" panose="02020603050405020304" pitchFamily="18" charset="0"/>
                        </a:rPr>
                        <a:t>-</a:t>
                      </a:r>
                    </a:p>
                  </a:txBody>
                  <a:tcPr marL="28575" marR="28575" marT="19050" marB="19050" anchor="ctr"/>
                </a:tc>
                <a:tc>
                  <a:txBody>
                    <a:bodyPr/>
                    <a:lstStyle/>
                    <a:p>
                      <a:r>
                        <a:rPr lang="ru-RU" sz="3000" dirty="0">
                          <a:effectLst/>
                        </a:rPr>
                        <a:t>47</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r>
                        <a:rPr lang="ru-RU" sz="3000" dirty="0">
                          <a:effectLst/>
                        </a:rPr>
                        <a:t>24</a:t>
                      </a: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xmlns="" val="1363527463"/>
                  </a:ext>
                </a:extLst>
              </a:tr>
            </a:tbl>
          </a:graphicData>
        </a:graphic>
      </p:graphicFrame>
      <p:sp>
        <p:nvSpPr>
          <p:cNvPr id="3" name="Прямоугольник 2"/>
          <p:cNvSpPr/>
          <p:nvPr/>
        </p:nvSpPr>
        <p:spPr>
          <a:xfrm>
            <a:off x="18119304" y="324090"/>
            <a:ext cx="6264696" cy="1323439"/>
          </a:xfrm>
          <a:prstGeom prst="rect">
            <a:avLst/>
          </a:prstGeom>
        </p:spPr>
        <p:txBody>
          <a:bodyPr wrap="square">
            <a:spAutoFit/>
          </a:bodyPr>
          <a:lstStyle/>
          <a:p>
            <a:r>
              <a:rPr lang="ru-RU" sz="4000" i="1" dirty="0">
                <a:solidFill>
                  <a:schemeClr val="tx1"/>
                </a:solidFill>
              </a:rPr>
              <a:t>Зеленым – лидеры</a:t>
            </a:r>
          </a:p>
          <a:p>
            <a:r>
              <a:rPr lang="ru-RU" sz="4000" i="1" dirty="0">
                <a:solidFill>
                  <a:schemeClr val="tx1"/>
                </a:solidFill>
              </a:rPr>
              <a:t>Желтым - аутсайдеры</a:t>
            </a:r>
            <a:endParaRPr lang="ru-RU" sz="400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marL="304800" indent="-304800" algn="l">
              <a:spcBef>
                <a:spcPts val="2800"/>
              </a:spcBef>
              <a:buSzPct val="100000"/>
              <a:buAutoNum type="arabicPeriod"/>
              <a:defRPr sz="2800">
                <a:solidFill>
                  <a:srgbClr val="253957"/>
                </a:solidFill>
                <a:latin typeface="+mn-lt"/>
                <a:ea typeface="+mn-ea"/>
                <a:cs typeface="+mn-cs"/>
                <a:sym typeface="Arial Narrow"/>
              </a:defRPr>
            </a:pPr>
            <a:endParaRPr dirty="0"/>
          </a:p>
        </p:txBody>
      </p:sp>
      <p:sp>
        <p:nvSpPr>
          <p:cNvPr id="80" name="Очень крутой заголовок…"/>
          <p:cNvSpPr txBox="1"/>
          <p:nvPr/>
        </p:nvSpPr>
        <p:spPr>
          <a:xfrm>
            <a:off x="3983088" y="42550"/>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endParaRPr sz="5400" dirty="0"/>
          </a:p>
        </p:txBody>
      </p:sp>
      <p:sp>
        <p:nvSpPr>
          <p:cNvPr id="81"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3"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endParaRPr dirty="0"/>
          </a:p>
        </p:txBody>
      </p:sp>
      <p:graphicFrame>
        <p:nvGraphicFramePr>
          <p:cNvPr id="5" name="Таблица 4">
            <a:extLst>
              <a:ext uri="{FF2B5EF4-FFF2-40B4-BE49-F238E27FC236}">
                <a16:creationId xmlns:a16="http://schemas.microsoft.com/office/drawing/2014/main" xmlns="" id="{6796919B-CCB2-684F-88F7-D16A44B0A00C}"/>
              </a:ext>
            </a:extLst>
          </p:cNvPr>
          <p:cNvGraphicFramePr>
            <a:graphicFrameLocks noGrp="1"/>
          </p:cNvGraphicFramePr>
          <p:nvPr>
            <p:extLst>
              <p:ext uri="{D42A27DB-BD31-4B8C-83A1-F6EECF244321}">
                <p14:modId xmlns:p14="http://schemas.microsoft.com/office/powerpoint/2010/main" val="120867934"/>
              </p:ext>
            </p:extLst>
          </p:nvPr>
        </p:nvGraphicFramePr>
        <p:xfrm>
          <a:off x="202668" y="161256"/>
          <a:ext cx="23978664" cy="13606654"/>
        </p:xfrm>
        <a:graphic>
          <a:graphicData uri="http://schemas.openxmlformats.org/drawingml/2006/table">
            <a:tbl>
              <a:tblPr firstRow="1" firstCol="1" bandRow="1">
                <a:tableStyleId>{69CF1AB2-1976-4502-BF36-3FF5EA218861}</a:tableStyleId>
              </a:tblPr>
              <a:tblGrid>
                <a:gridCol w="1488246">
                  <a:extLst>
                    <a:ext uri="{9D8B030D-6E8A-4147-A177-3AD203B41FA5}">
                      <a16:colId xmlns:a16="http://schemas.microsoft.com/office/drawing/2014/main" xmlns="" val="2508021215"/>
                    </a:ext>
                  </a:extLst>
                </a:gridCol>
                <a:gridCol w="1644102">
                  <a:extLst>
                    <a:ext uri="{9D8B030D-6E8A-4147-A177-3AD203B41FA5}">
                      <a16:colId xmlns:a16="http://schemas.microsoft.com/office/drawing/2014/main" xmlns="" val="1772770642"/>
                    </a:ext>
                  </a:extLst>
                </a:gridCol>
                <a:gridCol w="2520280">
                  <a:extLst>
                    <a:ext uri="{9D8B030D-6E8A-4147-A177-3AD203B41FA5}">
                      <a16:colId xmlns:a16="http://schemas.microsoft.com/office/drawing/2014/main" xmlns="" val="616444783"/>
                    </a:ext>
                  </a:extLst>
                </a:gridCol>
                <a:gridCol w="1793116">
                  <a:extLst>
                    <a:ext uri="{9D8B030D-6E8A-4147-A177-3AD203B41FA5}">
                      <a16:colId xmlns:a16="http://schemas.microsoft.com/office/drawing/2014/main" xmlns="" val="4229053537"/>
                    </a:ext>
                  </a:extLst>
                </a:gridCol>
                <a:gridCol w="1914749">
                  <a:extLst>
                    <a:ext uri="{9D8B030D-6E8A-4147-A177-3AD203B41FA5}">
                      <a16:colId xmlns:a16="http://schemas.microsoft.com/office/drawing/2014/main" xmlns="" val="2549848621"/>
                    </a:ext>
                  </a:extLst>
                </a:gridCol>
                <a:gridCol w="1701499">
                  <a:extLst>
                    <a:ext uri="{9D8B030D-6E8A-4147-A177-3AD203B41FA5}">
                      <a16:colId xmlns:a16="http://schemas.microsoft.com/office/drawing/2014/main" xmlns="" val="49227406"/>
                    </a:ext>
                  </a:extLst>
                </a:gridCol>
                <a:gridCol w="2947964">
                  <a:extLst>
                    <a:ext uri="{9D8B030D-6E8A-4147-A177-3AD203B41FA5}">
                      <a16:colId xmlns:a16="http://schemas.microsoft.com/office/drawing/2014/main" xmlns="" val="1280363546"/>
                    </a:ext>
                  </a:extLst>
                </a:gridCol>
                <a:gridCol w="1913247">
                  <a:extLst>
                    <a:ext uri="{9D8B030D-6E8A-4147-A177-3AD203B41FA5}">
                      <a16:colId xmlns:a16="http://schemas.microsoft.com/office/drawing/2014/main" xmlns="" val="2550008762"/>
                    </a:ext>
                  </a:extLst>
                </a:gridCol>
                <a:gridCol w="2341249">
                  <a:extLst>
                    <a:ext uri="{9D8B030D-6E8A-4147-A177-3AD203B41FA5}">
                      <a16:colId xmlns:a16="http://schemas.microsoft.com/office/drawing/2014/main" xmlns="" val="1670918626"/>
                    </a:ext>
                  </a:extLst>
                </a:gridCol>
                <a:gridCol w="2947964">
                  <a:extLst>
                    <a:ext uri="{9D8B030D-6E8A-4147-A177-3AD203B41FA5}">
                      <a16:colId xmlns:a16="http://schemas.microsoft.com/office/drawing/2014/main" xmlns="" val="566025146"/>
                    </a:ext>
                  </a:extLst>
                </a:gridCol>
                <a:gridCol w="2766248">
                  <a:extLst>
                    <a:ext uri="{9D8B030D-6E8A-4147-A177-3AD203B41FA5}">
                      <a16:colId xmlns:a16="http://schemas.microsoft.com/office/drawing/2014/main" xmlns="" val="2416640824"/>
                    </a:ext>
                  </a:extLst>
                </a:gridCol>
              </a:tblGrid>
              <a:tr h="1595837">
                <a:tc rowSpan="2">
                  <a:txBody>
                    <a:bodyPr/>
                    <a:lstStyle/>
                    <a:p>
                      <a:pPr algn="ctr">
                        <a:lnSpc>
                          <a:spcPct val="115000"/>
                        </a:lnSpc>
                      </a:pPr>
                      <a:r>
                        <a:rPr lang="ru-RU" sz="2400" u="none" dirty="0">
                          <a:effectLst/>
                        </a:rPr>
                        <a:t>Страна (15</a:t>
                      </a:r>
                      <a:r>
                        <a:rPr lang="ru-RU" sz="2400" dirty="0">
                          <a:effectLst/>
                        </a:rPr>
                        <a:t>)</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gridSpan="3">
                  <a:txBody>
                    <a:bodyPr/>
                    <a:lstStyle/>
                    <a:p>
                      <a:pPr algn="ctr">
                        <a:lnSpc>
                          <a:spcPct val="115000"/>
                        </a:lnSpc>
                      </a:pPr>
                      <a:r>
                        <a:rPr lang="ru-RU" sz="2400" dirty="0">
                          <a:effectLst/>
                        </a:rPr>
                        <a:t>1. Тип институционализации политики в области обучения</a:t>
                      </a:r>
                      <a:r>
                        <a:rPr lang="ru-RU" sz="2400" baseline="0" dirty="0">
                          <a:effectLst/>
                        </a:rPr>
                        <a:t> предпринимательству</a:t>
                      </a:r>
                      <a:r>
                        <a:rPr lang="ru-RU" sz="2400" dirty="0">
                          <a:effectLst/>
                        </a:rPr>
                        <a:t> в ВО</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hMerge="1">
                  <a:txBody>
                    <a:bodyPr/>
                    <a:lstStyle/>
                    <a:p>
                      <a:endParaRPr lang="ru-RU"/>
                    </a:p>
                  </a:txBody>
                  <a:tcPr/>
                </a:tc>
                <a:tc hMerge="1">
                  <a:txBody>
                    <a:bodyPr/>
                    <a:lstStyle/>
                    <a:p>
                      <a:endParaRPr lang="ru-RU"/>
                    </a:p>
                  </a:txBody>
                  <a:tcPr/>
                </a:tc>
                <a:tc rowSpan="2">
                  <a:txBody>
                    <a:bodyPr/>
                    <a:lstStyle/>
                    <a:p>
                      <a:pPr algn="ctr">
                        <a:lnSpc>
                          <a:spcPct val="115000"/>
                        </a:lnSpc>
                      </a:pPr>
                      <a:r>
                        <a:rPr lang="ru-RU" sz="2400">
                          <a:effectLst/>
                        </a:rPr>
                        <a:t>2. Программные документы ставят задачи развития предпринимательских установок, ценностей, мотивации</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a:lnSpc>
                          <a:spcPct val="115000"/>
                        </a:lnSpc>
                      </a:pPr>
                      <a:r>
                        <a:rPr lang="ru-RU" sz="2400" dirty="0">
                          <a:effectLst/>
                        </a:rPr>
                        <a:t>3. Программные документы ставят задачи развития предпринимательских навыков и компетенций</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pPr>
                      <a:r>
                        <a:rPr lang="ru-RU" sz="2400" dirty="0">
                          <a:effectLst/>
                        </a:rPr>
                        <a:t> </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a:lnSpc>
                          <a:spcPct val="115000"/>
                        </a:lnSpc>
                      </a:pPr>
                      <a:r>
                        <a:rPr lang="ru-RU" sz="2400" dirty="0">
                          <a:effectLst/>
                        </a:rPr>
                        <a:t>5. </a:t>
                      </a:r>
                      <a:r>
                        <a:rPr lang="ru-RU" sz="2400" dirty="0" err="1">
                          <a:effectLst/>
                        </a:rPr>
                        <a:t>Технол</a:t>
                      </a:r>
                      <a:r>
                        <a:rPr lang="ru-RU" sz="2400" dirty="0">
                          <a:effectLst/>
                        </a:rPr>
                        <a:t>. предпринимательство  указывается в качестве особого</a:t>
                      </a:r>
                      <a:r>
                        <a:rPr lang="ru-RU" sz="2400" baseline="0" dirty="0">
                          <a:effectLst/>
                        </a:rPr>
                        <a:t> </a:t>
                      </a:r>
                      <a:r>
                        <a:rPr lang="ru-RU" sz="2400" dirty="0">
                          <a:effectLst/>
                        </a:rPr>
                        <a:t>направления обучения</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a:lnSpc>
                          <a:spcPct val="115000"/>
                        </a:lnSpc>
                      </a:pPr>
                      <a:r>
                        <a:rPr lang="ru-RU" sz="2400" dirty="0">
                          <a:effectLst/>
                        </a:rPr>
                        <a:t>6. Социальное предпринимательство – особое направление обучения</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gridSpan="2">
                  <a:txBody>
                    <a:bodyPr/>
                    <a:lstStyle/>
                    <a:p>
                      <a:pPr algn="ctr">
                        <a:lnSpc>
                          <a:spcPct val="115000"/>
                        </a:lnSpc>
                      </a:pPr>
                      <a:r>
                        <a:rPr lang="ru-RU" sz="2400" dirty="0">
                          <a:effectLst/>
                        </a:rPr>
                        <a:t>7. Ориентация на международный контекст в программных документах</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ru-RU"/>
                    </a:p>
                  </a:txBody>
                  <a:tcPr/>
                </a:tc>
                <a:extLst>
                  <a:ext uri="{0D108BD9-81ED-4DB2-BD59-A6C34878D82A}">
                    <a16:rowId xmlns:a16="http://schemas.microsoft.com/office/drawing/2014/main" xmlns="" val="3099634921"/>
                  </a:ext>
                </a:extLst>
              </a:tr>
              <a:tr h="2798856">
                <a:tc vMerge="1">
                  <a:txBody>
                    <a:bodyPr/>
                    <a:lstStyle/>
                    <a:p>
                      <a:endParaRPr lang="ru-RU"/>
                    </a:p>
                  </a:txBody>
                  <a:tcPr/>
                </a:tc>
                <a:tc>
                  <a:txBody>
                    <a:bodyPr/>
                    <a:lstStyle/>
                    <a:p>
                      <a:pPr algn="ctr">
                        <a:lnSpc>
                          <a:spcPct val="115000"/>
                        </a:lnSpc>
                      </a:pPr>
                      <a:r>
                        <a:rPr lang="en-US" sz="2400" b="1" dirty="0">
                          <a:effectLst/>
                        </a:rPr>
                        <a:t>a</a:t>
                      </a:r>
                      <a:r>
                        <a:rPr lang="ru-RU" sz="2400" b="1" dirty="0">
                          <a:effectLst/>
                        </a:rPr>
                        <a:t>. Отдельная политика, сосредоточенная только на ВО</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en-US" sz="2400" b="1" dirty="0">
                          <a:effectLst/>
                        </a:rPr>
                        <a:t>b</a:t>
                      </a:r>
                      <a:r>
                        <a:rPr lang="ru-RU" sz="2400" b="1" dirty="0">
                          <a:effectLst/>
                        </a:rPr>
                        <a:t>. Часть политики развития образования в целом (в различных секторах, не только ВО)</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pPr>
                      <a:r>
                        <a:rPr lang="en-US" sz="2400" b="1" dirty="0">
                          <a:effectLst/>
                        </a:rPr>
                        <a:t>c</a:t>
                      </a:r>
                      <a:r>
                        <a:rPr lang="ru-RU" sz="2400" b="1" dirty="0">
                          <a:effectLst/>
                        </a:rPr>
                        <a:t>. Часть политики экономического развития</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ru-RU"/>
                    </a:p>
                  </a:txBody>
                  <a:tcPr/>
                </a:tc>
                <a:tc vMerge="1">
                  <a:txBody>
                    <a:bodyPr/>
                    <a:lstStyle/>
                    <a:p>
                      <a:endParaRPr lang="ru-RU"/>
                    </a:p>
                  </a:txBody>
                  <a:tcPr/>
                </a:tc>
                <a:tc>
                  <a:txBody>
                    <a:bodyPr/>
                    <a:lstStyle/>
                    <a:p>
                      <a:pPr algn="ctr">
                        <a:lnSpc>
                          <a:spcPct val="115000"/>
                        </a:lnSpc>
                      </a:pPr>
                      <a:r>
                        <a:rPr lang="ru-RU" sz="2400" b="1" dirty="0">
                          <a:effectLst/>
                        </a:rPr>
                        <a:t>4. Особая целевая аудитория в программных документах (помимо</a:t>
                      </a:r>
                      <a:r>
                        <a:rPr lang="ru-RU" sz="2400" b="1" baseline="0" dirty="0">
                          <a:effectLst/>
                        </a:rPr>
                        <a:t> студентов</a:t>
                      </a:r>
                      <a:r>
                        <a:rPr lang="ru-RU" sz="2400" b="1" dirty="0">
                          <a:effectLst/>
                        </a:rPr>
                        <a:t>)</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ru-RU"/>
                    </a:p>
                  </a:txBody>
                  <a:tcPr/>
                </a:tc>
                <a:tc vMerge="1">
                  <a:txBody>
                    <a:bodyPr/>
                    <a:lstStyle/>
                    <a:p>
                      <a:endParaRPr lang="ru-RU"/>
                    </a:p>
                  </a:txBody>
                  <a:tcPr/>
                </a:tc>
                <a:tc>
                  <a:txBody>
                    <a:bodyPr/>
                    <a:lstStyle/>
                    <a:p>
                      <a:pPr algn="ctr">
                        <a:lnSpc>
                          <a:spcPct val="115000"/>
                        </a:lnSpc>
                      </a:pPr>
                      <a:r>
                        <a:rPr lang="en-US" sz="2400">
                          <a:effectLst/>
                        </a:rPr>
                        <a:t>a</a:t>
                      </a:r>
                      <a:r>
                        <a:rPr lang="ru-RU" sz="2400">
                          <a:effectLst/>
                        </a:rPr>
                        <a:t>. Сотрудничество с международными партнерами.</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pPr>
                      <a:r>
                        <a:rPr lang="en-US" sz="2400" dirty="0">
                          <a:effectLst/>
                        </a:rPr>
                        <a:t>b. </a:t>
                      </a:r>
                      <a:r>
                        <a:rPr lang="ru-RU" sz="2400" dirty="0">
                          <a:effectLst/>
                        </a:rPr>
                        <a:t>Упомянуты глобальные рейтинги как</a:t>
                      </a:r>
                      <a:r>
                        <a:rPr lang="ru-RU" sz="2400" baseline="0" dirty="0">
                          <a:effectLst/>
                        </a:rPr>
                        <a:t> ориентиры для оценки качества политик</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1743981066"/>
                  </a:ext>
                </a:extLst>
              </a:tr>
              <a:tr h="847076">
                <a:tc>
                  <a:txBody>
                    <a:bodyPr/>
                    <a:lstStyle/>
                    <a:p>
                      <a:pPr>
                        <a:lnSpc>
                          <a:spcPct val="115000"/>
                        </a:lnSpc>
                      </a:pPr>
                      <a:r>
                        <a:rPr lang="ru-RU" sz="2000" dirty="0">
                          <a:effectLst/>
                        </a:rPr>
                        <a:t>Азербайджан</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solidFill>
                      <a:srgbClr val="FFFF00"/>
                    </a:solidFill>
                  </a:tcPr>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442385025"/>
                  </a:ext>
                </a:extLst>
              </a:tr>
              <a:tr h="541663">
                <a:tc>
                  <a:txBody>
                    <a:bodyPr/>
                    <a:lstStyle/>
                    <a:p>
                      <a:pPr>
                        <a:lnSpc>
                          <a:spcPct val="115000"/>
                        </a:lnSpc>
                      </a:pPr>
                      <a:r>
                        <a:rPr lang="ru-RU" sz="2000">
                          <a:effectLst/>
                        </a:rPr>
                        <a:t>Армения</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dirty="0">
                          <a:effectLst/>
                        </a:rPr>
                        <a:t>+ </a:t>
                      </a:r>
                      <a:r>
                        <a:rPr lang="ru-RU" sz="2000" dirty="0">
                          <a:effectLst/>
                        </a:rPr>
                        <a:t>(женщины)</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65482825"/>
                  </a:ext>
                </a:extLst>
              </a:tr>
              <a:tr h="541663">
                <a:tc>
                  <a:txBody>
                    <a:bodyPr/>
                    <a:lstStyle/>
                    <a:p>
                      <a:pPr>
                        <a:lnSpc>
                          <a:spcPct val="115000"/>
                        </a:lnSpc>
                      </a:pPr>
                      <a:r>
                        <a:rPr lang="ru-RU" sz="2000">
                          <a:effectLst/>
                        </a:rPr>
                        <a:t>Беларусь</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1737873166"/>
                  </a:ext>
                </a:extLst>
              </a:tr>
              <a:tr h="541663">
                <a:tc>
                  <a:txBody>
                    <a:bodyPr/>
                    <a:lstStyle/>
                    <a:p>
                      <a:pPr>
                        <a:lnSpc>
                          <a:spcPct val="115000"/>
                        </a:lnSpc>
                      </a:pPr>
                      <a:r>
                        <a:rPr lang="ru-RU" sz="2000">
                          <a:effectLst/>
                        </a:rPr>
                        <a:t>Грузия</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1933673801"/>
                  </a:ext>
                </a:extLst>
              </a:tr>
              <a:tr h="541663">
                <a:tc>
                  <a:txBody>
                    <a:bodyPr/>
                    <a:lstStyle/>
                    <a:p>
                      <a:pPr>
                        <a:lnSpc>
                          <a:spcPct val="115000"/>
                        </a:lnSpc>
                      </a:pPr>
                      <a:r>
                        <a:rPr lang="ru-RU" sz="2000">
                          <a:effectLst/>
                        </a:rPr>
                        <a:t>Казахстан</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327698471"/>
                  </a:ext>
                </a:extLst>
              </a:tr>
              <a:tr h="541663">
                <a:tc>
                  <a:txBody>
                    <a:bodyPr/>
                    <a:lstStyle/>
                    <a:p>
                      <a:pPr>
                        <a:lnSpc>
                          <a:spcPct val="115000"/>
                        </a:lnSpc>
                      </a:pPr>
                      <a:r>
                        <a:rPr lang="ru-RU" sz="2000" dirty="0">
                          <a:effectLst/>
                        </a:rPr>
                        <a:t>Киргизия</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solidFill>
                      <a:srgbClr val="FFFF00"/>
                    </a:solidFill>
                  </a:tcP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3214921935"/>
                  </a:ext>
                </a:extLst>
              </a:tr>
              <a:tr h="541663">
                <a:tc>
                  <a:txBody>
                    <a:bodyPr/>
                    <a:lstStyle/>
                    <a:p>
                      <a:pPr>
                        <a:lnSpc>
                          <a:spcPct val="115000"/>
                        </a:lnSpc>
                      </a:pPr>
                      <a:r>
                        <a:rPr lang="ru-RU" sz="2000" dirty="0">
                          <a:effectLst/>
                        </a:rPr>
                        <a:t>Латвия</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solidFill>
                      <a:srgbClr val="FFFF00"/>
                    </a:solidFill>
                  </a:tcP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4088125260"/>
                  </a:ext>
                </a:extLst>
              </a:tr>
              <a:tr h="541663">
                <a:tc>
                  <a:txBody>
                    <a:bodyPr/>
                    <a:lstStyle/>
                    <a:p>
                      <a:pPr>
                        <a:lnSpc>
                          <a:spcPct val="115000"/>
                        </a:lnSpc>
                      </a:pPr>
                      <a:r>
                        <a:rPr lang="ru-RU" sz="2000" dirty="0">
                          <a:effectLst/>
                        </a:rPr>
                        <a:t>Литва</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solidFill>
                      <a:srgbClr val="92D050"/>
                    </a:solidFill>
                  </a:tcPr>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 </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4285540328"/>
                  </a:ext>
                </a:extLst>
              </a:tr>
              <a:tr h="541663">
                <a:tc>
                  <a:txBody>
                    <a:bodyPr/>
                    <a:lstStyle/>
                    <a:p>
                      <a:pPr>
                        <a:lnSpc>
                          <a:spcPct val="115000"/>
                        </a:lnSpc>
                      </a:pPr>
                      <a:r>
                        <a:rPr lang="ru-RU" sz="2000">
                          <a:effectLst/>
                        </a:rPr>
                        <a:t>Молдова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3507161624"/>
                  </a:ext>
                </a:extLst>
              </a:tr>
              <a:tr h="541663">
                <a:tc>
                  <a:txBody>
                    <a:bodyPr/>
                    <a:lstStyle/>
                    <a:p>
                      <a:pPr>
                        <a:lnSpc>
                          <a:spcPct val="115000"/>
                        </a:lnSpc>
                      </a:pPr>
                      <a:r>
                        <a:rPr lang="ru-RU" sz="2000">
                          <a:effectLst/>
                        </a:rPr>
                        <a:t>Россия</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3491640281"/>
                  </a:ext>
                </a:extLst>
              </a:tr>
              <a:tr h="847076">
                <a:tc>
                  <a:txBody>
                    <a:bodyPr/>
                    <a:lstStyle/>
                    <a:p>
                      <a:pPr>
                        <a:lnSpc>
                          <a:spcPct val="115000"/>
                        </a:lnSpc>
                      </a:pPr>
                      <a:r>
                        <a:rPr lang="ru-RU" sz="2000">
                          <a:effectLst/>
                        </a:rPr>
                        <a:t>Таджикистан</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tc>
                <a:tc>
                  <a:txBody>
                    <a:bodyPr/>
                    <a:lstStyle/>
                    <a:p>
                      <a:pPr algn="ctr">
                        <a:lnSpc>
                          <a:spcPct val="115000"/>
                        </a:lnSpc>
                      </a:pPr>
                      <a:r>
                        <a:rPr lang="ru-RU"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3078646643"/>
                  </a:ext>
                </a:extLst>
              </a:tr>
              <a:tr h="847076">
                <a:tc>
                  <a:txBody>
                    <a:bodyPr/>
                    <a:lstStyle/>
                    <a:p>
                      <a:pPr>
                        <a:lnSpc>
                          <a:spcPct val="115000"/>
                        </a:lnSpc>
                      </a:pPr>
                      <a:r>
                        <a:rPr lang="ru-RU" sz="2000" dirty="0">
                          <a:effectLst/>
                        </a:rPr>
                        <a:t>Туркменистан</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solidFill>
                      <a:srgbClr val="FFFF00"/>
                    </a:solidFill>
                  </a:tcP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2949982339"/>
                  </a:ext>
                </a:extLst>
              </a:tr>
              <a:tr h="541663">
                <a:tc>
                  <a:txBody>
                    <a:bodyPr/>
                    <a:lstStyle/>
                    <a:p>
                      <a:pPr>
                        <a:lnSpc>
                          <a:spcPct val="115000"/>
                        </a:lnSpc>
                      </a:pPr>
                      <a:r>
                        <a:rPr lang="ru-RU" sz="2000" dirty="0">
                          <a:effectLst/>
                        </a:rPr>
                        <a:t>Узбекистан</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solidFill>
                      <a:srgbClr val="92D050"/>
                    </a:solidFill>
                  </a:tcP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pPr>
                      <a:r>
                        <a:rPr lang="ru-RU"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pPr>
                      <a:r>
                        <a:rPr lang="en-US" sz="2800" dirty="0">
                          <a:effectLst/>
                        </a:rPr>
                        <a:t>+ </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3680399215"/>
                  </a:ext>
                </a:extLst>
              </a:tr>
              <a:tr h="541663">
                <a:tc>
                  <a:txBody>
                    <a:bodyPr/>
                    <a:lstStyle/>
                    <a:p>
                      <a:pPr>
                        <a:lnSpc>
                          <a:spcPct val="115000"/>
                        </a:lnSpc>
                      </a:pPr>
                      <a:r>
                        <a:rPr lang="ru-RU" sz="2000">
                          <a:effectLst/>
                        </a:rPr>
                        <a:t>Украина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141598855"/>
                  </a:ext>
                </a:extLst>
              </a:tr>
              <a:tr h="470059">
                <a:tc>
                  <a:txBody>
                    <a:bodyPr/>
                    <a:lstStyle/>
                    <a:p>
                      <a:pPr>
                        <a:lnSpc>
                          <a:spcPct val="115000"/>
                        </a:lnSpc>
                      </a:pPr>
                      <a:r>
                        <a:rPr lang="ru-RU" sz="2000" dirty="0">
                          <a:effectLst/>
                        </a:rPr>
                        <a:t>Эстония</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b">
                    <a:solidFill>
                      <a:srgbClr val="92D050"/>
                    </a:solidFill>
                  </a:tcP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en-US"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a:effectLst/>
                        </a:rPr>
                        <a:t>+</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pPr>
                      <a:r>
                        <a:rPr lang="ru-RU" sz="2800" dirty="0">
                          <a:effectLst/>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929853172"/>
                  </a:ext>
                </a:extLst>
              </a:tr>
            </a:tbl>
          </a:graphicData>
        </a:graphic>
      </p:graphicFrame>
      <p:sp>
        <p:nvSpPr>
          <p:cNvPr id="7" name="Очень крутой заголовок…"/>
          <p:cNvSpPr txBox="1"/>
          <p:nvPr/>
        </p:nvSpPr>
        <p:spPr>
          <a:xfrm>
            <a:off x="11255896" y="42549"/>
            <a:ext cx="16361657" cy="1156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5400" dirty="0"/>
              <a:t>РЕЗУЛЬТАТЫ АНАЛИЗА </a:t>
            </a:r>
          </a:p>
          <a:p>
            <a:pPr algn="l">
              <a:defRPr sz="7000" b="1" cap="all">
                <a:solidFill>
                  <a:srgbClr val="253957"/>
                </a:solidFill>
                <a:latin typeface="+mn-lt"/>
                <a:ea typeface="+mn-ea"/>
                <a:cs typeface="+mn-cs"/>
                <a:sym typeface="Arial Narrow"/>
              </a:defRPr>
            </a:pPr>
            <a:r>
              <a:rPr lang="ru-RU" sz="5400" dirty="0"/>
              <a:t>ПОЛИТИК</a:t>
            </a:r>
            <a:endParaRPr sz="5400" dirty="0"/>
          </a:p>
        </p:txBody>
      </p:sp>
    </p:spTree>
    <p:extLst>
      <p:ext uri="{BB962C8B-B14F-4D97-AF65-F5344CB8AC3E}">
        <p14:creationId xmlns:p14="http://schemas.microsoft.com/office/powerpoint/2010/main" val="21665526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7619" y="7680918"/>
            <a:ext cx="21506374"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5318"/>
          <a:lstStyle/>
          <a:p>
            <a:pPr marL="304800" indent="-304800" algn="l">
              <a:spcBef>
                <a:spcPts val="2800"/>
              </a:spcBef>
              <a:buSzPct val="100000"/>
              <a:buChar char="•"/>
              <a:defRPr sz="2800">
                <a:solidFill>
                  <a:srgbClr val="253957"/>
                </a:solidFill>
                <a:latin typeface="+mn-lt"/>
                <a:ea typeface="+mn-ea"/>
                <a:cs typeface="+mn-cs"/>
                <a:sym typeface="Arial Narrow"/>
              </a:defRPr>
            </a:pPr>
            <a:endParaRPr dirty="0"/>
          </a:p>
        </p:txBody>
      </p:sp>
      <p:sp>
        <p:nvSpPr>
          <p:cNvPr id="94" name="Очень крутой заголовок…"/>
          <p:cNvSpPr txBox="1"/>
          <p:nvPr/>
        </p:nvSpPr>
        <p:spPr>
          <a:xfrm>
            <a:off x="-4467654" y="0"/>
            <a:ext cx="2148960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defRPr sz="7000" b="1" cap="all">
                <a:solidFill>
                  <a:srgbClr val="253957"/>
                </a:solidFill>
                <a:latin typeface="+mn-lt"/>
                <a:ea typeface="+mn-ea"/>
                <a:cs typeface="+mn-cs"/>
                <a:sym typeface="Arial Narrow"/>
              </a:defRPr>
            </a:pPr>
            <a:r>
              <a:rPr lang="ru-RU" sz="4000" dirty="0"/>
              <a:t>результаты анкетирования и интервью</a:t>
            </a:r>
          </a:p>
        </p:txBody>
      </p:sp>
      <p:sp>
        <p:nvSpPr>
          <p:cNvPr id="95" name="Заголовок основного текста"/>
          <p:cNvSpPr txBox="1"/>
          <p:nvPr/>
        </p:nvSpPr>
        <p:spPr>
          <a:xfrm>
            <a:off x="1177619" y="5820994"/>
            <a:ext cx="2150637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endParaRPr dirty="0"/>
          </a:p>
        </p:txBody>
      </p:sp>
      <p:graphicFrame>
        <p:nvGraphicFramePr>
          <p:cNvPr id="7" name="Таблица 6">
            <a:extLst>
              <a:ext uri="{FF2B5EF4-FFF2-40B4-BE49-F238E27FC236}">
                <a16:creationId xmlns:a16="http://schemas.microsoft.com/office/drawing/2014/main" xmlns="" id="{47F76617-6D66-A64A-89C8-8809C431D705}"/>
              </a:ext>
            </a:extLst>
          </p:cNvPr>
          <p:cNvGraphicFramePr>
            <a:graphicFrameLocks noGrp="1"/>
          </p:cNvGraphicFramePr>
          <p:nvPr>
            <p:extLst>
              <p:ext uri="{D42A27DB-BD31-4B8C-83A1-F6EECF244321}">
                <p14:modId xmlns:p14="http://schemas.microsoft.com/office/powerpoint/2010/main" val="1892979437"/>
              </p:ext>
            </p:extLst>
          </p:nvPr>
        </p:nvGraphicFramePr>
        <p:xfrm>
          <a:off x="238672" y="942364"/>
          <a:ext cx="23834647" cy="12697968"/>
        </p:xfrm>
        <a:graphic>
          <a:graphicData uri="http://schemas.openxmlformats.org/drawingml/2006/table">
            <a:tbl>
              <a:tblPr firstRow="1" firstCol="1" bandRow="1">
                <a:tableStyleId>{69CF1AB2-1976-4502-BF36-3FF5EA218861}</a:tableStyleId>
              </a:tblPr>
              <a:tblGrid>
                <a:gridCol w="1643306">
                  <a:extLst>
                    <a:ext uri="{9D8B030D-6E8A-4147-A177-3AD203B41FA5}">
                      <a16:colId xmlns:a16="http://schemas.microsoft.com/office/drawing/2014/main" xmlns="" val="1094982837"/>
                    </a:ext>
                  </a:extLst>
                </a:gridCol>
                <a:gridCol w="2338727">
                  <a:extLst>
                    <a:ext uri="{9D8B030D-6E8A-4147-A177-3AD203B41FA5}">
                      <a16:colId xmlns:a16="http://schemas.microsoft.com/office/drawing/2014/main" xmlns="" val="370321672"/>
                    </a:ext>
                  </a:extLst>
                </a:gridCol>
                <a:gridCol w="3016427">
                  <a:extLst>
                    <a:ext uri="{9D8B030D-6E8A-4147-A177-3AD203B41FA5}">
                      <a16:colId xmlns:a16="http://schemas.microsoft.com/office/drawing/2014/main" xmlns="" val="604020421"/>
                    </a:ext>
                  </a:extLst>
                </a:gridCol>
                <a:gridCol w="1880281">
                  <a:extLst>
                    <a:ext uri="{9D8B030D-6E8A-4147-A177-3AD203B41FA5}">
                      <a16:colId xmlns:a16="http://schemas.microsoft.com/office/drawing/2014/main" xmlns="" val="126703923"/>
                    </a:ext>
                  </a:extLst>
                </a:gridCol>
                <a:gridCol w="2670937">
                  <a:extLst>
                    <a:ext uri="{9D8B030D-6E8A-4147-A177-3AD203B41FA5}">
                      <a16:colId xmlns:a16="http://schemas.microsoft.com/office/drawing/2014/main" xmlns="" val="3858905348"/>
                    </a:ext>
                  </a:extLst>
                </a:gridCol>
                <a:gridCol w="2473825">
                  <a:extLst>
                    <a:ext uri="{9D8B030D-6E8A-4147-A177-3AD203B41FA5}">
                      <a16:colId xmlns:a16="http://schemas.microsoft.com/office/drawing/2014/main" xmlns="" val="3578809644"/>
                    </a:ext>
                  </a:extLst>
                </a:gridCol>
                <a:gridCol w="2462756">
                  <a:extLst>
                    <a:ext uri="{9D8B030D-6E8A-4147-A177-3AD203B41FA5}">
                      <a16:colId xmlns:a16="http://schemas.microsoft.com/office/drawing/2014/main" xmlns="" val="3949977872"/>
                    </a:ext>
                  </a:extLst>
                </a:gridCol>
                <a:gridCol w="2664288">
                  <a:extLst>
                    <a:ext uri="{9D8B030D-6E8A-4147-A177-3AD203B41FA5}">
                      <a16:colId xmlns:a16="http://schemas.microsoft.com/office/drawing/2014/main" xmlns="" val="2450084327"/>
                    </a:ext>
                  </a:extLst>
                </a:gridCol>
                <a:gridCol w="3016427">
                  <a:extLst>
                    <a:ext uri="{9D8B030D-6E8A-4147-A177-3AD203B41FA5}">
                      <a16:colId xmlns:a16="http://schemas.microsoft.com/office/drawing/2014/main" xmlns="" val="282211600"/>
                    </a:ext>
                  </a:extLst>
                </a:gridCol>
                <a:gridCol w="1667673">
                  <a:extLst>
                    <a:ext uri="{9D8B030D-6E8A-4147-A177-3AD203B41FA5}">
                      <a16:colId xmlns:a16="http://schemas.microsoft.com/office/drawing/2014/main" xmlns="" val="3146060481"/>
                    </a:ext>
                  </a:extLst>
                </a:gridCol>
              </a:tblGrid>
              <a:tr h="2798818">
                <a:tc>
                  <a:txBody>
                    <a:bodyPr/>
                    <a:lstStyle/>
                    <a:p>
                      <a:pPr algn="ctr">
                        <a:lnSpc>
                          <a:spcPct val="115000"/>
                        </a:lnSpc>
                      </a:pPr>
                      <a:r>
                        <a:rPr lang="ru-RU" sz="2400" dirty="0">
                          <a:effectLst/>
                        </a:rPr>
                        <a:t>Страна</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2400" dirty="0">
                          <a:effectLst/>
                        </a:rPr>
                        <a:t>Название программы и университета</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2400" dirty="0">
                          <a:effectLst/>
                        </a:rPr>
                        <a:t>Приоритетность обучения предпринимательству для программы </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2400" dirty="0">
                          <a:effectLst/>
                        </a:rPr>
                        <a:t>Программы зарубежных вузов как ориентиры при создании данной программы</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2400" dirty="0">
                          <a:effectLst/>
                        </a:rPr>
                        <a:t>Преподаватели программы проходили обучение/работали за границей</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2400" dirty="0">
                          <a:solidFill>
                            <a:schemeClr val="tx1"/>
                          </a:solidFill>
                          <a:effectLst/>
                        </a:rPr>
                        <a:t>(Выделенные*) навыки рассматриваются как образовательный результат </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2400" dirty="0">
                          <a:solidFill>
                            <a:schemeClr val="tx1"/>
                          </a:solidFill>
                          <a:effectLst/>
                        </a:rPr>
                        <a:t>(Выделенные*) навыки в реальности достигаются как образовательный результат</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2400" dirty="0">
                          <a:effectLst/>
                        </a:rPr>
                        <a:t>Особенное значение исследовательской деятельности в образовательном процессе </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2400" dirty="0">
                          <a:effectLst/>
                        </a:rPr>
                        <a:t>Обучение предпринимательству как способ решить глобальные проблемы</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2400" dirty="0">
                          <a:effectLst/>
                        </a:rPr>
                        <a:t>Наличие у студентов успешных бизнес-проектов</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extLst>
                  <a:ext uri="{0D108BD9-81ED-4DB2-BD59-A6C34878D82A}">
                    <a16:rowId xmlns:a16="http://schemas.microsoft.com/office/drawing/2014/main" xmlns="" val="1565402245"/>
                  </a:ext>
                </a:extLst>
              </a:tr>
              <a:tr h="1172689">
                <a:tc>
                  <a:txBody>
                    <a:bodyPr/>
                    <a:lstStyle/>
                    <a:p>
                      <a:pPr algn="ctr">
                        <a:lnSpc>
                          <a:spcPct val="115000"/>
                        </a:lnSpc>
                      </a:pPr>
                      <a:r>
                        <a:rPr lang="ru-RU" sz="2000" dirty="0">
                          <a:effectLst/>
                        </a:rPr>
                        <a:t>Казахстан</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r>
                        <a:rPr lang="en-US" sz="2000" dirty="0">
                          <a:effectLst/>
                        </a:rPr>
                        <a:t>Al-</a:t>
                      </a:r>
                      <a:r>
                        <a:rPr lang="en-US" sz="2000" dirty="0" err="1">
                          <a:effectLst/>
                        </a:rPr>
                        <a:t>Farabi</a:t>
                      </a:r>
                      <a:r>
                        <a:rPr lang="en-US" sz="2000" dirty="0">
                          <a:effectLst/>
                        </a:rPr>
                        <a:t> Kazakh National University; Innovational Management (</a:t>
                      </a:r>
                      <a:r>
                        <a:rPr lang="ru-RU" sz="2000" dirty="0">
                          <a:effectLst/>
                        </a:rPr>
                        <a:t>МА</a:t>
                      </a:r>
                      <a:r>
                        <a:rPr lang="en-US" sz="2000" dirty="0">
                          <a:effectLst/>
                        </a:rPr>
                        <a:t>)</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 </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extLst>
                  <a:ext uri="{0D108BD9-81ED-4DB2-BD59-A6C34878D82A}">
                    <a16:rowId xmlns:a16="http://schemas.microsoft.com/office/drawing/2014/main" xmlns="" val="1900703665"/>
                  </a:ext>
                </a:extLst>
              </a:tr>
              <a:tr h="1172689">
                <a:tc>
                  <a:txBody>
                    <a:bodyPr/>
                    <a:lstStyle/>
                    <a:p>
                      <a:pPr algn="ctr">
                        <a:lnSpc>
                          <a:spcPct val="115000"/>
                        </a:lnSpc>
                      </a:pPr>
                      <a:r>
                        <a:rPr lang="ru-RU" sz="2000">
                          <a:effectLst/>
                        </a:rPr>
                        <a:t> </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r>
                        <a:rPr lang="en-US" sz="2000">
                          <a:effectLst/>
                        </a:rPr>
                        <a:t>Al-Farabi Kazakh National University; Entrepreneurship and Law (</a:t>
                      </a:r>
                      <a:r>
                        <a:rPr lang="ru-RU" sz="2000">
                          <a:effectLst/>
                        </a:rPr>
                        <a:t>МА</a:t>
                      </a:r>
                      <a:r>
                        <a:rPr lang="en-US" sz="2000">
                          <a:effectLst/>
                        </a:rPr>
                        <a:t>)</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extLst>
                  <a:ext uri="{0D108BD9-81ED-4DB2-BD59-A6C34878D82A}">
                    <a16:rowId xmlns:a16="http://schemas.microsoft.com/office/drawing/2014/main" xmlns="" val="3707957338"/>
                  </a:ext>
                </a:extLst>
              </a:tr>
              <a:tr h="1465862">
                <a:tc>
                  <a:txBody>
                    <a:bodyPr/>
                    <a:lstStyle/>
                    <a:p>
                      <a:pPr algn="ctr">
                        <a:lnSpc>
                          <a:spcPct val="115000"/>
                        </a:lnSpc>
                      </a:pPr>
                      <a:r>
                        <a:rPr lang="ru-RU" sz="2000">
                          <a:effectLst/>
                        </a:rPr>
                        <a:t> </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r>
                        <a:rPr lang="en-US" sz="2000">
                          <a:effectLst/>
                        </a:rPr>
                        <a:t>L.N. Gumilyov Eurasian National University; Economics of entrepreneurship and business (BA)</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extLst>
                  <a:ext uri="{0D108BD9-81ED-4DB2-BD59-A6C34878D82A}">
                    <a16:rowId xmlns:a16="http://schemas.microsoft.com/office/drawing/2014/main" xmlns="" val="3503378377"/>
                  </a:ext>
                </a:extLst>
              </a:tr>
              <a:tr h="1172689">
                <a:tc>
                  <a:txBody>
                    <a:bodyPr/>
                    <a:lstStyle/>
                    <a:p>
                      <a:pPr algn="ctr">
                        <a:lnSpc>
                          <a:spcPct val="115000"/>
                        </a:lnSpc>
                      </a:pPr>
                      <a:r>
                        <a:rPr lang="ru-RU" sz="2000">
                          <a:effectLst/>
                        </a:rPr>
                        <a:t>Литва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r>
                        <a:rPr lang="en-US" sz="2000" dirty="0">
                          <a:effectLst/>
                        </a:rPr>
                        <a:t>Vilnius Gediminas Technical University; Business management (</a:t>
                      </a:r>
                      <a:r>
                        <a:rPr lang="ru-RU" sz="2000" dirty="0">
                          <a:effectLst/>
                        </a:rPr>
                        <a:t>МА</a:t>
                      </a:r>
                      <a:r>
                        <a:rPr lang="en-US" sz="2000" dirty="0">
                          <a:effectLst/>
                        </a:rPr>
                        <a:t>)</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extLst>
                  <a:ext uri="{0D108BD9-81ED-4DB2-BD59-A6C34878D82A}">
                    <a16:rowId xmlns:a16="http://schemas.microsoft.com/office/drawing/2014/main" xmlns="" val="1771359661"/>
                  </a:ext>
                </a:extLst>
              </a:tr>
              <a:tr h="2052206">
                <a:tc>
                  <a:txBody>
                    <a:bodyPr/>
                    <a:lstStyle/>
                    <a:p>
                      <a:pPr algn="ctr">
                        <a:lnSpc>
                          <a:spcPct val="115000"/>
                        </a:lnSpc>
                      </a:pPr>
                      <a:r>
                        <a:rPr lang="ru-RU" sz="2000">
                          <a:effectLst/>
                        </a:rPr>
                        <a:t>Эстония</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r>
                        <a:rPr lang="en-US" sz="2000">
                          <a:effectLst/>
                        </a:rPr>
                        <a:t>Tallinn University of Technology (TalTech); International Business Administration Specialisation in entrepreneurship and management (</a:t>
                      </a:r>
                      <a:r>
                        <a:rPr lang="ru-RU" sz="2000">
                          <a:effectLst/>
                        </a:rPr>
                        <a:t>ВА</a:t>
                      </a:r>
                      <a:r>
                        <a:rPr lang="en-US" sz="2000">
                          <a:effectLst/>
                        </a:rPr>
                        <a:t>)</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extLst>
                  <a:ext uri="{0D108BD9-81ED-4DB2-BD59-A6C34878D82A}">
                    <a16:rowId xmlns:a16="http://schemas.microsoft.com/office/drawing/2014/main" xmlns="" val="3692482050"/>
                  </a:ext>
                </a:extLst>
              </a:tr>
              <a:tr h="1465862">
                <a:tc>
                  <a:txBody>
                    <a:bodyPr/>
                    <a:lstStyle/>
                    <a:p>
                      <a:pPr algn="ctr">
                        <a:lnSpc>
                          <a:spcPct val="115000"/>
                        </a:lnSpc>
                      </a:pPr>
                      <a:r>
                        <a:rPr lang="ru-RU" sz="2000">
                          <a:effectLst/>
                        </a:rPr>
                        <a:t>Латвия</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r>
                        <a:rPr lang="en-US" sz="2000">
                          <a:effectLst/>
                        </a:rPr>
                        <a:t>Riga Stradins University; International Business and Sustainable Economy</a:t>
                      </a:r>
                      <a:endParaRPr lang="ru-RU" sz="2000">
                        <a:effectLst/>
                      </a:endParaRPr>
                    </a:p>
                    <a:p>
                      <a:r>
                        <a:rPr lang="ru-RU" sz="2000">
                          <a:effectLst/>
                        </a:rPr>
                        <a:t>(ВА)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extLst>
                  <a:ext uri="{0D108BD9-81ED-4DB2-BD59-A6C34878D82A}">
                    <a16:rowId xmlns:a16="http://schemas.microsoft.com/office/drawing/2014/main" xmlns="" val="581229944"/>
                  </a:ext>
                </a:extLst>
              </a:tr>
              <a:tr h="879517">
                <a:tc>
                  <a:txBody>
                    <a:bodyPr/>
                    <a:lstStyle/>
                    <a:p>
                      <a:pPr algn="ctr">
                        <a:lnSpc>
                          <a:spcPct val="115000"/>
                        </a:lnSpc>
                      </a:pPr>
                      <a:r>
                        <a:rPr lang="ru-RU" sz="2000" dirty="0">
                          <a:effectLst/>
                        </a:rPr>
                        <a:t>Армения</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solidFill>
                      <a:srgbClr val="FFFF00"/>
                    </a:solidFill>
                  </a:tcPr>
                </a:tc>
                <a:tc>
                  <a:txBody>
                    <a:bodyPr/>
                    <a:lstStyle/>
                    <a:p>
                      <a:r>
                        <a:rPr lang="en-US" sz="2000" dirty="0">
                          <a:effectLst/>
                        </a:rPr>
                        <a:t>American University of Armenia; BA Business</a:t>
                      </a:r>
                      <a:endParaRPr lang="ru-RU" sz="2000" dirty="0">
                        <a:effectLst/>
                      </a:endParaRPr>
                    </a:p>
                    <a:p>
                      <a:r>
                        <a:rPr lang="ru-RU" sz="2000" dirty="0">
                          <a:effectLst/>
                        </a:rPr>
                        <a:t>(ВА)</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oFill/>
                  </a:tcP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 </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a:effectLst/>
                        </a:rPr>
                        <a:t>-</a:t>
                      </a:r>
                      <a:endParaRPr lang="ru-RU"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tc>
                  <a:txBody>
                    <a:bodyPr/>
                    <a:lstStyle/>
                    <a:p>
                      <a:pPr algn="ctr">
                        <a:lnSpc>
                          <a:spcPct val="115000"/>
                        </a:lnSpc>
                      </a:pPr>
                      <a:r>
                        <a:rPr lang="ru-RU" sz="4000" dirty="0">
                          <a:effectLst/>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23" marR="34723" marT="0" marB="0" anchor="ctr"/>
                </a:tc>
                <a:extLst>
                  <a:ext uri="{0D108BD9-81ED-4DB2-BD59-A6C34878D82A}">
                    <a16:rowId xmlns:a16="http://schemas.microsoft.com/office/drawing/2014/main" xmlns="" val="3829951642"/>
                  </a:ext>
                </a:extLst>
              </a:tr>
            </a:tbl>
          </a:graphicData>
        </a:graphic>
      </p:graphicFrame>
      <p:sp>
        <p:nvSpPr>
          <p:cNvPr id="8" name="Прямоугольник 7"/>
          <p:cNvSpPr/>
          <p:nvPr/>
        </p:nvSpPr>
        <p:spPr>
          <a:xfrm>
            <a:off x="16418067" y="-134854"/>
            <a:ext cx="7963329" cy="1077218"/>
          </a:xfrm>
          <a:prstGeom prst="rect">
            <a:avLst/>
          </a:prstGeom>
        </p:spPr>
        <p:txBody>
          <a:bodyPr wrap="square">
            <a:spAutoFit/>
          </a:bodyPr>
          <a:lstStyle/>
          <a:p>
            <a:pPr algn="just"/>
            <a:r>
              <a:rPr lang="ru-RU" sz="3200" dirty="0"/>
              <a:t>*</a:t>
            </a:r>
            <a:r>
              <a:rPr lang="ru-RU" sz="1600" dirty="0"/>
              <a:t> Коммуникативные навыки, в частности, навыки работы в команде;  Критическое мышление и рефлексия;  Социально-эмоциональные навыки и личностные черты (например, готовность к риску, настойчивость и пр.) и др.</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254896" y="629145"/>
            <a:ext cx="21506373"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defRPr sz="7000" b="1" cap="all">
                <a:solidFill>
                  <a:srgbClr val="253957"/>
                </a:solidFill>
                <a:latin typeface="+mn-lt"/>
                <a:ea typeface="+mn-ea"/>
                <a:cs typeface="+mn-cs"/>
                <a:sym typeface="Arial Narrow"/>
              </a:defRPr>
            </a:pPr>
            <a:r>
              <a:rPr lang="ru-RU" sz="5400" dirty="0"/>
              <a:t>Цитаты интервью с руководителями программ</a:t>
            </a:r>
            <a:endParaRPr sz="54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7680918"/>
            <a:ext cx="21506374"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2800">
                <a:solidFill>
                  <a:srgbClr val="253957"/>
                </a:solidFill>
                <a:latin typeface="+mn-lt"/>
                <a:ea typeface="+mn-ea"/>
                <a:cs typeface="+mn-cs"/>
                <a:sym typeface="Arial Narrow"/>
              </a:defRPr>
            </a:pPr>
            <a:endParaRPr dirty="0"/>
          </a:p>
        </p:txBody>
      </p:sp>
      <p:sp>
        <p:nvSpPr>
          <p:cNvPr id="61" name="Заголовок основного текста"/>
          <p:cNvSpPr txBox="1"/>
          <p:nvPr/>
        </p:nvSpPr>
        <p:spPr>
          <a:xfrm>
            <a:off x="1231470" y="12391057"/>
            <a:ext cx="22178464"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endParaRPr dirty="0"/>
          </a:p>
        </p:txBody>
      </p:sp>
      <p:sp>
        <p:nvSpPr>
          <p:cNvPr id="2" name="TextBox 1">
            <a:extLst>
              <a:ext uri="{FF2B5EF4-FFF2-40B4-BE49-F238E27FC236}">
                <a16:creationId xmlns:a16="http://schemas.microsoft.com/office/drawing/2014/main" xmlns="" id="{183B00A1-5423-9647-9104-23FE24917434}"/>
              </a:ext>
            </a:extLst>
          </p:cNvPr>
          <p:cNvSpPr txBox="1"/>
          <p:nvPr/>
        </p:nvSpPr>
        <p:spPr>
          <a:xfrm>
            <a:off x="142669" y="2224892"/>
            <a:ext cx="24098661" cy="12609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ru-RU" sz="3600" dirty="0">
                <a:solidFill>
                  <a:schemeClr val="tx1"/>
                </a:solidFill>
              </a:rPr>
              <a:t>«Я думаю, что предпринимательству надо обучать всех, когда даже неэкономические факультеты выбирают предпринимательство как элективную дисциплину. Я думаю, его даже в школе нужно внедрять» (Казахстан)</a:t>
            </a:r>
          </a:p>
          <a:p>
            <a:r>
              <a:rPr lang="ru-RU" sz="3600" dirty="0">
                <a:solidFill>
                  <a:srgbClr val="C00000"/>
                </a:solidFill>
              </a:rPr>
              <a:t>ПРЕДПРИНИМАТЕЛЬСКИЕ СПОСОБНОСТИ – КАК ЧАСТЬ ОБЩЕГО ЧЕЛОВЕЧЕСКОГО КАПИТАЛА</a:t>
            </a:r>
          </a:p>
          <a:p>
            <a:pPr marL="0" marR="0" indent="0" algn="ctr" defTabSz="821531" rtl="0" fontAlgn="auto" latinLnBrk="0" hangingPunct="0">
              <a:lnSpc>
                <a:spcPct val="100000"/>
              </a:lnSpc>
              <a:spcBef>
                <a:spcPts val="0"/>
              </a:spcBef>
              <a:spcAft>
                <a:spcPts val="0"/>
              </a:spcAft>
              <a:buClrTx/>
              <a:buSzTx/>
              <a:buFontTx/>
              <a:buNone/>
              <a:tabLst/>
            </a:pPr>
            <a:endParaRPr kumimoji="0" lang="ru-RU" sz="3600" b="0" i="0" u="none" strike="noStrike" cap="none" spc="0" normalizeH="0" baseline="0" dirty="0">
              <a:ln>
                <a:noFill/>
              </a:ln>
              <a:solidFill>
                <a:srgbClr val="000000"/>
              </a:solidFill>
              <a:effectLst/>
              <a:uFillTx/>
              <a:latin typeface="+mj-lt"/>
              <a:ea typeface="+mj-ea"/>
              <a:cs typeface="+mj-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lang="ru-RU" sz="3600" dirty="0"/>
          </a:p>
          <a:p>
            <a:r>
              <a:rPr lang="en-US" sz="3600" dirty="0"/>
              <a:t>«We do not really know for sure that they obtain all learning outcomes…Every semester we have 500-600 participants and they all have to come up with business ideas» (</a:t>
            </a:r>
            <a:r>
              <a:rPr lang="ru-RU" sz="3600" dirty="0"/>
              <a:t>Эстония</a:t>
            </a:r>
            <a:r>
              <a:rPr lang="en-US" sz="3600" dirty="0"/>
              <a:t>)</a:t>
            </a:r>
            <a:endParaRPr lang="ru-RU" sz="3600" dirty="0"/>
          </a:p>
          <a:p>
            <a:r>
              <a:rPr lang="ru-RU" sz="3600" dirty="0">
                <a:solidFill>
                  <a:srgbClr val="C00000"/>
                </a:solidFill>
              </a:rPr>
              <a:t>ИЗМЕРЕНИЕ РЕЗУЛЬТАТОВ ОБУЧЕНИЕ ПРЕДПРИНИМАТЕЛЬСТВУ – СЛАБОЕ МЕСТО</a:t>
            </a:r>
          </a:p>
          <a:p>
            <a:endParaRPr lang="ru-RU" sz="3600" dirty="0"/>
          </a:p>
          <a:p>
            <a:r>
              <a:rPr lang="en-US" sz="3600" dirty="0"/>
              <a:t>«This ethics of sustainability, responsibility. I think we are small society and small economy, so we can’t to ignore these problems. Students are really receptive of these issues, also doing social entrepreneurship without financial gain. This new generation, it is kind self-evident for them» (</a:t>
            </a:r>
            <a:r>
              <a:rPr lang="en-US" sz="3600" dirty="0" err="1"/>
              <a:t>Эстония</a:t>
            </a:r>
            <a:r>
              <a:rPr lang="en-US" sz="3600" dirty="0"/>
              <a:t>)</a:t>
            </a:r>
            <a:endParaRPr lang="ru-RU" sz="3600" dirty="0"/>
          </a:p>
          <a:p>
            <a:r>
              <a:rPr lang="ru-RU" sz="3600" dirty="0">
                <a:solidFill>
                  <a:srgbClr val="C00000"/>
                </a:solidFill>
              </a:rPr>
              <a:t>СОЦИАЛЬНОЕ ПРЕДПРИНИМАТЕЛЬСТВО КАК «ЕСТЕСТВЕННЫЙ» ВИД ПРЕДПРИНИМАТЕЛЬСТВА ДЛЯ СТУДЕНТОВ</a:t>
            </a:r>
          </a:p>
          <a:p>
            <a:endParaRPr lang="ru-RU" sz="3600" dirty="0"/>
          </a:p>
          <a:p>
            <a:r>
              <a:rPr lang="ru-RU" sz="3600" dirty="0"/>
              <a:t> «Экологические проблемы, расизм, мы в Латвии не очень осознаем эти проблемы, поскольку они для нас не очень актуальны. Но у нас учатся иностранные студенты, и когда в группе обучаются люди из разных стран, получается более глобальное видение. Университет собирает студентов и учит принимать разный </a:t>
            </a:r>
            <a:r>
              <a:rPr lang="ru-RU" sz="3600" dirty="0" err="1"/>
              <a:t>бэкграунд</a:t>
            </a:r>
            <a:r>
              <a:rPr lang="ru-RU" sz="3600" dirty="0"/>
              <a:t>, посмотреть на одно и то же с нескольких сторон» (Латвия)</a:t>
            </a:r>
          </a:p>
          <a:p>
            <a:r>
              <a:rPr lang="ru-RU" sz="3600" dirty="0">
                <a:solidFill>
                  <a:srgbClr val="C00000"/>
                </a:solidFill>
              </a:rPr>
              <a:t>ОБУЧЕНИЕ ПРЕДПРИНИМАТЕЛЬСТВУ НА ОСНОВЕ ГЛОБАЛЬНОГО ВИДЕНИЯ</a:t>
            </a:r>
          </a:p>
          <a:p>
            <a:endParaRPr lang="ru-RU" sz="4000" dirty="0"/>
          </a:p>
          <a:p>
            <a:pPr marL="0" marR="0" indent="0" algn="ctr" defTabSz="821531" rtl="0" fontAlgn="auto" latinLnBrk="0" hangingPunct="0">
              <a:lnSpc>
                <a:spcPct val="100000"/>
              </a:lnSpc>
              <a:spcBef>
                <a:spcPts val="0"/>
              </a:spcBef>
              <a:spcAft>
                <a:spcPts val="0"/>
              </a:spcAft>
              <a:buClrTx/>
              <a:buSzTx/>
              <a:buFontTx/>
              <a:buNone/>
              <a:tabLst/>
            </a:pP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p:spTree>
    <p:extLst>
      <p:ext uri="{BB962C8B-B14F-4D97-AF65-F5344CB8AC3E}">
        <p14:creationId xmlns:p14="http://schemas.microsoft.com/office/powerpoint/2010/main" val="242970533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567515" y="808340"/>
            <a:ext cx="21506373"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defRPr sz="7000" b="1" cap="all">
                <a:solidFill>
                  <a:srgbClr val="253957"/>
                </a:solidFill>
                <a:latin typeface="+mn-lt"/>
                <a:ea typeface="+mn-ea"/>
                <a:cs typeface="+mn-cs"/>
                <a:sym typeface="Arial Narrow"/>
              </a:defRPr>
            </a:pPr>
            <a:r>
              <a:rPr lang="ru-RU" sz="5400" dirty="0"/>
              <a:t>ЗАКЛЮЧЕНИЕ</a:t>
            </a:r>
            <a:endParaRPr sz="54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7680918"/>
            <a:ext cx="21506374"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2800">
                <a:solidFill>
                  <a:srgbClr val="253957"/>
                </a:solidFill>
                <a:latin typeface="+mn-lt"/>
                <a:ea typeface="+mn-ea"/>
                <a:cs typeface="+mn-cs"/>
                <a:sym typeface="Arial Narrow"/>
              </a:defRPr>
            </a:pPr>
            <a:endParaRPr dirty="0"/>
          </a:p>
        </p:txBody>
      </p:sp>
      <p:sp>
        <p:nvSpPr>
          <p:cNvPr id="61" name="Заголовок основного текста"/>
          <p:cNvSpPr txBox="1"/>
          <p:nvPr/>
        </p:nvSpPr>
        <p:spPr>
          <a:xfrm>
            <a:off x="1231470" y="12391057"/>
            <a:ext cx="22178464"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endParaRPr dirty="0"/>
          </a:p>
        </p:txBody>
      </p:sp>
      <p:sp>
        <p:nvSpPr>
          <p:cNvPr id="3" name="TextBox 2">
            <a:extLst>
              <a:ext uri="{FF2B5EF4-FFF2-40B4-BE49-F238E27FC236}">
                <a16:creationId xmlns:a16="http://schemas.microsoft.com/office/drawing/2014/main" xmlns="" id="{51549F71-4976-7D47-9802-9C0D2E7F5E00}"/>
              </a:ext>
            </a:extLst>
          </p:cNvPr>
          <p:cNvSpPr txBox="1"/>
          <p:nvPr/>
        </p:nvSpPr>
        <p:spPr>
          <a:xfrm>
            <a:off x="598712" y="2408956"/>
            <a:ext cx="22080907" cy="99931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914400" indent="-914400" algn="l">
              <a:buAutoNum type="arabicPeriod"/>
            </a:pPr>
            <a:r>
              <a:rPr lang="ru-RU" sz="3200" dirty="0">
                <a:solidFill>
                  <a:srgbClr val="002060"/>
                </a:solidFill>
              </a:rPr>
              <a:t>Большинство постсоветских стран не просто декларируют в официальной политике на национальном уровне, но на практике реализуют программы обучения предпринимательству в университетах, причем с созданием соответствующих инфраструктурных и других условий на уровне вуза (инкубаторы, конкурса и т.п.).</a:t>
            </a:r>
          </a:p>
          <a:p>
            <a:pPr marL="914400" indent="-914400" algn="l">
              <a:buAutoNum type="arabicPeriod"/>
            </a:pPr>
            <a:endParaRPr lang="ru-RU" sz="3200" dirty="0">
              <a:solidFill>
                <a:srgbClr val="002060"/>
              </a:solidFill>
            </a:endParaRPr>
          </a:p>
          <a:p>
            <a:pPr marL="914400" indent="-914400" algn="l">
              <a:buAutoNum type="arabicPeriod"/>
            </a:pPr>
            <a:r>
              <a:rPr lang="ru-RU" sz="3200" dirty="0">
                <a:solidFill>
                  <a:srgbClr val="002060"/>
                </a:solidFill>
              </a:rPr>
              <a:t>Наблюдается высокая диверсификация между странами с точки зрения характеристик политик (включая степень их проработанности), что свидетельствует о разной скорости развития предпринимательской подготовки и связанной с ней "предпринимательской культуры" на постсоветском пространстве. </a:t>
            </a:r>
          </a:p>
          <a:p>
            <a:pPr marL="914400" indent="-914400" algn="l">
              <a:buAutoNum type="arabicPeriod"/>
            </a:pPr>
            <a:endParaRPr lang="ru-RU" sz="3200" dirty="0">
              <a:solidFill>
                <a:srgbClr val="002060"/>
              </a:solidFill>
            </a:endParaRPr>
          </a:p>
          <a:p>
            <a:pPr marL="914400" indent="-914400" algn="l">
              <a:buAutoNum type="arabicPeriod"/>
            </a:pPr>
            <a:r>
              <a:rPr lang="ru-RU" sz="3200" dirty="0">
                <a:solidFill>
                  <a:srgbClr val="002060"/>
                </a:solidFill>
              </a:rPr>
              <a:t>Ограниченная взаимосвязь между, с одной стороны, общими показателями стран в рейтингах социально-экономического развития, и, с другой стороны, степенью артикуляции вопросов предпринимательского образования в программных документах, инфраструктуре вузов и конкретных образовательных программах. Примеры необычных кейсов: Узбекистан или Латвия.</a:t>
            </a:r>
          </a:p>
          <a:p>
            <a:pPr marL="914400" indent="-914400" algn="l">
              <a:buAutoNum type="arabicPeriod"/>
            </a:pPr>
            <a:endParaRPr lang="ru-RU" sz="3200" dirty="0">
              <a:solidFill>
                <a:srgbClr val="002060"/>
              </a:solidFill>
            </a:endParaRPr>
          </a:p>
          <a:p>
            <a:pPr marL="914400" indent="-914400" algn="l">
              <a:buAutoNum type="arabicPeriod"/>
            </a:pPr>
            <a:r>
              <a:rPr lang="ru-RU" sz="3200" dirty="0">
                <a:solidFill>
                  <a:srgbClr val="002060"/>
                </a:solidFill>
              </a:rPr>
              <a:t>Чем более локален объект анализа – тем больше изоморфизма («похожести»). Ведущие вузы похожи между собой больше чем политики стран, а конкретные образовательные программы – еще больше, чем вузы.</a:t>
            </a:r>
          </a:p>
          <a:p>
            <a:pPr algn="l"/>
            <a:endParaRPr lang="ru-RU" sz="3200" dirty="0">
              <a:solidFill>
                <a:srgbClr val="002060"/>
              </a:solidFill>
            </a:endParaRPr>
          </a:p>
          <a:p>
            <a:pPr algn="l"/>
            <a:r>
              <a:rPr lang="ru-RU" sz="3200" b="1" dirty="0">
                <a:solidFill>
                  <a:srgbClr val="002060"/>
                </a:solidFill>
              </a:rPr>
              <a:t>Идеи социологического нового </a:t>
            </a:r>
            <a:r>
              <a:rPr lang="ru-RU" sz="3200" b="1" dirty="0" err="1">
                <a:solidFill>
                  <a:srgbClr val="002060"/>
                </a:solidFill>
              </a:rPr>
              <a:t>институционализма</a:t>
            </a:r>
            <a:r>
              <a:rPr lang="ru-RU" sz="3200" b="1">
                <a:solidFill>
                  <a:srgbClr val="002060"/>
                </a:solidFill>
              </a:rPr>
              <a:t> </a:t>
            </a:r>
            <a:r>
              <a:rPr lang="ru-RU" sz="3200" b="1" smtClean="0">
                <a:solidFill>
                  <a:srgbClr val="002060"/>
                </a:solidFill>
              </a:rPr>
              <a:t>получают </a:t>
            </a:r>
            <a:r>
              <a:rPr lang="ru-RU" sz="3200" b="1" dirty="0">
                <a:solidFill>
                  <a:srgbClr val="002060"/>
                </a:solidFill>
              </a:rPr>
              <a:t>большее подтверждение, чем идеи теории рационального выбора: подавляющее большинство постсоветских стран проявили явные признаки интеграции в глобальную «предпринимательскую культуру» - ЗАЧАСТУЮ, ВОПРЕКИ ХАРАКТЕРИСТИКАМ НАЦИОНАЛЬНОЙ ИНСТИТУЦИОНАЛЬНОЙ СРЕДЫ. </a:t>
            </a:r>
            <a:endParaRPr kumimoji="0" lang="ru-RU" sz="3200" b="1" i="0" u="none" strike="noStrike" cap="none" spc="0" normalizeH="0" baseline="0" dirty="0">
              <a:ln>
                <a:noFill/>
              </a:ln>
              <a:solidFill>
                <a:srgbClr val="002060"/>
              </a:solidFill>
              <a:effectLst/>
              <a:uFillTx/>
              <a:latin typeface="+mj-lt"/>
              <a:ea typeface="+mj-ea"/>
              <a:cs typeface="+mj-cs"/>
              <a:sym typeface="Helvetica Light"/>
            </a:endParaRPr>
          </a:p>
        </p:txBody>
      </p:sp>
      <p:pic>
        <p:nvPicPr>
          <p:cNvPr id="9" name="Рисунок 8">
            <a:extLst>
              <a:ext uri="{FF2B5EF4-FFF2-40B4-BE49-F238E27FC236}">
                <a16:creationId xmlns:a16="http://schemas.microsoft.com/office/drawing/2014/main" xmlns="" id="{9EB5B45B-62DA-2543-9E2A-824FE7EE07D0}"/>
              </a:ext>
            </a:extLst>
          </p:cNvPr>
          <p:cNvPicPr>
            <a:picLocks noChangeAspect="1"/>
          </p:cNvPicPr>
          <p:nvPr/>
        </p:nvPicPr>
        <p:blipFill>
          <a:blip r:embed="rId3"/>
          <a:stretch>
            <a:fillRect/>
          </a:stretch>
        </p:blipFill>
        <p:spPr>
          <a:xfrm>
            <a:off x="288547" y="126364"/>
            <a:ext cx="2557936" cy="2145600"/>
          </a:xfrm>
          <a:prstGeom prst="rect">
            <a:avLst/>
          </a:prstGeom>
        </p:spPr>
      </p:pic>
    </p:spTree>
    <p:extLst>
      <p:ext uri="{BB962C8B-B14F-4D97-AF65-F5344CB8AC3E}">
        <p14:creationId xmlns:p14="http://schemas.microsoft.com/office/powerpoint/2010/main" val="7638945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1368363" y="11494669"/>
            <a:ext cx="8579502"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defTabSz="642937">
              <a:defRPr sz="2400">
                <a:solidFill>
                  <a:srgbClr val="FFFFFF"/>
                </a:solidFill>
                <a:latin typeface="+mn-lt"/>
                <a:ea typeface="+mn-ea"/>
                <a:cs typeface="+mn-cs"/>
                <a:sym typeface="Arial Narrow"/>
              </a:defRPr>
            </a:lvl1pPr>
          </a:lstStyle>
          <a:p>
            <a:endParaRPr dirty="0"/>
          </a:p>
        </p:txBody>
      </p:sp>
      <p:sp>
        <p:nvSpPr>
          <p:cNvPr id="102" name="Телефон.: +Х (ХХХ) ХХХ ХХХХ"/>
          <p:cNvSpPr txBox="1"/>
          <p:nvPr/>
        </p:nvSpPr>
        <p:spPr>
          <a:xfrm>
            <a:off x="6620083" y="11494669"/>
            <a:ext cx="4328255"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endParaRPr dirty="0"/>
          </a:p>
        </p:txBody>
      </p:sp>
      <p:pic>
        <p:nvPicPr>
          <p:cNvPr id="103" name="Изображение" descr="Изображение"/>
          <p:cNvPicPr>
            <a:picLocks noChangeAspect="1"/>
          </p:cNvPicPr>
          <p:nvPr/>
        </p:nvPicPr>
        <p:blipFill>
          <a:blip r:embed="rId2"/>
          <a:stretch>
            <a:fillRect/>
          </a:stretch>
        </p:blipFill>
        <p:spPr>
          <a:xfrm>
            <a:off x="10594075" y="4920064"/>
            <a:ext cx="3195850" cy="3090059"/>
          </a:xfrm>
          <a:prstGeom prst="rect">
            <a:avLst/>
          </a:prstGeom>
          <a:ln w="12700">
            <a:miter lim="400000"/>
          </a:ln>
        </p:spPr>
      </p:pic>
      <p:sp>
        <p:nvSpPr>
          <p:cNvPr id="2" name="TextBox 1">
            <a:extLst>
              <a:ext uri="{FF2B5EF4-FFF2-40B4-BE49-F238E27FC236}">
                <a16:creationId xmlns:a16="http://schemas.microsoft.com/office/drawing/2014/main" xmlns="" id="{C35A6BF5-89C8-A74F-90AD-1F61F40B8870}"/>
              </a:ext>
            </a:extLst>
          </p:cNvPr>
          <p:cNvSpPr txBox="1"/>
          <p:nvPr/>
        </p:nvSpPr>
        <p:spPr>
          <a:xfrm>
            <a:off x="7479973" y="3257600"/>
            <a:ext cx="9424054"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defTabSz="821531" rtl="0" fontAlgn="auto" latinLnBrk="0" hangingPunct="0">
              <a:lnSpc>
                <a:spcPct val="100000"/>
              </a:lnSpc>
              <a:spcBef>
                <a:spcPts val="0"/>
              </a:spcBef>
              <a:spcAft>
                <a:spcPts val="0"/>
              </a:spcAft>
              <a:buClrTx/>
              <a:buSzTx/>
              <a:buFontTx/>
              <a:buNone/>
              <a:tabLst/>
            </a:pPr>
            <a:r>
              <a:rPr lang="ru-RU" b="1" dirty="0">
                <a:solidFill>
                  <a:schemeClr val="bg1"/>
                </a:solidFill>
              </a:rPr>
              <a:t>БЛАГОДАРИМ ЗА ВНИМАНИЕ!</a:t>
            </a:r>
            <a:endParaRPr kumimoji="0" lang="ru-RU" sz="5000" b="1" i="0" u="none" strike="noStrike" cap="none" spc="0" normalizeH="0" baseline="0" dirty="0">
              <a:ln>
                <a:noFill/>
              </a:ln>
              <a:solidFill>
                <a:schemeClr val="bg1"/>
              </a:solidFill>
              <a:effectLst/>
              <a:uFillTx/>
              <a:latin typeface="+mj-lt"/>
              <a:ea typeface="+mj-ea"/>
              <a:cs typeface="+mj-cs"/>
              <a:sym typeface="Helvetica Light"/>
            </a:endParaRPr>
          </a:p>
        </p:txBody>
      </p:sp>
      <p:sp>
        <p:nvSpPr>
          <p:cNvPr id="6" name="Прямоугольник 5">
            <a:extLst>
              <a:ext uri="{FF2B5EF4-FFF2-40B4-BE49-F238E27FC236}">
                <a16:creationId xmlns:a16="http://schemas.microsoft.com/office/drawing/2014/main" xmlns="" id="{1893DF24-DFE7-AE45-8307-79A682378F39}"/>
              </a:ext>
            </a:extLst>
          </p:cNvPr>
          <p:cNvSpPr/>
          <p:nvPr/>
        </p:nvSpPr>
        <p:spPr>
          <a:xfrm>
            <a:off x="0" y="0"/>
            <a:ext cx="24384000" cy="13716000"/>
          </a:xfrm>
          <a:prstGeom prst="rect">
            <a:avLst/>
          </a:prstGeom>
          <a:solidFill>
            <a:srgbClr val="0A3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a:extLst>
              <a:ext uri="{FF2B5EF4-FFF2-40B4-BE49-F238E27FC236}">
                <a16:creationId xmlns:a16="http://schemas.microsoft.com/office/drawing/2014/main" xmlns="" id="{030A7E34-6045-FE4E-8968-C02AA0DB9E91}"/>
              </a:ext>
            </a:extLst>
          </p:cNvPr>
          <p:cNvSpPr txBox="1"/>
          <p:nvPr/>
        </p:nvSpPr>
        <p:spPr>
          <a:xfrm>
            <a:off x="6863408" y="1778874"/>
            <a:ext cx="10657184" cy="7838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6000" b="1" i="0" u="none" strike="noStrike" cap="none" spc="0" normalizeH="0" baseline="0" dirty="0">
                <a:ln>
                  <a:noFill/>
                </a:ln>
                <a:solidFill>
                  <a:schemeClr val="bg1"/>
                </a:solidFill>
                <a:effectLst/>
                <a:uFillTx/>
                <a:latin typeface="+mj-lt"/>
                <a:ea typeface="+mj-ea"/>
                <a:cs typeface="+mj-cs"/>
                <a:sym typeface="Helvetica Light"/>
              </a:rPr>
              <a:t>Благодарим за внимание!</a:t>
            </a:r>
          </a:p>
          <a:p>
            <a:pPr marL="0" marR="0" indent="0" algn="ctr" defTabSz="821531" rtl="0" fontAlgn="auto" latinLnBrk="0" hangingPunct="0">
              <a:lnSpc>
                <a:spcPct val="100000"/>
              </a:lnSpc>
              <a:spcBef>
                <a:spcPts val="0"/>
              </a:spcBef>
              <a:spcAft>
                <a:spcPts val="0"/>
              </a:spcAft>
              <a:buClrTx/>
              <a:buSzTx/>
              <a:buFontTx/>
              <a:buNone/>
              <a:tabLst/>
            </a:pPr>
            <a:endParaRPr lang="ru-RU" sz="6000" b="1" dirty="0">
              <a:solidFill>
                <a:schemeClr val="bg1"/>
              </a:solidFill>
            </a:endParaRPr>
          </a:p>
          <a:p>
            <a:r>
              <a:rPr lang="ru-RU" dirty="0">
                <a:solidFill>
                  <a:srgbClr val="FFFFFF"/>
                </a:solidFill>
                <a:latin typeface="Arial Narrow" panose="020B0606020202030204" pitchFamily="34" charset="0"/>
              </a:rPr>
              <a:t>Вопросы/предложения по исследованию можно направить на адреса: </a:t>
            </a:r>
            <a:r>
              <a:rPr lang="ru-RU" dirty="0" err="1">
                <a:solidFill>
                  <a:srgbClr val="FFFFFF"/>
                </a:solidFill>
                <a:latin typeface="Arial Narrow" panose="020B0606020202030204" pitchFamily="34" charset="0"/>
              </a:rPr>
              <a:t>psorokin@hse.ru</a:t>
            </a:r>
            <a:r>
              <a:rPr lang="ru-RU" dirty="0">
                <a:solidFill>
                  <a:srgbClr val="FFFFFF"/>
                </a:solidFill>
                <a:latin typeface="Arial Narrow" panose="020B0606020202030204" pitchFamily="34" charset="0"/>
              </a:rPr>
              <a:t>; </a:t>
            </a:r>
            <a:endParaRPr lang="en-US" dirty="0">
              <a:solidFill>
                <a:srgbClr val="FFFFFF"/>
              </a:solidFill>
              <a:latin typeface="Arial Narrow" panose="020B0606020202030204" pitchFamily="34" charset="0"/>
            </a:endParaRPr>
          </a:p>
          <a:p>
            <a:r>
              <a:rPr lang="en-US" dirty="0" err="1">
                <a:solidFill>
                  <a:srgbClr val="FFFFFF"/>
                </a:solidFill>
                <a:latin typeface="Arial Narrow" panose="020B0606020202030204" pitchFamily="34" charset="0"/>
              </a:rPr>
              <a:t>schernenko</a:t>
            </a:r>
            <a:r>
              <a:rPr lang="ru-RU" dirty="0">
                <a:solidFill>
                  <a:srgbClr val="FFFFFF"/>
                </a:solidFill>
                <a:latin typeface="Arial Narrow" panose="020B0606020202030204" pitchFamily="34" charset="0"/>
              </a:rPr>
              <a:t>@</a:t>
            </a:r>
            <a:r>
              <a:rPr lang="ru-RU" dirty="0" err="1">
                <a:solidFill>
                  <a:srgbClr val="FFFFFF"/>
                </a:solidFill>
                <a:latin typeface="Arial Narrow" panose="020B0606020202030204" pitchFamily="34" charset="0"/>
              </a:rPr>
              <a:t>hse.ru</a:t>
            </a:r>
            <a:r>
              <a:rPr lang="ru-RU" dirty="0">
                <a:solidFill>
                  <a:srgbClr val="FFFFFF"/>
                </a:solidFill>
                <a:latin typeface="Arial Narrow" panose="020B0606020202030204" pitchFamily="34" charset="0"/>
              </a:rPr>
              <a:t> </a:t>
            </a:r>
          </a:p>
          <a:p>
            <a:pPr marL="0" marR="0" indent="0" algn="ctr" defTabSz="821531" rtl="0" fontAlgn="auto" latinLnBrk="0" hangingPunct="0">
              <a:lnSpc>
                <a:spcPct val="100000"/>
              </a:lnSpc>
              <a:spcBef>
                <a:spcPts val="0"/>
              </a:spcBef>
              <a:spcAft>
                <a:spcPts val="0"/>
              </a:spcAft>
              <a:buClrTx/>
              <a:buSzTx/>
              <a:buFontTx/>
              <a:buNone/>
              <a:tabLst/>
            </a:pPr>
            <a:endParaRPr kumimoji="0" lang="ru-RU" sz="6000" b="1" i="0" u="none" strike="noStrike" cap="none" spc="0" normalizeH="0" baseline="0" dirty="0">
              <a:ln>
                <a:noFill/>
              </a:ln>
              <a:solidFill>
                <a:schemeClr val="bg1"/>
              </a:solidFill>
              <a:effectLst/>
              <a:uFillTx/>
              <a:latin typeface="+mj-lt"/>
              <a:ea typeface="+mj-ea"/>
              <a:cs typeface="+mj-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lang="ru-RU" sz="6000" b="1" dirty="0">
              <a:solidFill>
                <a:schemeClr val="bg1"/>
              </a:solidFill>
            </a:endParaRPr>
          </a:p>
          <a:p>
            <a:pPr marL="0" marR="0" indent="0" algn="ctr" defTabSz="821531" rtl="0" fontAlgn="auto" latinLnBrk="0" hangingPunct="0">
              <a:lnSpc>
                <a:spcPct val="100000"/>
              </a:lnSpc>
              <a:spcBef>
                <a:spcPts val="0"/>
              </a:spcBef>
              <a:spcAft>
                <a:spcPts val="0"/>
              </a:spcAft>
              <a:buClrTx/>
              <a:buSzTx/>
              <a:buFontTx/>
              <a:buNone/>
              <a:tabLst/>
            </a:pPr>
            <a:endParaRPr kumimoji="0" lang="ru-RU" sz="6000" b="1" i="0" u="none" strike="noStrike" cap="none" spc="0" normalizeH="0" baseline="0" dirty="0">
              <a:ln>
                <a:noFill/>
              </a:ln>
              <a:solidFill>
                <a:schemeClr val="bg1"/>
              </a:solidFill>
              <a:effectLst/>
              <a:uFillTx/>
              <a:latin typeface="+mj-lt"/>
              <a:ea typeface="+mj-ea"/>
              <a:cs typeface="+mj-cs"/>
              <a:sym typeface="Helvetica Light"/>
            </a:endParaRPr>
          </a:p>
        </p:txBody>
      </p:sp>
      <p:pic>
        <p:nvPicPr>
          <p:cNvPr id="8" name="Рисунок 7">
            <a:extLst>
              <a:ext uri="{FF2B5EF4-FFF2-40B4-BE49-F238E27FC236}">
                <a16:creationId xmlns:a16="http://schemas.microsoft.com/office/drawing/2014/main" xmlns="" id="{54B17857-E02C-F84F-AAEE-FD73067528F5}"/>
              </a:ext>
            </a:extLst>
          </p:cNvPr>
          <p:cNvPicPr>
            <a:picLocks noChangeAspect="1"/>
          </p:cNvPicPr>
          <p:nvPr/>
        </p:nvPicPr>
        <p:blipFill>
          <a:blip r:embed="rId3"/>
          <a:stretch>
            <a:fillRect/>
          </a:stretch>
        </p:blipFill>
        <p:spPr>
          <a:xfrm>
            <a:off x="7479973" y="8227048"/>
            <a:ext cx="4007719" cy="3090058"/>
          </a:xfrm>
          <a:prstGeom prst="rect">
            <a:avLst/>
          </a:prstGeom>
        </p:spPr>
      </p:pic>
      <p:pic>
        <p:nvPicPr>
          <p:cNvPr id="9" name="Рисунок 8">
            <a:extLst>
              <a:ext uri="{FF2B5EF4-FFF2-40B4-BE49-F238E27FC236}">
                <a16:creationId xmlns:a16="http://schemas.microsoft.com/office/drawing/2014/main" xmlns="" id="{7B66EBBE-5F2B-0849-8B9F-68450310B14B}"/>
              </a:ext>
            </a:extLst>
          </p:cNvPr>
          <p:cNvPicPr>
            <a:picLocks noChangeAspect="1"/>
          </p:cNvPicPr>
          <p:nvPr/>
        </p:nvPicPr>
        <p:blipFill>
          <a:blip r:embed="rId4"/>
          <a:stretch>
            <a:fillRect/>
          </a:stretch>
        </p:blipFill>
        <p:spPr>
          <a:xfrm>
            <a:off x="13789925" y="8111556"/>
            <a:ext cx="3342962" cy="3470411"/>
          </a:xfrm>
          <a:prstGeom prst="rect">
            <a:avLst/>
          </a:prstGeo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10784</TotalTime>
  <Words>1521</Words>
  <Application>Microsoft Office PowerPoint</Application>
  <PresentationFormat>Произвольный</PresentationFormat>
  <Paragraphs>409</Paragraphs>
  <Slides>9</Slides>
  <Notes>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 Narrow</vt:lpstr>
      <vt:lpstr>Calibri</vt:lpstr>
      <vt:lpstr>Helvetica</vt:lpstr>
      <vt:lpstr>Helvetica Light</vt:lpstr>
      <vt:lpstr>Helvetica Neue</vt:lpstr>
      <vt:lpstr>Times New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Павел Сорокин</dc:creator>
  <cp:lastModifiedBy>Pavel Sorokin</cp:lastModifiedBy>
  <cp:revision>108</cp:revision>
  <dcterms:modified xsi:type="dcterms:W3CDTF">2021-04-27T10:44:25Z</dcterms:modified>
</cp:coreProperties>
</file>