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62" r:id="rId1"/>
    <p:sldMasterId id="2147483689" r:id="rId2"/>
    <p:sldMasterId id="2147483702" r:id="rId3"/>
  </p:sldMasterIdLst>
  <p:notesMasterIdLst>
    <p:notesMasterId r:id="rId20"/>
  </p:notesMasterIdLst>
  <p:sldIdLst>
    <p:sldId id="379" r:id="rId4"/>
    <p:sldId id="301" r:id="rId5"/>
    <p:sldId id="366" r:id="rId6"/>
    <p:sldId id="367" r:id="rId7"/>
    <p:sldId id="368" r:id="rId8"/>
    <p:sldId id="369" r:id="rId9"/>
    <p:sldId id="370" r:id="rId10"/>
    <p:sldId id="371" r:id="rId11"/>
    <p:sldId id="381" r:id="rId12"/>
    <p:sldId id="372" r:id="rId13"/>
    <p:sldId id="373" r:id="rId14"/>
    <p:sldId id="374" r:id="rId15"/>
    <p:sldId id="375" r:id="rId16"/>
    <p:sldId id="365" r:id="rId17"/>
    <p:sldId id="377" r:id="rId18"/>
    <p:sldId id="378" r:id="rId19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7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74" autoAdjust="0"/>
    <p:restoredTop sz="80871" autoAdjust="0"/>
  </p:normalViewPr>
  <p:slideViewPr>
    <p:cSldViewPr snapToGrid="0">
      <p:cViewPr varScale="1">
        <p:scale>
          <a:sx n="67" d="100"/>
          <a:sy n="67" d="100"/>
        </p:scale>
        <p:origin x="38" y="67"/>
      </p:cViewPr>
      <p:guideLst>
        <p:guide orient="horz" pos="4320"/>
        <p:guide pos="7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3D-480D-A241-E419BD353D70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3D-480D-A241-E419BD353D70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3D-480D-A241-E419BD353D70}"/>
              </c:ext>
            </c:extLst>
          </c:dPt>
          <c:dLbls>
            <c:dLbl>
              <c:idx val="0"/>
              <c:layout>
                <c:manualLayout>
                  <c:x val="-0.2052182596219477"/>
                  <c:y val="-0.18835461857209546"/>
                </c:manualLayout>
              </c:layout>
              <c:tx>
                <c:rich>
                  <a:bodyPr/>
                  <a:lstStyle/>
                  <a:p>
                    <a:fld id="{11568998-72E6-4D24-9CEC-9DF400813F7C}" type="VALUE">
                      <a:rPr lang="ru-RU" b="1"/>
                      <a:pPr/>
                      <a:t>[ЗНАЧЕНИЕ]</a:t>
                    </a:fld>
                    <a:r>
                      <a:rPr lang="ru-RU" b="1" dirty="0"/>
                      <a:t>-40 инициатив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33D-480D-A241-E419BD353D70}"/>
                </c:ext>
                <c:ext xmlns:c15="http://schemas.microsoft.com/office/drawing/2012/chart" uri="{CE6537A1-D6FC-4f65-9D91-7224C49458BB}">
                  <c15:layout>
                    <c:manualLayout>
                      <c:w val="0.31885225011624718"/>
                      <c:h val="0.151241613502604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9985243137209548E-2"/>
                  <c:y val="0.17922443450392339"/>
                </c:manualLayout>
              </c:layout>
              <c:tx>
                <c:rich>
                  <a:bodyPr/>
                  <a:lstStyle/>
                  <a:p>
                    <a:fld id="{25EA7C9F-BB06-43B3-87BF-4ECE0058DA4D}" type="VALUE">
                      <a:rPr lang="ru-RU"/>
                      <a:pPr/>
                      <a:t>[ЗНАЧЕНИЕ]</a:t>
                    </a:fld>
                    <a:r>
                      <a:rPr lang="ru-RU"/>
                      <a:t>-3 инициативы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3D-480D-A241-E419BD353D70}"/>
                </c:ext>
                <c:ext xmlns:c15="http://schemas.microsoft.com/office/drawing/2012/chart" uri="{CE6537A1-D6FC-4f65-9D91-7224C49458BB}">
                  <c15:layout>
                    <c:manualLayout>
                      <c:w val="0.25024240877774945"/>
                      <c:h val="0.1666705003902951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6.6326618509174234E-2"/>
                  <c:y val="1.2627701625715398E-2"/>
                </c:manualLayout>
              </c:layout>
              <c:tx>
                <c:rich>
                  <a:bodyPr/>
                  <a:lstStyle/>
                  <a:p>
                    <a:fld id="{124DC54C-83ED-4E9D-97A0-9C42D8443E23}" type="VALUE">
                      <a:rPr lang="ru-RU"/>
                      <a:pPr/>
                      <a:t>[ЗНАЧЕНИЕ]</a:t>
                    </a:fld>
                    <a:r>
                      <a:rPr lang="ru-RU"/>
                      <a:t>-2 иницитивы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33D-480D-A241-E419BD353D70}"/>
                </c:ext>
                <c:ext xmlns:c15="http://schemas.microsoft.com/office/drawing/2012/chart" uri="{CE6537A1-D6FC-4f65-9D91-7224C49458BB}">
                  <c15:layout>
                    <c:manualLayout>
                      <c:w val="0.20733905819267132"/>
                      <c:h val="0.1966979657962971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Лист1!$E$3:$G$3</c:f>
              <c:strCache>
                <c:ptCount val="3"/>
                <c:pt idx="0">
                  <c:v>Онлайн-инициативы</c:v>
                </c:pt>
                <c:pt idx="1">
                  <c:v>Очные инициативы</c:v>
                </c:pt>
                <c:pt idx="2">
                  <c:v>Инициативы смешанного типа</c:v>
                </c:pt>
              </c:strCache>
            </c:strRef>
          </c:cat>
          <c:val>
            <c:numRef>
              <c:f>Лист1!$E$4:$G$4</c:f>
              <c:numCache>
                <c:formatCode>0.0%</c:formatCode>
                <c:ptCount val="3"/>
                <c:pt idx="0">
                  <c:v>0.88900000000000001</c:v>
                </c:pt>
                <c:pt idx="1">
                  <c:v>6.7000000000000004E-2</c:v>
                </c:pt>
                <c:pt idx="2">
                  <c:v>4.3999999999999997E-2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33D-480D-A241-E419BD353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3600">
          <a:latin typeface="+mn-lt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628CEC93-B46F-4A9A-968F-A8F7F9B961DD}" type="VALUE">
                      <a:rPr lang="ru-RU"/>
                      <a:pPr>
                        <a:defRPr/>
                      </a:pPr>
                      <a:t>[ЗНАЧЕНИЕ]</a:t>
                    </a:fld>
                    <a:r>
                      <a:rPr lang="ru-RU"/>
                      <a:t>-28 инициатив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0FF-4C42-A743-2177A3F2586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82558DFC-8F4C-426D-B8BD-3829E5C0FA1A}" type="VALUE">
                      <a:rPr lang="ru-RU"/>
                      <a:pPr>
                        <a:defRPr/>
                      </a:pPr>
                      <a:t>[ЗНАЧЕНИЕ]</a:t>
                    </a:fld>
                    <a:r>
                      <a:rPr lang="ru-RU"/>
                      <a:t>-12 инициатив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FF-4C42-A743-2177A3F2586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311F13B2-9ECA-4458-BBBF-7A0061F050F2}" type="VALUE">
                      <a:rPr lang="ru-RU"/>
                      <a:pPr>
                        <a:defRPr/>
                      </a:pPr>
                      <a:t>[ЗНАЧЕНИЕ]</a:t>
                    </a:fld>
                    <a:r>
                      <a:rPr lang="ru-RU"/>
                      <a:t>- 4 инициативы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FF-4C42-A743-2177A3F2586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AEBE86EA-3BEF-427A-A25A-4960C63DADB4}" type="VALUE">
                      <a:rPr lang="ru-RU"/>
                      <a:pPr>
                        <a:defRPr/>
                      </a:pPr>
                      <a:t>[ЗНАЧЕНИЕ]</a:t>
                    </a:fld>
                    <a:r>
                      <a:rPr lang="ru-RU"/>
                      <a:t>-1 инициатива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FF-4C42-A743-2177A3F2586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Лист1!$A$26:$A$29</c:f>
              <c:strCache>
                <c:ptCount val="4"/>
                <c:pt idx="0">
                  <c:v>Целевая аудитория не определена</c:v>
                </c:pt>
                <c:pt idx="1">
                  <c:v>Целевая аудитория инициатив - молодежь</c:v>
                </c:pt>
                <c:pt idx="2">
                  <c:v>Целевая аудитория инициатив - женщины</c:v>
                </c:pt>
                <c:pt idx="3">
                  <c:v>Целевая аудитория - предпенсионная группа</c:v>
                </c:pt>
              </c:strCache>
            </c:strRef>
          </c:cat>
          <c:val>
            <c:numRef>
              <c:f>Лист1!$B$26:$B$29</c:f>
              <c:numCache>
                <c:formatCode>0.0%</c:formatCode>
                <c:ptCount val="4"/>
                <c:pt idx="0">
                  <c:v>0.622</c:v>
                </c:pt>
                <c:pt idx="1">
                  <c:v>0.26700000000000002</c:v>
                </c:pt>
                <c:pt idx="2">
                  <c:v>8.8999999999999996E-2</c:v>
                </c:pt>
                <c:pt idx="3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FF-4C42-A743-2177A3F25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64279200"/>
        <c:axId val="-464275936"/>
      </c:barChart>
      <c:valAx>
        <c:axId val="-46427593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-464279200"/>
        <c:crosses val="autoZero"/>
        <c:crossBetween val="between"/>
        <c:majorUnit val="0.2"/>
        <c:minorUnit val="0.2"/>
      </c:valAx>
      <c:catAx>
        <c:axId val="-46427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-464275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3600">
          <a:latin typeface="Arial Narrow" panose="020B060602020203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2039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063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888139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«Открытые инициативы» от </a:t>
            </a:r>
            <a:r>
              <a:rPr lang="ru-RU" b="1" dirty="0"/>
              <a:t>государственных игроков </a:t>
            </a:r>
            <a:r>
              <a:rPr lang="ru-RU" b="0" dirty="0"/>
              <a:t>(N=9). Для данного типа игроков характерен формат как очных, так и онлайн инициатив, довольно высокие охваты (2 из 9 инициатив) в несколько десятков тысяч человек, а также косвенные примеры «успешности» проектов (более подробный анализ образовательных инициатив с точки зрения их «успешности» – см. в разделе №5). Между тем, для этой подгруппы характерна слабая проработка системы оценивания образовательных результатов.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«Открытые инициативы» от </a:t>
            </a:r>
            <a:r>
              <a:rPr lang="ru-RU" b="1" dirty="0"/>
              <a:t>государственно-частных игроков </a:t>
            </a:r>
            <a:r>
              <a:rPr lang="ru-RU" b="0" dirty="0"/>
              <a:t>(N=14). Для данной группы инициатив характерны высокие охваты, наличие косвенных показателей «успешности». Образовательные проекты ориентируются на все типы предпринимательства (рутинное, социальное, инновационное/технологическое предпринимательство). Среди целевых групп – основная ориентация на все целевые группы, но есть адресные инициативы для молодежи и для женщин. Проблема слабой проработки системы оценивания образовательных результатов характерна и для этой группы. 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«Открытые инициативы» </a:t>
            </a:r>
            <a:r>
              <a:rPr lang="ru-RU" b="1" dirty="0"/>
              <a:t>от частных игроков </a:t>
            </a:r>
            <a:r>
              <a:rPr lang="ru-RU" b="0" dirty="0"/>
              <a:t>(N=10). Для частных инициатив характерны только онлайн-инициативы, с низкими охватами и отсутствием косвенных признаков «успешности» проектов. При этом, фиксируется более высокая представленность инициатив по социальному предпринимательству (4 из 10 инициатив находятся в группе частных инициатив). 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«Открытые инициативы» </a:t>
            </a:r>
            <a:r>
              <a:rPr lang="ru-RU" b="1" dirty="0"/>
              <a:t>от российских вузов </a:t>
            </a:r>
            <a:r>
              <a:rPr lang="ru-RU" b="0" dirty="0"/>
              <a:t>(N=12). Для инициатив от вузов характеры только онлайн-инициативы, фиксируются и высокие охваты, однако, признаков «успешности» проектов, даже косвенных, практически не обнаружено в открытом доступе. Среди целевых групп – молодежь. Инициативы данного типа ориентированы не только на рутинное, но и на инновационное/технологическое предпринимательство. Инициативы от вузов – единственный тип инициатив для которого характерна качественная система оценивания образовательных результатов.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98151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Для технологических инициатив чаще доступны другие формы поддержки (необразовательные в чистом виде), например, бизнес-акселераторы. Такую поддержку, в частности, предлагает Бизнес Инкубатор НИУ ВШЭ, занимающий первое место в рейтинге университетских акселераторов UBI </a:t>
            </a:r>
            <a:r>
              <a:rPr lang="ru-RU" b="0" dirty="0" err="1"/>
              <a:t>Global</a:t>
            </a:r>
            <a:r>
              <a:rPr lang="ru-RU" b="0" dirty="0"/>
              <a:t> . Венчурный фонд «Молодежная предпринимательская инициатива» предлагает помощь в запуске технологических </a:t>
            </a:r>
            <a:r>
              <a:rPr lang="ru-RU" b="0" dirty="0" err="1"/>
              <a:t>стартапов</a:t>
            </a:r>
            <a:r>
              <a:rPr lang="ru-RU" b="0" dirty="0"/>
              <a:t>, при этом, образовательный компонент не включен в цели проекта . Таким образом, для обнаруженных открытых мер поддержки технологического предпринимательства характерна поддержка не столько образовательная, сколько инфраструктурная/консультационная.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970255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1) «Лидеры». В данную группу попали инициативы, предоставляющие не только информацию об относительно высоких охватах, но также данные об «историях успеха» или любых других косвенных показателях «успешности» (9 инициатив);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2) «Середняки». К данной группе были отнесены: во-первых, инициативы, по которым обнаружена открытая информация об относительно высоких охватах, но без информации о других косвенных показателях успешности; во-вторых, инициативы, по которым, напротив, обнаружена информация о косвенных показателях успешности, но без информации об охватах (17 инициатив);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/>
              <a:t>3) «Отстающие». Отсутствие открытой информации об охватах или относительно низкие охваты (до 30 человек), а также отсутствие информации об «историях успеха» или любых других косвенных подтверждений успешности проекта (19 инициатив).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48232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3519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19348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929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56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2171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По критерию</a:t>
            </a:r>
            <a:r>
              <a:rPr lang="ru-RU" b="1" baseline="0" dirty="0"/>
              <a:t> 2</a:t>
            </a:r>
            <a:r>
              <a:rPr lang="ru-RU" baseline="0" dirty="0"/>
              <a:t>: Проблема оценивания является крайне важной для предпринимательского образования в целом [</a:t>
            </a:r>
            <a:r>
              <a:rPr lang="ru-RU" baseline="0" dirty="0" err="1"/>
              <a:t>Nabi</a:t>
            </a:r>
            <a:r>
              <a:rPr lang="ru-RU" baseline="0" dirty="0"/>
              <a:t> </a:t>
            </a:r>
            <a:r>
              <a:rPr lang="ru-RU" baseline="0" dirty="0" err="1"/>
              <a:t>at</a:t>
            </a:r>
            <a:r>
              <a:rPr lang="ru-RU" baseline="0" dirty="0"/>
              <a:t> </a:t>
            </a:r>
            <a:r>
              <a:rPr lang="ru-RU" baseline="0" dirty="0" err="1"/>
              <a:t>al</a:t>
            </a:r>
            <a:r>
              <a:rPr lang="ru-RU" baseline="0" dirty="0"/>
              <a:t> 2017].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baseline="0" dirty="0"/>
              <a:t>По критерию 4</a:t>
            </a:r>
            <a:r>
              <a:rPr lang="ru-RU" baseline="0" dirty="0"/>
              <a:t>: Данный критерий позволяет выявить важные особенности национальной экосистемы обучения предпринимательству [</a:t>
            </a:r>
            <a:r>
              <a:rPr lang="ru-RU" baseline="0" dirty="0" err="1"/>
              <a:t>Mathew</a:t>
            </a:r>
            <a:r>
              <a:rPr lang="ru-RU" baseline="0" dirty="0"/>
              <a:t> </a:t>
            </a:r>
            <a:r>
              <a:rPr lang="ru-RU" baseline="0" dirty="0" err="1"/>
              <a:t>and</a:t>
            </a:r>
            <a:r>
              <a:rPr lang="ru-RU" baseline="0" dirty="0"/>
              <a:t> </a:t>
            </a:r>
            <a:r>
              <a:rPr lang="ru-RU" baseline="0" dirty="0" err="1"/>
              <a:t>Princy</a:t>
            </a:r>
            <a:r>
              <a:rPr lang="ru-RU" baseline="0" dirty="0"/>
              <a:t> </a:t>
            </a:r>
            <a:r>
              <a:rPr lang="ru-RU" baseline="0" dirty="0" err="1"/>
              <a:t>Thomas</a:t>
            </a:r>
            <a:r>
              <a:rPr lang="ru-RU" baseline="0" dirty="0"/>
              <a:t> 2015 ]; 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baseline="0" dirty="0"/>
              <a:t>По критерию 5</a:t>
            </a:r>
            <a:r>
              <a:rPr lang="ru-RU" baseline="0" dirty="0"/>
              <a:t>: Образовательные инициативы были разделены на 3 группы, так как на социальное предпринимательство направлены специальные меры поддержки в России и в мире [</a:t>
            </a:r>
            <a:r>
              <a:rPr lang="ru-RU" baseline="0" dirty="0" err="1"/>
              <a:t>Fomina</a:t>
            </a:r>
            <a:r>
              <a:rPr lang="ru-RU" baseline="0" dirty="0"/>
              <a:t>, </a:t>
            </a:r>
            <a:r>
              <a:rPr lang="ru-RU" baseline="0" dirty="0" err="1"/>
              <a:t>Chahine</a:t>
            </a:r>
            <a:r>
              <a:rPr lang="ru-RU" baseline="0" dirty="0"/>
              <a:t> 2019 ], а инновационное/технологическое предпринимательство обеспечивает самую большую отдачу для экономики стран [</a:t>
            </a:r>
            <a:r>
              <a:rPr lang="ru-RU" baseline="0" dirty="0" err="1"/>
              <a:t>Sun</a:t>
            </a:r>
            <a:r>
              <a:rPr lang="ru-RU" baseline="0" dirty="0"/>
              <a:t>, </a:t>
            </a:r>
            <a:r>
              <a:rPr lang="ru-RU" baseline="0" dirty="0" err="1"/>
              <a:t>Li</a:t>
            </a:r>
            <a:r>
              <a:rPr lang="ru-RU" baseline="0" dirty="0"/>
              <a:t> 2020 ]; 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baseline="0" dirty="0"/>
              <a:t>По критерию 6</a:t>
            </a:r>
            <a:r>
              <a:rPr lang="ru-RU" baseline="0" dirty="0"/>
              <a:t>: Напрямую оценка «эффективности» образовательных инициатив, на основе имеющихся в открытом доступе данных, крайне затруднительна. Для объективной оценки эффективности нужно понимание «конверсии» (то есть «превращения» учебных проектов в реальные бизнес-проекты).  Поэтому мы скорее фокусируемся на относительной «успешности» рассматриваемых проектов, для этого мы будем использовать следующую информацию: охваты, наличие «историй успеха», а также любые косвенные показатели, которые описываются в соответствующих источниках. Мы также предпринимаем попытку первичного ранжирования образовательных инициатив по рассматриваемым параметрам (например, относительно высокие, с учетом характеристик целевых аудиторий, охваты и наличие «историй успеха» рассматриваются как показатели «успешности» образовательных инициатив).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68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37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Проблема: </a:t>
            </a:r>
            <a:r>
              <a:rPr lang="ru-RU" b="0" dirty="0"/>
              <a:t>Следствием такой политики может оказаться «всеядность», ориентация на «среднего» (в лучшем случае) абитуриента. Это, в свою очередь, может приводить к снижению мотивации у наиболее зрелых и подготовленных соискателей, которые оказываются в окружении людей существенно менее опытных. Опираясь на зарубежный опыт, кратко проанализированный выше, можно предположить, что полезна дифференциация на входе и возможность индивидуализации траекторий развития. В противном случае, «массовый посев» может приводить к не менее массовой симуляции активности при отсутствии заинтересованности в конкретном практическом результате.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948279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По выводу: </a:t>
            </a:r>
            <a:r>
              <a:rPr lang="ru-RU" b="0" dirty="0"/>
              <a:t>Система оценивания вообще никак не представляется потенциальным участникам программы в доступных источниках, идет вразрез с базовыми правилами педагогического дизайна. Эта находка ставит под сомнение возможности анализируемых инициатив не только дать обучающимся стандартные блоки информации, но и выработать определенный тип поведения (ведь последнее требует специальных усилий и в части измерения результатов обучения).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535229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79363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Заголовок раздела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663702" y="3419478"/>
            <a:ext cx="21031201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11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663702" y="9178933"/>
            <a:ext cx="21031201" cy="3000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4147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3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34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30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30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30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30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30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sz="30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62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. загол. и текст" type="vertTitleAndTx">
  <p:cSld name="Вертик. загол. и тек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14266863" y="3913191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88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3598890" y="-1192207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77193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66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по центру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14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6277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354768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654561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46480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827838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889314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99906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39596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31053" y="302353"/>
            <a:ext cx="21838457" cy="114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5"/>
              <a:buFont typeface="Garamond"/>
              <a:buNone/>
              <a:defRPr sz="3819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22961600" y="13141962"/>
            <a:ext cx="1016000" cy="38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59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pic>
        <p:nvPicPr>
          <p:cNvPr id="30" name="Shape 30" descr="D:\Инфографика\ВШЭ\00_Презентации и материалы\Материалы для наших презентаций\Логотип\LOGO-0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56" y="515012"/>
            <a:ext cx="725097" cy="71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10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168301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708245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920313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256368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B19CAA-D886-8C4B-801A-2AED79D26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6741" y="2887664"/>
            <a:ext cx="13869986" cy="477520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D85D2FE-1AB9-5F47-8153-94C8692B6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6740" y="8459986"/>
            <a:ext cx="13896976" cy="33115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B8FDD4-9B49-8F4C-A400-C1609E56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4548C2B-6968-0E4F-9213-283E0AA97594}"/>
              </a:ext>
            </a:extLst>
          </p:cNvPr>
          <p:cNvSpPr/>
          <p:nvPr userDrawn="1"/>
        </p:nvSpPr>
        <p:spPr>
          <a:xfrm>
            <a:off x="0" y="0"/>
            <a:ext cx="72000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4D2FA1F-0412-6141-84DE-9FBD4BBC3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9607" y="913451"/>
            <a:ext cx="3677478" cy="36774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413963D-1AE1-2943-8F7F-F0DF2857C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012" y="5079278"/>
            <a:ext cx="2717552" cy="27175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1D91CDB-6B98-7745-8047-A9254DE9D8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191" y="8590297"/>
            <a:ext cx="2176142" cy="217614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4AA5FC6-5F96-E04F-A1EC-A4CAEA1DA0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63155" y="8637851"/>
            <a:ext cx="2081030" cy="20810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CB2C494-1176-7948-A5A4-DC64EE7661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1146" y="5559502"/>
            <a:ext cx="1749260" cy="174926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9B73B89-0006-BC4C-8E2D-6DBE1C6C0B5E}"/>
              </a:ext>
            </a:extLst>
          </p:cNvPr>
          <p:cNvCxnSpPr>
            <a:cxnSpLocks/>
          </p:cNvCxnSpPr>
          <p:nvPr userDrawn="1"/>
        </p:nvCxnSpPr>
        <p:spPr>
          <a:xfrm>
            <a:off x="3586444" y="5447764"/>
            <a:ext cx="0" cy="52159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B83E57AD-F5D7-9A41-9966-477455E4AC76}"/>
              </a:ext>
            </a:extLst>
          </p:cNvPr>
          <p:cNvCxnSpPr>
            <a:cxnSpLocks/>
          </p:cNvCxnSpPr>
          <p:nvPr userDrawn="1"/>
        </p:nvCxnSpPr>
        <p:spPr>
          <a:xfrm>
            <a:off x="976994" y="8055736"/>
            <a:ext cx="5211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A0274757-432B-884B-8740-8721F233AA13}"/>
              </a:ext>
            </a:extLst>
          </p:cNvPr>
          <p:cNvCxnSpPr>
            <a:cxnSpLocks/>
          </p:cNvCxnSpPr>
          <p:nvPr userDrawn="1"/>
        </p:nvCxnSpPr>
        <p:spPr>
          <a:xfrm>
            <a:off x="8159750" y="8055736"/>
            <a:ext cx="138969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7B665EA-C602-DB40-99F4-4BB10B270B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967950" y="7814636"/>
            <a:ext cx="457200" cy="457200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2830EC99-99E3-CF4A-B35B-3B40EB872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41" y="1504754"/>
            <a:ext cx="8747126" cy="1171576"/>
          </a:xfrm>
        </p:spPr>
        <p:txBody>
          <a:bodyPr/>
          <a:lstStyle>
            <a:lvl1pPr>
              <a:buNone/>
              <a:defRPr sz="4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F08934-17CB-DC40-9466-62E2E28CF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6740" y="12712701"/>
            <a:ext cx="8194968" cy="730250"/>
          </a:xfrm>
        </p:spPr>
        <p:txBody>
          <a:bodyPr/>
          <a:lstStyle>
            <a:lvl1pPr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dirty="0"/>
              <a:t>Москва, 2020</a:t>
            </a:r>
          </a:p>
        </p:txBody>
      </p:sp>
    </p:spTree>
    <p:extLst>
      <p:ext uri="{BB962C8B-B14F-4D97-AF65-F5344CB8AC3E}">
        <p14:creationId xmlns:p14="http://schemas.microsoft.com/office/powerpoint/2010/main" val="184907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257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108743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5E97E136-71F0-CB47-BDF2-294C410326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550777" y="7686303"/>
            <a:ext cx="10874374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xmlns="" id="{69E48A16-DCD6-5F47-886A-93AE9333C773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C351C72D-FCE8-8044-AE9D-2C344465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2" y="414532"/>
            <a:ext cx="2109787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263F5327-08B9-7E4A-A4F3-F2A1CBC61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424E5D49-152D-0C42-8E00-3FCDA957E9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50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3727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852" y="414532"/>
            <a:ext cx="21097876" cy="1748256"/>
          </a:xfrm>
        </p:spPr>
        <p:txBody>
          <a:bodyPr>
            <a:noAutofit/>
          </a:bodyPr>
          <a:lstStyle>
            <a:lvl1pPr>
              <a:defRPr sz="6400"/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873D63AD-4248-3F4A-9DD9-9940F0AE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BFEA431A-7939-1644-A81B-8189B76E117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347991E9-D532-2D43-993E-1EDAE8D0F6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108743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B52D0558-66B9-FF43-9098-E9BFA18B1C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550777" y="7686303"/>
            <a:ext cx="10874374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xmlns="" id="{6C3BD7DF-523C-3C45-ABCA-FB18F53C65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2A6475DA-62C1-6F42-B562-676054773D89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99BCB1DD-00DB-7D4A-8FE7-0A840E6D92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76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2" y="414532"/>
            <a:ext cx="2109787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210978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C2A483CA-BAF6-1640-9927-6DE797F1B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92AE1E60-21BA-5C4B-89A2-DF460CF34519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5AEE3088-F051-8A48-9E18-E4A35786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905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3727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2" y="414532"/>
            <a:ext cx="2109787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210978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68AFDE6B-5473-8E46-A616-CBD9DB561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990D2646-846F-C349-BBA3-E5B793821D67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F471D830-BEEC-444D-8205-1875DA43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354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3727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2" y="414532"/>
            <a:ext cx="2109787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02A101BF-B4B3-9042-B07A-6B0DA6C6E6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108743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AE5F933A-ACCD-E149-97A6-99747426FF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550777" y="7686303"/>
            <a:ext cx="10874374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xmlns="" id="{F887AB51-73A3-7346-A447-3CE6054E7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D39256BD-50CF-D640-AC9D-F9C0D1E93DA1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xmlns="" id="{B9D75F4E-6E3A-EF4A-AA3F-6FCF759148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672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3727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Два объект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676401" y="730253"/>
            <a:ext cx="2103120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88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676403" y="3651251"/>
            <a:ext cx="10363201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77193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12344400" y="3651251"/>
            <a:ext cx="10363201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77193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200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2" y="414532"/>
            <a:ext cx="2109787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210978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xmlns="" id="{42C21BD4-8478-154B-B2B6-C30BA45E1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9D427FF3-0534-0144-8334-227D9EB08710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528A7144-A586-6A41-A0CC-BAAA9441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33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3727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2" y="414532"/>
            <a:ext cx="2109787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4521029"/>
            <a:ext cx="22448156" cy="1564182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958850" y="2376992"/>
            <a:ext cx="210978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48392"/>
            <a:ext cx="457200" cy="4572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0" y="3141254"/>
            <a:ext cx="2244815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8FC62F24-6DD2-ED41-9812-0BB411B117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7664981"/>
            <a:ext cx="108743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1A7CB49A-42E0-4540-BE40-62E835C081A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550777" y="7686303"/>
            <a:ext cx="10874374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xmlns="" id="{DF1C63F7-5054-A343-91D0-2909CEC724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6858002"/>
            <a:ext cx="10874376" cy="521936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CCDDD09-B233-AC4F-8C02-7BE4A1C3E406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9317828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xmlns="" id="{5FEF0F21-415B-FA47-8188-33D4FC9D32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431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6947">
          <p15:clr>
            <a:srgbClr val="FBAE40"/>
          </p15:clr>
        </p15:guide>
        <p15:guide id="4" pos="3727">
          <p15:clr>
            <a:srgbClr val="FBAE40"/>
          </p15:clr>
        </p15:guide>
        <p15:guide id="5" pos="395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49C8085-8893-1045-BF0F-FB3476981DAF}"/>
              </a:ext>
            </a:extLst>
          </p:cNvPr>
          <p:cNvSpPr/>
          <p:nvPr userDrawn="1"/>
        </p:nvSpPr>
        <p:spPr>
          <a:xfrm>
            <a:off x="0" y="0"/>
            <a:ext cx="57600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223C2D8-144C-E541-AA91-61E5B9B0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299" y="414532"/>
            <a:ext cx="15338426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06FCB6E-E2D3-AA49-A658-07F0C0B2EE03}"/>
              </a:ext>
            </a:extLst>
          </p:cNvPr>
          <p:cNvCxnSpPr>
            <a:cxnSpLocks/>
          </p:cNvCxnSpPr>
          <p:nvPr userDrawn="1"/>
        </p:nvCxnSpPr>
        <p:spPr>
          <a:xfrm>
            <a:off x="6718300" y="2376992"/>
            <a:ext cx="15338424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6ABD145-FFF6-A74F-B0AE-6A69F75B9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67950" y="2148392"/>
            <a:ext cx="457200" cy="457200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7D9F9574-3904-C940-9FD3-5AF68FC4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301" y="4521029"/>
            <a:ext cx="15338426" cy="5518910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40431D4A-E136-304F-9029-943F2CBAEE4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718301" y="3141254"/>
            <a:ext cx="15338426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61DF9C76-FB22-B842-B44F-0CDCC06BBCB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0" y="5328009"/>
            <a:ext cx="38893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xmlns="" id="{EE107159-5EA1-A542-AC50-99BE390002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850" y="4477036"/>
            <a:ext cx="3889376" cy="521936"/>
          </a:xfrm>
        </p:spPr>
        <p:txBody>
          <a:bodyPr/>
          <a:lstStyle>
            <a:lvl1pPr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xmlns="" id="{3A6D8C4F-7629-114B-9FA6-372541ECF6E8}"/>
              </a:ext>
            </a:extLst>
          </p:cNvPr>
          <p:cNvSpPr txBox="1">
            <a:spLocks/>
          </p:cNvSpPr>
          <p:nvPr userDrawn="1"/>
        </p:nvSpPr>
        <p:spPr>
          <a:xfrm>
            <a:off x="6718301" y="12741961"/>
            <a:ext cx="1533842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F6CE743-D798-3049-9854-3423B5A6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21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6">
          <p15:clr>
            <a:srgbClr val="FBAE40"/>
          </p15:clr>
        </p15:guide>
        <p15:guide id="2" pos="7378">
          <p15:clr>
            <a:srgbClr val="FBAE40"/>
          </p15:clr>
        </p15:guide>
        <p15:guide id="3" pos="302">
          <p15:clr>
            <a:srgbClr val="FBAE40"/>
          </p15:clr>
        </p15:guide>
        <p15:guide id="4" pos="6947">
          <p15:clr>
            <a:srgbClr val="FBAE40"/>
          </p15:clr>
        </p15:guide>
        <p15:guide id="5" pos="152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BBB034-2F64-5D4C-A6B7-1BDC229043EB}"/>
              </a:ext>
            </a:extLst>
          </p:cNvPr>
          <p:cNvSpPr/>
          <p:nvPr userDrawn="1"/>
        </p:nvSpPr>
        <p:spPr>
          <a:xfrm>
            <a:off x="18624000" y="0"/>
            <a:ext cx="57600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792FBB8-BFED-5242-8B2C-BCF22CE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1" y="414532"/>
            <a:ext cx="16693882" cy="174825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6CD4937-238F-8A4A-9B70-0A9EE5C8D517}"/>
              </a:ext>
            </a:extLst>
          </p:cNvPr>
          <p:cNvCxnSpPr>
            <a:cxnSpLocks/>
          </p:cNvCxnSpPr>
          <p:nvPr userDrawn="1"/>
        </p:nvCxnSpPr>
        <p:spPr>
          <a:xfrm>
            <a:off x="958851" y="2376992"/>
            <a:ext cx="16693882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5D847A3F-58AE-7F44-85B2-42E109F2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FFFFFF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6092C32-07D2-4C43-B4C9-A4FA47CF0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67950" y="2148392"/>
            <a:ext cx="457200" cy="457200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EF716D2E-C491-BA4F-A94B-73056F47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1" y="4521029"/>
            <a:ext cx="16693882" cy="5518910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766D69E6-B257-624C-A888-AB17C2C2B26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58851" y="3141254"/>
            <a:ext cx="16693882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27B1D66A-32BF-4D46-8A9D-F343F145C6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535772" y="5328009"/>
            <a:ext cx="3889376" cy="1564182"/>
          </a:xfrm>
        </p:spPr>
        <p:txBody>
          <a:bodyPr/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40FD7FFA-AC4F-AB49-A5E0-17DEEAA7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35772" y="4477036"/>
            <a:ext cx="3889376" cy="521936"/>
          </a:xfrm>
        </p:spPr>
        <p:txBody>
          <a:bodyPr/>
          <a:lstStyle>
            <a:lvl1pPr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BA91ADA8-61AD-9947-B1FA-846282E95FF3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1215004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</p:spTree>
    <p:extLst>
      <p:ext uri="{BB962C8B-B14F-4D97-AF65-F5344CB8AC3E}">
        <p14:creationId xmlns:p14="http://schemas.microsoft.com/office/powerpoint/2010/main" val="2325563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5564">
          <p15:clr>
            <a:srgbClr val="FBAE40"/>
          </p15:clr>
        </p15:guide>
        <p15:guide id="4" pos="615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5409FD2-4C84-F843-B01D-7F7E9CA82787}"/>
              </a:ext>
            </a:extLst>
          </p:cNvPr>
          <p:cNvSpPr/>
          <p:nvPr userDrawn="1"/>
        </p:nvSpPr>
        <p:spPr>
          <a:xfrm>
            <a:off x="-1" y="0"/>
            <a:ext cx="12191998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61A604E-F6D5-7E43-82CE-E16069E40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49806" y="2184250"/>
            <a:ext cx="457200" cy="45720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CC45D42E-EA25-2149-AC69-4C162491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4526" y="4521029"/>
            <a:ext cx="10080624" cy="5518910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0638370A-CE57-6041-BF0F-8F394C99430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3344527" y="3141254"/>
            <a:ext cx="10062478" cy="1012724"/>
          </a:xfrm>
        </p:spPr>
        <p:txBody>
          <a:bodyPr/>
          <a:lstStyle>
            <a:lvl1pPr marL="0" indent="0" algn="l">
              <a:buNone/>
              <a:defRPr sz="5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065C0A7-230B-B54F-8EE1-254791B8AB6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851" y="4521029"/>
            <a:ext cx="10080626" cy="5518910"/>
          </a:xfrm>
        </p:spPr>
        <p:txBody>
          <a:bodyPr/>
          <a:lstStyle>
            <a:lvl1pPr>
              <a:buNone/>
              <a:defRPr sz="3600">
                <a:solidFill>
                  <a:schemeClr val="bg1"/>
                </a:solidFill>
              </a:defRPr>
            </a:lvl1pPr>
            <a:lvl2pPr>
              <a:buNone/>
              <a:defRPr sz="3600" b="1">
                <a:solidFill>
                  <a:schemeClr val="accent1"/>
                </a:solidFill>
              </a:defRPr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2BD70D-075D-A045-ACC6-F0298DC20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996" y="3140077"/>
            <a:ext cx="10062480" cy="1012726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xmlns="" id="{0E958543-66AC-AB49-AF8F-F08C2DE27ECC}"/>
              </a:ext>
            </a:extLst>
          </p:cNvPr>
          <p:cNvSpPr txBox="1">
            <a:spLocks/>
          </p:cNvSpPr>
          <p:nvPr userDrawn="1"/>
        </p:nvSpPr>
        <p:spPr>
          <a:xfrm>
            <a:off x="976996" y="12741961"/>
            <a:ext cx="11215004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67D262E4-AB4B-AF46-B1A3-83A0940CF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938750" y="12712701"/>
            <a:ext cx="5486400" cy="73025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/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94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477">
          <p15:clr>
            <a:srgbClr val="FBAE40"/>
          </p15:clr>
        </p15:guide>
        <p15:guide id="4" pos="420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3261" y="1401801"/>
            <a:ext cx="3677478" cy="36774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A4B4ED-C1FE-9844-900B-C5CFAB23B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6324" y="5499224"/>
            <a:ext cx="2717552" cy="27175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29C2D5-74AD-094D-BBFB-3A80F926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22607" y="5769929"/>
            <a:ext cx="2176142" cy="2176142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3112B16-2716-124B-91E2-A5F6FD5AD6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383251" y="5983371"/>
            <a:ext cx="2081030" cy="20810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933619-B424-4943-AC6B-1C1AF3FFC8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8850" y="5983370"/>
            <a:ext cx="1749260" cy="1749260"/>
          </a:xfrm>
          <a:prstGeom prst="rect">
            <a:avLst/>
          </a:prstGeom>
        </p:spPr>
      </p:pic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1AEAE2C4-134D-B742-801B-07D456F8F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850" y="8320753"/>
            <a:ext cx="5041900" cy="2775570"/>
          </a:xfr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AA71EFB1-E383-134C-8E23-F02C551DA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6564" y="8320752"/>
            <a:ext cx="5041900" cy="2717552"/>
          </a:xfr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xmlns="" id="{41D0335B-7B98-0743-A030-02AE621EFA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9014" y="8320752"/>
            <a:ext cx="5041900" cy="2717552"/>
          </a:xfr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xmlns="" id="{ADBC1FAA-605E-EE4B-92FA-C64B85D0F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05280" y="8320752"/>
            <a:ext cx="5041900" cy="2717552"/>
          </a:xfr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850" y="12363451"/>
            <a:ext cx="5041900" cy="567622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xmlns="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6564" y="12363451"/>
            <a:ext cx="5041900" cy="567622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xmlns="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62830" y="12363451"/>
            <a:ext cx="5041900" cy="567622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20573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pos="2116">
          <p15:clr>
            <a:srgbClr val="FBAE40"/>
          </p15:clr>
        </p15:guide>
        <p15:guide id="6" pos="1890">
          <p15:clr>
            <a:srgbClr val="FBAE40"/>
          </p15:clr>
        </p15:guide>
        <p15:guide id="7" pos="5564">
          <p15:clr>
            <a:srgbClr val="FBAE40"/>
          </p15:clr>
        </p15:guide>
        <p15:guide id="8" pos="579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5669" y="4269435"/>
            <a:ext cx="4432662" cy="4432662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850" y="10567019"/>
            <a:ext cx="5041900" cy="567622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xmlns="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6564" y="10567019"/>
            <a:ext cx="5041900" cy="567622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xmlns="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62830" y="10567019"/>
            <a:ext cx="10862320" cy="567622"/>
          </a:xfrm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2063501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pos="2116">
          <p15:clr>
            <a:srgbClr val="FBAE40"/>
          </p15:clr>
        </p15:guide>
        <p15:guide id="6" pos="1890">
          <p15:clr>
            <a:srgbClr val="FBAE40"/>
          </p15:clr>
        </p15:guide>
        <p15:guide id="7" pos="5564">
          <p15:clr>
            <a:srgbClr val="FBAE40"/>
          </p15:clr>
        </p15:guide>
        <p15:guide id="8" pos="579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8047874-25E9-264C-9280-9450AFD4D07B}"/>
              </a:ext>
            </a:extLst>
          </p:cNvPr>
          <p:cNvSpPr/>
          <p:nvPr userDrawn="1"/>
        </p:nvSpPr>
        <p:spPr>
          <a:xfrm>
            <a:off x="16262406" y="0"/>
            <a:ext cx="81216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218D97-49A3-C949-BFC1-FDD8DA4F4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9824" y="2566800"/>
            <a:ext cx="4492800" cy="42896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7A4A29D-A511-8F45-AD3F-3F5FAB5BE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6058" y="8140634"/>
            <a:ext cx="5115872" cy="4291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4DD57E4-1289-E64F-A07E-32E0D09E1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5996" y="2566800"/>
            <a:ext cx="4494404" cy="4291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9B5552E-ECEC-0742-84D5-6DBDF28B59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50426" y="8140634"/>
            <a:ext cx="5115868" cy="42912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4830CC-2313-104F-B0C1-D8CFEA2F7D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063772" y="2565268"/>
            <a:ext cx="4494404" cy="42912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DE3B06-4C7E-FA49-ABAF-6EA450D344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753039" y="8140634"/>
            <a:ext cx="5115870" cy="429120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B22C73E8-0453-A041-859F-353AC536C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851" y="414532"/>
            <a:ext cx="13471550" cy="1748256"/>
          </a:xfrm>
        </p:spPr>
        <p:txBody>
          <a:bodyPr/>
          <a:lstStyle/>
          <a:p>
            <a:r>
              <a:rPr lang="ru-RU" dirty="0"/>
              <a:t>Логотипы:</a:t>
            </a:r>
          </a:p>
        </p:txBody>
      </p:sp>
    </p:spTree>
    <p:extLst>
      <p:ext uri="{BB962C8B-B14F-4D97-AF65-F5344CB8AC3E}">
        <p14:creationId xmlns:p14="http://schemas.microsoft.com/office/powerpoint/2010/main" val="1013181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pos="2116">
          <p15:clr>
            <a:srgbClr val="FBAE40"/>
          </p15:clr>
        </p15:guide>
        <p15:guide id="6" pos="1890">
          <p15:clr>
            <a:srgbClr val="FBAE40"/>
          </p15:clr>
        </p15:guide>
        <p15:guide id="7" pos="5564">
          <p15:clr>
            <a:srgbClr val="FBAE40"/>
          </p15:clr>
        </p15:guide>
        <p15:guide id="8" pos="579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941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pos="2116">
          <p15:clr>
            <a:srgbClr val="FBAE40"/>
          </p15:clr>
        </p15:guide>
        <p15:guide id="6" pos="1890">
          <p15:clr>
            <a:srgbClr val="FBAE40"/>
          </p15:clr>
        </p15:guide>
        <p15:guide id="7" pos="5564">
          <p15:clr>
            <a:srgbClr val="FBAE40"/>
          </p15:clr>
        </p15:guide>
        <p15:guide id="8" pos="57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Сравнение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79582" y="730253"/>
            <a:ext cx="2103120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88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79580" y="3362326"/>
            <a:ext cx="10315573" cy="164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829544" marR="0" lvl="0" indent="-4147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47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44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1679580" y="5010150"/>
            <a:ext cx="10315573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77193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12344430" y="3362326"/>
            <a:ext cx="10366376" cy="164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829544" marR="0" lvl="0" indent="-4147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47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344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1234443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77193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489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Только заголовок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76401" y="730253"/>
            <a:ext cx="2103120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88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63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94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679576" y="914399"/>
            <a:ext cx="78644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  <a:defRPr sz="6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0366376" y="1974874"/>
            <a:ext cx="12344399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81802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6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719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1679576" y="4114799"/>
            <a:ext cx="7864475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4147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5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10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Рисунок с подписью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679576" y="914399"/>
            <a:ext cx="78644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  <a:defRPr sz="6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0366376" y="1974874"/>
            <a:ext cx="12344399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6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679576" y="4114799"/>
            <a:ext cx="7864475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414772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30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5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4147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44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. текст" type="vertTx">
  <p:cSld name="Заголовок и вертик.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676401" y="730253"/>
            <a:ext cx="2103120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88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266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7840661" y="-2513012"/>
            <a:ext cx="8702675" cy="2103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829544" marR="0" lvl="0" indent="-771936" algn="l" rtl="0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5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59087" marR="0" lvl="1" indent="-7143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4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488631" marR="0" lvl="2" indent="-66824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3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318175" marR="0" lvl="3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47718" marR="0" lvl="4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977262" marR="0" lvl="5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06806" marR="0" lvl="6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636349" marR="0" lvl="7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465893" marR="0" lvl="8" indent="-6336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34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05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676401" y="730253"/>
            <a:ext cx="2103120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76401" y="3651251"/>
            <a:ext cx="21031201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545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6764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8077201" y="12712723"/>
            <a:ext cx="82296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7221200" y="12712723"/>
            <a:ext cx="5486400" cy="73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5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7191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8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37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75A60-9308-1543-A45B-1E943A4E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4D6E0D-F55C-A745-9618-86FE4A62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AABB2F-9714-B24C-9484-D8CE257C7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buClrTx/>
            </a:pPr>
            <a:fld id="{28735360-7990-9141-805F-BC2830E77547}" type="datetimeFigureOut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1828800">
                <a:buClrTx/>
              </a:pPr>
              <a:t>27.04.2021</a:t>
            </a:fld>
            <a:endParaRPr lang="ru-RU" kern="120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C7EF8A-0012-4344-94E2-3DD9AED97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buClrTx/>
            </a:pPr>
            <a:endParaRPr lang="ru-RU" kern="120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199296-0EE0-6943-9331-A7F4B6231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>
              <a:buClrTx/>
            </a:pPr>
            <a:fld id="{0F579F99-D50C-0E4B-8D73-DB28BEBDDA46}" type="slidenum">
              <a:rPr lang="ru-RU" kern="1200" smtClean="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defTabSz="1828800">
                <a:buClrTx/>
              </a:pPr>
              <a:t>‹#›</a:t>
            </a:fld>
            <a:endParaRPr lang="ru-RU" kern="1200">
              <a:solidFill>
                <a:srgbClr val="000000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21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6D61F0-B4B9-E04D-B98D-03C95310E182}"/>
              </a:ext>
            </a:extLst>
          </p:cNvPr>
          <p:cNvSpPr txBox="1">
            <a:spLocks/>
          </p:cNvSpPr>
          <p:nvPr/>
        </p:nvSpPr>
        <p:spPr>
          <a:xfrm>
            <a:off x="8186741" y="2887664"/>
            <a:ext cx="13869986" cy="4775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800">
              <a:buClrTx/>
            </a:pPr>
            <a:endParaRPr lang="ru-RU" sz="96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870ED95-C2BF-A741-A886-13B11AFB6864}"/>
              </a:ext>
            </a:extLst>
          </p:cNvPr>
          <p:cNvSpPr txBox="1">
            <a:spLocks/>
          </p:cNvSpPr>
          <p:nvPr/>
        </p:nvSpPr>
        <p:spPr>
          <a:xfrm>
            <a:off x="8186740" y="8459986"/>
            <a:ext cx="13896976" cy="33115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800">
              <a:spcBef>
                <a:spcPts val="2000"/>
              </a:spcBef>
              <a:buClrTx/>
            </a:pPr>
            <a:endParaRPr lang="ru-RU" sz="56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6D9C2E-5695-6245-A39A-B2B238F803F9}"/>
              </a:ext>
            </a:extLst>
          </p:cNvPr>
          <p:cNvSpPr/>
          <p:nvPr/>
        </p:nvSpPr>
        <p:spPr>
          <a:xfrm>
            <a:off x="0" y="0"/>
            <a:ext cx="7200000" cy="13716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Tx/>
            </a:pPr>
            <a:endParaRPr lang="ru-RU" sz="3600" kern="12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CF3C23-5476-B54C-94FB-F0EB6FDDD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607" y="913451"/>
            <a:ext cx="3677478" cy="36774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79694C-1B3A-7746-8C33-AEA52DA8A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012" y="5079278"/>
            <a:ext cx="2717552" cy="27175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82FB18-E614-0244-9E28-079081FFE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91" y="8590297"/>
            <a:ext cx="2176142" cy="2176142"/>
          </a:xfrm>
          <a:prstGeom prst="rect">
            <a:avLst/>
          </a:prstGeom>
        </p:spPr>
      </p:pic>
      <p:pic>
        <p:nvPicPr>
          <p:cNvPr id="9" name="Рисунок 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6C40A6D-0DC6-A54D-88D9-1C61080AE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155" y="8637851"/>
            <a:ext cx="2081030" cy="20810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8ED415D-2254-C849-9143-16A395FD9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146" y="5559502"/>
            <a:ext cx="1749260" cy="174926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054B283-83A9-9643-9653-276E50233B0C}"/>
              </a:ext>
            </a:extLst>
          </p:cNvPr>
          <p:cNvCxnSpPr>
            <a:cxnSpLocks/>
          </p:cNvCxnSpPr>
          <p:nvPr/>
        </p:nvCxnSpPr>
        <p:spPr>
          <a:xfrm>
            <a:off x="3586444" y="5447764"/>
            <a:ext cx="0" cy="52159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7C0FDCF-E3DF-7745-AC57-C5BE41B270A9}"/>
              </a:ext>
            </a:extLst>
          </p:cNvPr>
          <p:cNvCxnSpPr>
            <a:cxnSpLocks/>
          </p:cNvCxnSpPr>
          <p:nvPr/>
        </p:nvCxnSpPr>
        <p:spPr>
          <a:xfrm>
            <a:off x="976994" y="8055736"/>
            <a:ext cx="5211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1EC82C56-0EB8-9C4A-AD64-12FF240DF967}"/>
              </a:ext>
            </a:extLst>
          </p:cNvPr>
          <p:cNvCxnSpPr>
            <a:cxnSpLocks/>
          </p:cNvCxnSpPr>
          <p:nvPr/>
        </p:nvCxnSpPr>
        <p:spPr>
          <a:xfrm>
            <a:off x="8159750" y="8055736"/>
            <a:ext cx="13896976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1F8D025-AAE9-A54A-9590-7668AD2534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7950" y="7814636"/>
            <a:ext cx="457200" cy="457200"/>
          </a:xfrm>
          <a:prstGeom prst="rect">
            <a:avLst/>
          </a:prstGeom>
        </p:spPr>
      </p:pic>
      <p:sp>
        <p:nvSpPr>
          <p:cNvPr id="15" name="Текст 34">
            <a:extLst>
              <a:ext uri="{FF2B5EF4-FFF2-40B4-BE49-F238E27FC236}">
                <a16:creationId xmlns:a16="http://schemas.microsoft.com/office/drawing/2014/main" xmlns="" id="{783D86CE-6FF2-E74F-9712-943E4F6D942C}"/>
              </a:ext>
            </a:extLst>
          </p:cNvPr>
          <p:cNvSpPr txBox="1">
            <a:spLocks/>
          </p:cNvSpPr>
          <p:nvPr/>
        </p:nvSpPr>
        <p:spPr>
          <a:xfrm>
            <a:off x="7546483" y="754380"/>
            <a:ext cx="13896975" cy="1906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53957"/>
              </a:buClr>
              <a:buSzPts val="4200"/>
            </a:pPr>
            <a:r>
              <a:rPr lang="en-US" sz="4000" dirty="0">
                <a:latin typeface="+mj-lt"/>
                <a:ea typeface="Arial Narrow"/>
                <a:cs typeface="Arial Narrow"/>
                <a:sym typeface="Arial Narrow"/>
              </a:rPr>
              <a:t>Institute of Education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53957"/>
              </a:buClr>
              <a:buSzPts val="4200"/>
            </a:pPr>
            <a:r>
              <a:rPr lang="en-US" sz="4000" dirty="0">
                <a:latin typeface="+mj-lt"/>
                <a:ea typeface="Arial Narrow"/>
                <a:cs typeface="Arial Narrow"/>
                <a:sym typeface="Arial Narrow"/>
              </a:rPr>
              <a:t>National research university “Higher School of Economics”</a:t>
            </a:r>
            <a:endParaRPr lang="en-US" sz="4800" dirty="0">
              <a:latin typeface="+mj-lt"/>
              <a:ea typeface="Helvetica Neue Light"/>
              <a:cs typeface="Helvetica Neue Light"/>
              <a:sym typeface="Helvetica Neue Light"/>
            </a:endParaRPr>
          </a:p>
          <a:p>
            <a:pPr marL="457200" indent="-457200" defTabSz="1828800">
              <a:spcBef>
                <a:spcPts val="2000"/>
              </a:spcBef>
              <a:buClrTx/>
            </a:pPr>
            <a:r>
              <a:rPr lang="ru-RU" sz="4000" dirty="0">
                <a:solidFill>
                  <a:srgbClr val="000000"/>
                </a:solidFill>
                <a:latin typeface="Arial" panose="020B0604020202020204"/>
              </a:rPr>
              <a:t>  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24468813-4319-3A42-BD82-BC7D1A88A1F1}"/>
              </a:ext>
            </a:extLst>
          </p:cNvPr>
          <p:cNvSpPr txBox="1">
            <a:spLocks/>
          </p:cNvSpPr>
          <p:nvPr/>
        </p:nvSpPr>
        <p:spPr>
          <a:xfrm>
            <a:off x="7546483" y="12564348"/>
            <a:ext cx="8194968" cy="730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828800">
              <a:spcBef>
                <a:spcPts val="2000"/>
              </a:spcBef>
              <a:buClrTx/>
            </a:pPr>
            <a:r>
              <a:rPr lang="ru-RU" sz="2800" dirty="0">
                <a:solidFill>
                  <a:srgbClr val="000000"/>
                </a:solidFill>
                <a:latin typeface="Arial" panose="020B0604020202020204"/>
              </a:rPr>
              <a:t>Москва, 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46483" y="3340673"/>
            <a:ext cx="168719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Инициативы обучения предпринимательству за пределами формального образования в </a:t>
            </a: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России</a:t>
            </a: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кейс «распаковки» образования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46483" y="11425075"/>
            <a:ext cx="15664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65000"/>
                  </a:schemeClr>
                </a:solidFill>
                <a:latin typeface="+mn-lt"/>
              </a:rPr>
              <a:t>Исследование подготовлено в рамках гранта, предоставленного Министерством науки и высшего образования Российской Федерации (№ соглашения о предоставлении гранта: 075-15-2020-928).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C9F778D-D2B5-3745-9094-539227C48A28}"/>
              </a:ext>
            </a:extLst>
          </p:cNvPr>
          <p:cNvSpPr/>
          <p:nvPr/>
        </p:nvSpPr>
        <p:spPr>
          <a:xfrm>
            <a:off x="7531191" y="8993141"/>
            <a:ext cx="13896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53957"/>
              </a:buClr>
              <a:buSzPts val="4200"/>
            </a:pPr>
            <a:r>
              <a:rPr lang="en-US" sz="4400" dirty="0" smtClean="0">
                <a:ea typeface="Helvetica Neue Light"/>
                <a:cs typeface="Helvetica Neue Light"/>
                <a:sym typeface="Arial Narrow"/>
              </a:rPr>
              <a:t>Ю.А.Матюненко</a:t>
            </a:r>
            <a:r>
              <a:rPr lang="ru-RU" sz="4400" dirty="0" smtClean="0">
                <a:ea typeface="Helvetica Neue Light"/>
                <a:cs typeface="Helvetica Neue Light"/>
                <a:sym typeface="Arial Narrow"/>
              </a:rPr>
              <a:t>, П.С.Сорокин </a:t>
            </a:r>
            <a:endParaRPr lang="ru-RU" sz="4400" dirty="0">
              <a:ea typeface="Helvetica Neue Light"/>
              <a:cs typeface="Helvetica Neue Light"/>
              <a:sym typeface="Arial Narrow"/>
            </a:endParaRPr>
          </a:p>
          <a:p>
            <a:pPr lvl="0">
              <a:buClr>
                <a:srgbClr val="253957"/>
              </a:buClr>
              <a:buSzPts val="4200"/>
            </a:pPr>
            <a:r>
              <a:rPr lang="ru-RU" sz="4400" dirty="0" smtClean="0">
                <a:ea typeface="Helvetica Neue Light"/>
                <a:cs typeface="Helvetica Neue Light"/>
                <a:sym typeface="Arial Narrow"/>
              </a:rPr>
              <a:t>Институт образования</a:t>
            </a:r>
            <a:endParaRPr lang="ru-RU" sz="4400" dirty="0">
              <a:ea typeface="Helvetica Neue Light"/>
              <a:cs typeface="Helvetica Neue Light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4319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2" y="73345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Критерий 4</a:t>
            </a:r>
            <a:r>
              <a:rPr lang="en-US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.</a:t>
            </a: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 Целевая аудитория: недостаточная специализация?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481123" y="3334155"/>
            <a:ext cx="10647541" cy="901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SzPts val="3600"/>
            </a:pP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Отдельное обучение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специализированных ЦА может быть 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более эффективно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[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Wilson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at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al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., 2009]. НО: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1) Большинство целевых групп (военнослужащих, уволенных в запас, лиц старше 45 лет, безработных, инвалидов, воспитанников детских домов), особенно важных, согласно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Нац.проекту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не охвачены адресными образовательными инициативами.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2) Большинство инициатив не адаптируют образовательный контент под ЦА (исключение: «Мама – предприниматель» и «Women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Digital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Academy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»).</a:t>
            </a:r>
          </a:p>
          <a:p>
            <a:pPr lvl="0" algn="just">
              <a:buSzPts val="3600"/>
            </a:pPr>
            <a:endParaRPr lang="en-US" sz="4400" b="1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53055662"/>
              </p:ext>
            </p:extLst>
          </p:nvPr>
        </p:nvGraphicFramePr>
        <p:xfrm>
          <a:off x="11679727" y="4691264"/>
          <a:ext cx="11768720" cy="732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210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2" y="73345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Критерий 5. Инициаторы проекта: слишком много государства? 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1759609" y="13010554"/>
            <a:ext cx="581466" cy="42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591505" y="2643179"/>
            <a:ext cx="7612911" cy="1162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3600"/>
            </a:pPr>
            <a:r>
              <a:rPr lang="ru-RU" sz="3600" dirty="0">
                <a:latin typeface="+mn-lt"/>
                <a:ea typeface="Helvetica Neue Light"/>
                <a:cs typeface="Helvetica Neue Light"/>
                <a:sym typeface="Helvetica Neue Light"/>
              </a:rPr>
              <a:t>Большинство инициатив являются государственными (напрямую или с косвенным участием). </a:t>
            </a:r>
          </a:p>
          <a:p>
            <a:pPr lvl="0" algn="just">
              <a:buSzPts val="3600"/>
            </a:pPr>
            <a:r>
              <a:rPr lang="ru-RU" sz="3600" dirty="0">
                <a:latin typeface="+mn-lt"/>
                <a:ea typeface="Helvetica Neue Light"/>
                <a:cs typeface="Helvetica Neue Light"/>
                <a:sym typeface="Helvetica Neue Light"/>
              </a:rPr>
              <a:t>Карта инициаторов в России значительно </a:t>
            </a:r>
            <a:r>
              <a:rPr lang="ru-RU" sz="3600" b="1" dirty="0">
                <a:latin typeface="+mn-lt"/>
                <a:ea typeface="Helvetica Neue Light"/>
                <a:cs typeface="Helvetica Neue Light"/>
                <a:sym typeface="Helvetica Neue Light"/>
              </a:rPr>
              <a:t>отличается от зарубежного поля</a:t>
            </a:r>
            <a:r>
              <a:rPr lang="ru-RU" sz="3600" dirty="0">
                <a:latin typeface="+mn-lt"/>
                <a:ea typeface="Helvetica Neue Light"/>
                <a:cs typeface="Helvetica Neue Light"/>
                <a:sym typeface="Helvetica Neue Light"/>
              </a:rPr>
              <a:t>: низкое вовлечение НКО, частных компаний, высокая роль государства, отсутствие большой выборки успешных примеров </a:t>
            </a:r>
            <a:r>
              <a:rPr lang="ru-RU" sz="36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частного-государственного </a:t>
            </a:r>
            <a:r>
              <a:rPr lang="ru-RU" sz="3600" dirty="0">
                <a:latin typeface="+mn-lt"/>
                <a:ea typeface="Helvetica Neue Light"/>
                <a:cs typeface="Helvetica Neue Light"/>
                <a:sym typeface="Helvetica Neue Light"/>
              </a:rPr>
              <a:t>и вузовского партнерства </a:t>
            </a:r>
            <a:r>
              <a:rPr lang="ru-RU" sz="36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(есть пример подобной инициативы </a:t>
            </a:r>
            <a:r>
              <a:rPr lang="ru-RU" sz="3600" dirty="0">
                <a:latin typeface="+mn-lt"/>
                <a:ea typeface="Helvetica Neue Light"/>
                <a:cs typeface="Helvetica Neue Light"/>
                <a:sym typeface="Helvetica Neue Light"/>
              </a:rPr>
              <a:t>- Инновационная экономика и технологическое </a:t>
            </a:r>
            <a:r>
              <a:rPr lang="ru-RU" sz="36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предпринимательство (с участием ОАО РВК))</a:t>
            </a:r>
            <a:endParaRPr lang="ru-RU" sz="3600" dirty="0"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20251"/>
              </p:ext>
            </p:extLst>
          </p:nvPr>
        </p:nvGraphicFramePr>
        <p:xfrm>
          <a:off x="8556148" y="2779776"/>
          <a:ext cx="14651667" cy="10958703"/>
        </p:xfrm>
        <a:graphic>
          <a:graphicData uri="http://schemas.openxmlformats.org/drawingml/2006/table">
            <a:tbl>
              <a:tblPr firstRow="1" firstCol="1" bandRow="1"/>
              <a:tblGrid>
                <a:gridCol w="5462157">
                  <a:extLst>
                    <a:ext uri="{9D8B030D-6E8A-4147-A177-3AD203B41FA5}">
                      <a16:colId xmlns:a16="http://schemas.microsoft.com/office/drawing/2014/main" xmlns="" val="1703037007"/>
                    </a:ext>
                  </a:extLst>
                </a:gridCol>
                <a:gridCol w="3719637">
                  <a:extLst>
                    <a:ext uri="{9D8B030D-6E8A-4147-A177-3AD203B41FA5}">
                      <a16:colId xmlns:a16="http://schemas.microsoft.com/office/drawing/2014/main" xmlns="" val="3488649382"/>
                    </a:ext>
                  </a:extLst>
                </a:gridCol>
                <a:gridCol w="5469873">
                  <a:extLst>
                    <a:ext uri="{9D8B030D-6E8A-4147-A177-3AD203B41FA5}">
                      <a16:colId xmlns:a16="http://schemas.microsoft.com/office/drawing/2014/main" xmlns="" val="3528666954"/>
                    </a:ext>
                  </a:extLst>
                </a:gridCol>
              </a:tblGrid>
              <a:tr h="620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Инициатор образовательной инициативы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открытых инициатив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Примеры инициатив от каждой группы инициаторов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5017212"/>
                  </a:ext>
                </a:extLst>
              </a:tr>
              <a:tr h="1891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инициатор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Азбука предпринимателя от Корпорации МСП, Школа предпринимательства от Корпорации МСП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4198757"/>
                  </a:ext>
                </a:extLst>
              </a:tr>
              <a:tr h="1573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 частный инициатор (+ инициатива при участии НКО)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Большой курс для начинающих предпринимателей, Стань предпринимателем. Бизнес в стиле 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4581517"/>
                  </a:ext>
                </a:extLst>
              </a:tr>
              <a:tr h="1891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Частный инициатор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Юридические аспекты деятельности IT-</a:t>
                      </a:r>
                      <a:r>
                        <a:rPr lang="ru-RU" sz="3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стартапов</a:t>
                      </a: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Смотрим на бизнес глазами инвестора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676752"/>
                  </a:ext>
                </a:extLst>
              </a:tr>
              <a:tr h="18918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Инициативы Вузов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(26,7%)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предпринимательства для </a:t>
                      </a:r>
                      <a:r>
                        <a:rPr lang="ru-RU" sz="3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неменеджеров</a:t>
                      </a: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Интернет-предпринимательство,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7075435"/>
                  </a:ext>
                </a:extLst>
              </a:tr>
            </a:tbl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429358" y="4891969"/>
            <a:ext cx="49556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2" y="733451"/>
            <a:ext cx="19229902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Критерий</a:t>
            </a:r>
            <a:r>
              <a:rPr lang="ru-RU" sz="5000" b="1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6. </a:t>
            </a: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Содержательная ориентация обучения: рутинный тип и рост интереса к социальному предпринимательству 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1759609" y="13010554"/>
            <a:ext cx="581466" cy="42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264837" y="3028156"/>
            <a:ext cx="22152475" cy="564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3600"/>
            </a:pPr>
            <a:r>
              <a:rPr lang="ru-RU" sz="40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В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выборке 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доминирует обучение рутинному предпринимательству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. </a:t>
            </a:r>
            <a:r>
              <a:rPr lang="ru-RU" sz="40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В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России предпринимательство часто связано не с амбициями увеличения дохода, а с предпринимательством «по необходимости»</a:t>
            </a:r>
            <a:r>
              <a:rPr lang="en-US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[</a:t>
            </a:r>
            <a:r>
              <a:rPr lang="en-US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Chepurenko</a:t>
            </a:r>
            <a:r>
              <a:rPr lang="en-US" sz="4000" dirty="0">
                <a:latin typeface="+mn-lt"/>
                <a:ea typeface="Helvetica Neue Light"/>
                <a:cs typeface="Helvetica Neue Light"/>
                <a:sym typeface="Helvetica Neue Light"/>
              </a:rPr>
              <a:t> at al., 2017]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, что подталкивает к рутинному, а не инновационному бизнесу.</a:t>
            </a:r>
          </a:p>
          <a:p>
            <a:pPr lvl="0" algn="just">
              <a:buSzPts val="3600"/>
            </a:pPr>
            <a:r>
              <a:rPr lang="ru-RU" sz="40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НО! </a:t>
            </a:r>
            <a:r>
              <a:rPr lang="ru-RU" sz="4000" dirty="0" err="1" smtClean="0">
                <a:latin typeface="+mn-lt"/>
                <a:ea typeface="Helvetica Neue Light"/>
                <a:cs typeface="Helvetica Neue Light"/>
                <a:sym typeface="Helvetica Neue Light"/>
              </a:rPr>
              <a:t>Инновационно</a:t>
            </a:r>
            <a:r>
              <a:rPr lang="ru-RU" sz="40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-технологическое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предпринимательство имеет особый потенциал для ускорения роста экономики [</a:t>
            </a:r>
            <a:r>
              <a:rPr lang="ru-RU" sz="4000" dirty="0" err="1">
                <a:latin typeface="+mn-lt"/>
                <a:ea typeface="Helvetica Neue Light"/>
                <a:cs typeface="Helvetica Neue Light"/>
                <a:sym typeface="Helvetica Neue Light"/>
              </a:rPr>
              <a:t>Acs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, 2016]. 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Число инициатив по социальному предпринимательству растет (особенно на фоне кризиса, вызванного </a:t>
            </a:r>
            <a:r>
              <a:rPr lang="en-US" sz="4000" dirty="0">
                <a:latin typeface="+mn-lt"/>
                <a:ea typeface="Helvetica Neue Light"/>
                <a:cs typeface="Helvetica Neue Light"/>
                <a:sym typeface="Helvetica Neue Light"/>
              </a:rPr>
              <a:t>Covid-2019)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, только в 2020 году появилось 3 инициативы данного типа.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429358" y="4891969"/>
            <a:ext cx="49556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35075"/>
              </p:ext>
            </p:extLst>
          </p:nvPr>
        </p:nvGraphicFramePr>
        <p:xfrm>
          <a:off x="4162926" y="8487561"/>
          <a:ext cx="16779065" cy="4808006"/>
        </p:xfrm>
        <a:graphic>
          <a:graphicData uri="http://schemas.openxmlformats.org/drawingml/2006/table">
            <a:tbl>
              <a:tblPr bandRow="1"/>
              <a:tblGrid>
                <a:gridCol w="3654360">
                  <a:extLst>
                    <a:ext uri="{9D8B030D-6E8A-4147-A177-3AD203B41FA5}">
                      <a16:colId xmlns:a16="http://schemas.microsoft.com/office/drawing/2014/main" xmlns="" val="624490223"/>
                    </a:ext>
                  </a:extLst>
                </a:gridCol>
                <a:gridCol w="3984078">
                  <a:extLst>
                    <a:ext uri="{9D8B030D-6E8A-4147-A177-3AD203B41FA5}">
                      <a16:colId xmlns:a16="http://schemas.microsoft.com/office/drawing/2014/main" xmlns="" val="2978658166"/>
                    </a:ext>
                  </a:extLst>
                </a:gridCol>
                <a:gridCol w="4506129">
                  <a:extLst>
                    <a:ext uri="{9D8B030D-6E8A-4147-A177-3AD203B41FA5}">
                      <a16:colId xmlns:a16="http://schemas.microsoft.com/office/drawing/2014/main" xmlns="" val="3831812517"/>
                    </a:ext>
                  </a:extLst>
                </a:gridCol>
                <a:gridCol w="4634498">
                  <a:extLst>
                    <a:ext uri="{9D8B030D-6E8A-4147-A177-3AD203B41FA5}">
                      <a16:colId xmlns:a16="http://schemas.microsoft.com/office/drawing/2014/main" xmlns="" val="1379047156"/>
                    </a:ext>
                  </a:extLst>
                </a:gridCol>
              </a:tblGrid>
              <a:tr h="24040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Социальное предпринимательство</a:t>
                      </a:r>
                      <a:endParaRPr lang="ru-RU" sz="3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Инновационно-технологическое предпринимательство</a:t>
                      </a:r>
                      <a:endParaRPr lang="ru-RU" sz="3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Рутинное предпринимательство</a:t>
                      </a:r>
                      <a:endParaRPr lang="ru-RU" sz="3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5746914"/>
                  </a:ext>
                </a:extLst>
              </a:tr>
              <a:tr h="24040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Выборка найденных инициатив (N=45)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(17,8%)</a:t>
                      </a:r>
                      <a:endParaRPr lang="ru-RU" sz="36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 (15,5%)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(66,7%)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4508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05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952168" y="41097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4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Критерий 6. Относительная успешность образовательных инициатив</a:t>
            </a:r>
            <a:endParaRPr lang="ru-RU" sz="4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1659337" y="4266327"/>
            <a:ext cx="49556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3">
            <a:extLst>
              <a:ext uri="{FF2B5EF4-FFF2-40B4-BE49-F238E27FC236}">
                <a16:creationId xmlns:a16="http://schemas.microsoft.com/office/drawing/2014/main" xmlns="" id="{CBFA46AD-C606-714F-8D2B-8DE5D6B79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56699"/>
              </p:ext>
            </p:extLst>
          </p:nvPr>
        </p:nvGraphicFramePr>
        <p:xfrm>
          <a:off x="412784" y="1473163"/>
          <a:ext cx="24033148" cy="12242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3596">
                  <a:extLst>
                    <a:ext uri="{9D8B030D-6E8A-4147-A177-3AD203B41FA5}">
                      <a16:colId xmlns:a16="http://schemas.microsoft.com/office/drawing/2014/main" xmlns="" val="3125287360"/>
                    </a:ext>
                  </a:extLst>
                </a:gridCol>
                <a:gridCol w="5701838">
                  <a:extLst>
                    <a:ext uri="{9D8B030D-6E8A-4147-A177-3AD203B41FA5}">
                      <a16:colId xmlns:a16="http://schemas.microsoft.com/office/drawing/2014/main" xmlns="" val="1912245806"/>
                    </a:ext>
                  </a:extLst>
                </a:gridCol>
                <a:gridCol w="13417714">
                  <a:extLst>
                    <a:ext uri="{9D8B030D-6E8A-4147-A177-3AD203B41FA5}">
                      <a16:colId xmlns:a16="http://schemas.microsoft.com/office/drawing/2014/main" xmlns="" val="865410877"/>
                    </a:ext>
                  </a:extLst>
                </a:gridCol>
              </a:tblGrid>
              <a:tr h="1180806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+mn-lt"/>
                        </a:rPr>
                        <a:t>НАЗВАНИЕ ГРУППЫ</a:t>
                      </a:r>
                      <a:r>
                        <a:rPr lang="en-US" sz="2800" baseline="0" dirty="0">
                          <a:latin typeface="+mn-lt"/>
                        </a:rPr>
                        <a:t> (</a:t>
                      </a:r>
                      <a:r>
                        <a:rPr lang="ru-RU" sz="2800" baseline="0" dirty="0">
                          <a:latin typeface="+mn-lt"/>
                        </a:rPr>
                        <a:t>число инициатив)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+mn-lt"/>
                        </a:rPr>
                        <a:t>КРИТЕРИИ</a:t>
                      </a:r>
                      <a:r>
                        <a:rPr lang="ru-RU" sz="2800" baseline="0" dirty="0">
                          <a:latin typeface="+mn-lt"/>
                        </a:rPr>
                        <a:t> ОТНЕСЕНИЯ К ГРУППЕ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+mn-lt"/>
                        </a:rPr>
                        <a:t>ОСНОВНЫЕ ХАРАКТЕРИСТИКИ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51216975"/>
                  </a:ext>
                </a:extLst>
              </a:tr>
              <a:tr h="3360757"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ЛИДЕРЫ (9 инициатив)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Наличие данных об охвате;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Наличие данных о косвенных показателях «успешности» (истории успеха, оценка проекта внешними</a:t>
                      </a:r>
                      <a:r>
                        <a:rPr lang="ru-RU" sz="2800" b="0" baseline="0" dirty="0">
                          <a:latin typeface="+mn-lt"/>
                        </a:rPr>
                        <a:t> </a:t>
                      </a:r>
                      <a:r>
                        <a:rPr lang="ru-RU" sz="2800" b="0" baseline="0" dirty="0" err="1">
                          <a:latin typeface="+mn-lt"/>
                        </a:rPr>
                        <a:t>акторами</a:t>
                      </a:r>
                      <a:r>
                        <a:rPr lang="ru-RU" sz="2800" b="0" baseline="0" dirty="0">
                          <a:latin typeface="+mn-lt"/>
                        </a:rPr>
                        <a:t>)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+mn-lt"/>
                        </a:rPr>
                        <a:t>Партнерство с государством (прямо</a:t>
                      </a:r>
                      <a:r>
                        <a:rPr lang="ru-RU" sz="2800" baseline="0" dirty="0">
                          <a:latin typeface="+mn-lt"/>
                        </a:rPr>
                        <a:t>е или косвенное, для всех инициатив)</a:t>
                      </a:r>
                      <a:r>
                        <a:rPr lang="ru-RU" sz="2800" dirty="0">
                          <a:latin typeface="+mn-lt"/>
                        </a:rPr>
                        <a:t>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 err="1">
                          <a:latin typeface="+mn-lt"/>
                        </a:rPr>
                        <a:t>Аффилированность</a:t>
                      </a:r>
                      <a:r>
                        <a:rPr lang="ru-RU" sz="2800" dirty="0">
                          <a:latin typeface="+mn-lt"/>
                        </a:rPr>
                        <a:t> с зарубежными партнерами (для</a:t>
                      </a:r>
                      <a:r>
                        <a:rPr lang="ru-RU" sz="2800" baseline="0" dirty="0">
                          <a:latin typeface="+mn-lt"/>
                        </a:rPr>
                        <a:t> 5 из 9 инициатив);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+mn-lt"/>
                        </a:rPr>
                        <a:t>Реализация преимущественно в </a:t>
                      </a:r>
                      <a:r>
                        <a:rPr lang="ru-RU" sz="2800" dirty="0" err="1">
                          <a:latin typeface="+mn-lt"/>
                        </a:rPr>
                        <a:t>онлайне</a:t>
                      </a:r>
                      <a:r>
                        <a:rPr lang="ru-RU" sz="2800" dirty="0">
                          <a:latin typeface="+mn-lt"/>
                        </a:rPr>
                        <a:t> (6 из 9 инициатив);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+mn-lt"/>
                        </a:rPr>
                        <a:t>Ориентация на рутинное предпринимательство (8 из 9 инициатив);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+mn-lt"/>
                        </a:rPr>
                        <a:t>Преимущественная ориентация на широкую аудиторию (а не на узкие целевые группы).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83027"/>
                  </a:ext>
                </a:extLst>
              </a:tr>
              <a:tr h="390574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7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СЕРЕДНЯКИ (17 инициатив)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+mn-lt"/>
                        </a:rPr>
                        <a:t>Наличие</a:t>
                      </a:r>
                      <a:r>
                        <a:rPr lang="ru-RU" sz="2800" b="0" baseline="0" dirty="0" smtClean="0">
                          <a:latin typeface="+mn-lt"/>
                        </a:rPr>
                        <a:t> положительных данных по </a:t>
                      </a:r>
                      <a:r>
                        <a:rPr lang="ru-RU" sz="2800" b="1" baseline="0" dirty="0" smtClean="0">
                          <a:latin typeface="+mn-lt"/>
                        </a:rPr>
                        <a:t>ОДНОМУ</a:t>
                      </a:r>
                      <a:r>
                        <a:rPr lang="ru-RU" sz="2800" b="0" baseline="0" dirty="0" smtClean="0">
                          <a:latin typeface="+mn-lt"/>
                        </a:rPr>
                        <a:t> </a:t>
                      </a:r>
                      <a:r>
                        <a:rPr lang="ru-RU" sz="2800" b="0" baseline="0" dirty="0">
                          <a:latin typeface="+mn-lt"/>
                        </a:rPr>
                        <a:t>из критериев: </a:t>
                      </a:r>
                      <a:r>
                        <a:rPr lang="ru-RU" sz="2800" b="0" baseline="0" dirty="0" smtClean="0">
                          <a:latin typeface="+mn-lt"/>
                        </a:rPr>
                        <a:t>об </a:t>
                      </a:r>
                      <a:r>
                        <a:rPr lang="ru-RU" sz="2800" b="0" baseline="0" dirty="0">
                          <a:latin typeface="+mn-lt"/>
                        </a:rPr>
                        <a:t>охвате или </a:t>
                      </a:r>
                      <a:r>
                        <a:rPr lang="ru-RU" sz="2800" b="0" baseline="0" dirty="0" smtClean="0">
                          <a:latin typeface="+mn-lt"/>
                        </a:rPr>
                        <a:t>о </a:t>
                      </a:r>
                      <a:r>
                        <a:rPr lang="ru-RU" sz="2800" b="0" baseline="0" dirty="0">
                          <a:latin typeface="+mn-lt"/>
                        </a:rPr>
                        <a:t>косвенных показателях «успешности» (истории успеха, оценка проекта внешними </a:t>
                      </a:r>
                      <a:r>
                        <a:rPr lang="ru-RU" sz="2800" b="0" baseline="0" dirty="0" err="1">
                          <a:latin typeface="+mn-lt"/>
                        </a:rPr>
                        <a:t>акторами</a:t>
                      </a:r>
                      <a:r>
                        <a:rPr lang="ru-RU" sz="2800" b="0" baseline="0" dirty="0">
                          <a:latin typeface="+mn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+mn-lt"/>
                        </a:rPr>
                        <a:t>Партнерство с государством (2</a:t>
                      </a:r>
                      <a:r>
                        <a:rPr lang="ru-RU" sz="2800" baseline="0" dirty="0">
                          <a:latin typeface="+mn-lt"/>
                        </a:rPr>
                        <a:t> из 17 инициатив от частного инициатора);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+mn-lt"/>
                        </a:rPr>
                        <a:t>Реализация только в онлайн-формате;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+mn-lt"/>
                        </a:rPr>
                        <a:t>Ориентация на все типы предпринимательства</a:t>
                      </a:r>
                      <a:r>
                        <a:rPr lang="ru-RU" sz="2800" baseline="0" dirty="0">
                          <a:latin typeface="+mn-lt"/>
                        </a:rPr>
                        <a:t> (9 – рутинное предпринимательство, 2 – социальное, 6 – инновационно</a:t>
                      </a:r>
                      <a:r>
                        <a:rPr lang="en-US" sz="2800" baseline="0" dirty="0">
                          <a:latin typeface="+mn-lt"/>
                        </a:rPr>
                        <a:t>/</a:t>
                      </a:r>
                      <a:r>
                        <a:rPr lang="ru-RU" sz="2800" baseline="0" dirty="0">
                          <a:latin typeface="+mn-lt"/>
                        </a:rPr>
                        <a:t>технологическое);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baseline="0" dirty="0">
                          <a:latin typeface="+mn-lt"/>
                        </a:rPr>
                        <a:t>Ориентация на ЦА (9 инициатив: 7 для молодежи, 2 для женщин)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0726862"/>
                  </a:ext>
                </a:extLst>
              </a:tr>
              <a:tr h="3795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ОТСТАЮЩИЕ (19 инициатив)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+mn-lt"/>
                        </a:rPr>
                        <a:t>Отсутствие данных об охватах или очень низкие охваты (до 30 ч);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+mn-lt"/>
                        </a:rPr>
                        <a:t>Отсутствие</a:t>
                      </a:r>
                      <a:r>
                        <a:rPr lang="ru-RU" sz="2800" baseline="0" dirty="0">
                          <a:latin typeface="+mn-lt"/>
                        </a:rPr>
                        <a:t> информации по косвенным показателям «успешности»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Более низкая степень вовлеченности государства (7</a:t>
                      </a:r>
                      <a:r>
                        <a:rPr lang="en-US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/19</a:t>
                      </a: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 частные инициативы);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Низкая вовлеченность образовательных организаций (2</a:t>
                      </a:r>
                      <a:r>
                        <a:rPr lang="en-US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/19 </a:t>
                      </a: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инициативы вузов);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Отсутствие описания системы проверки знаний (3</a:t>
                      </a:r>
                      <a:r>
                        <a:rPr lang="en-US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/16</a:t>
                      </a: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 содержат информацию о системе проверке знаний);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Более выраженный фокус на социальном предпринимательстве (6</a:t>
                      </a:r>
                      <a:r>
                        <a:rPr lang="en-US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/19</a:t>
                      </a:r>
                      <a:r>
                        <a:rPr lang="ru-RU" sz="28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+mn-lt"/>
                          <a:sym typeface="Helvetica Light"/>
                        </a:rPr>
                        <a:t> относятся к социальному типу предпринимательства)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8403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912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125702" y="48349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Выводы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843332" cy="50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828204" y="2869979"/>
            <a:ext cx="22727742" cy="1039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Предпринимательское образование – это та территория, где тенденции по «распаковке» образования проявляются достаточно интенсивно (нарушение монополии вузов на образовательные продукты, открытость для всех участников, краткосрочность программ). 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В России «открытые инициативы» по предпринимательству реализуются при значительном участии государственных </a:t>
            </a:r>
            <a:r>
              <a:rPr lang="ru-RU" sz="4400" dirty="0" smtClean="0">
                <a:latin typeface="+mn-lt"/>
                <a:ea typeface="Arial Narrow"/>
                <a:cs typeface="Arial Narrow"/>
                <a:sym typeface="Arial Narrow"/>
              </a:rPr>
              <a:t>игроков (в 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отличие </a:t>
            </a:r>
            <a:r>
              <a:rPr lang="ru-RU" sz="4400" dirty="0" smtClean="0">
                <a:latin typeface="+mn-lt"/>
                <a:ea typeface="Arial Narrow"/>
                <a:cs typeface="Arial Narrow"/>
                <a:sym typeface="Arial Narrow"/>
              </a:rPr>
              <a:t>от ряда 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зарубежных </a:t>
            </a:r>
            <a:r>
              <a:rPr lang="ru-RU" sz="4400" dirty="0" smtClean="0">
                <a:latin typeface="+mn-lt"/>
                <a:ea typeface="Arial Narrow"/>
                <a:cs typeface="Arial Narrow"/>
                <a:sym typeface="Arial Narrow"/>
              </a:rPr>
              <a:t>кейсов);</a:t>
            </a:r>
            <a:endParaRPr lang="ru-RU" sz="4400" dirty="0">
              <a:latin typeface="+mn-lt"/>
              <a:ea typeface="Arial Narrow"/>
              <a:cs typeface="Arial Narrow"/>
              <a:sym typeface="Arial Narrow"/>
            </a:endParaRPr>
          </a:p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Проблема нехватки методического и педагогического дизайна (слабая проработка </a:t>
            </a:r>
            <a:r>
              <a:rPr lang="ru-RU" sz="4400" dirty="0" smtClean="0">
                <a:latin typeface="+mn-lt"/>
                <a:ea typeface="Arial Narrow"/>
                <a:cs typeface="Arial Narrow"/>
                <a:sym typeface="Arial Narrow"/>
              </a:rPr>
              <a:t>оценки 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образовательных результатов, низкое число инициатив с «продвинутыми» образовательными формами: работа в команде, менторская поддержка и пр.). </a:t>
            </a:r>
          </a:p>
          <a:p>
            <a:pPr marL="742950" lvl="0" indent="-742950" algn="just">
              <a:buSzPts val="3600"/>
              <a:buAutoNum type="arabicParenR"/>
            </a:pPr>
            <a:endParaRPr sz="5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331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2" y="73345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Рекомендации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1759609" y="13010554"/>
            <a:ext cx="581466" cy="42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 dirty="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 dirty="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685801" y="2840069"/>
            <a:ext cx="23370014" cy="1017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just">
              <a:buSzPts val="3600"/>
              <a:buAutoNum type="arabicParenR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Усилить акцент на интерактивный образовательный компонент, в том числе, в формате онлайн;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Ввести мониторинг ключевых индикаторов эффективности подобных инициатив, включая фиксацию охватов и учет «историй успеха». В частности, целесообразно создать систему трекинга (отслеживания) траекторий участников и выпускников подобных инициатив; 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Расширить состав программ для конкретных целевых аудиторий, а также более глубоко прорабатывать контент «адресных» инициатив под специфику соответствующих целевых групп (например, молодых матерей или лиц старшего возраста);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Развивать сотрудничество вузов с государственными и </a:t>
            </a:r>
            <a:r>
              <a:rPr lang="ru-RU" sz="40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частными, </a:t>
            </a:r>
            <a:r>
              <a:rPr lang="ru-RU" sz="4000" dirty="0" err="1" smtClean="0">
                <a:latin typeface="+mn-lt"/>
                <a:ea typeface="Helvetica Neue Light"/>
                <a:cs typeface="Helvetica Neue Light"/>
                <a:sym typeface="Helvetica Neue Light"/>
              </a:rPr>
              <a:t>частно</a:t>
            </a:r>
            <a:r>
              <a:rPr lang="ru-RU" sz="40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-государственными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партнёрами;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Расширить круг открытых инициатив по технологическому и инновационному предпринимательству, поскольку именно этот тип предпринимательства обеспечивает наибольший вклад в экономику, но пока слабо представлен в российском поле;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Разработать систему возможности продолжения предпринимательского образования в рамках более длинных образовательных продуктов, после освоения боле коротких «базовых» программ (по примеру зарубежного опыта). </a:t>
            </a:r>
          </a:p>
          <a:p>
            <a:pPr marL="742950" lvl="0" indent="-742950" algn="just">
              <a:buSzPts val="3600"/>
              <a:buAutoNum type="arabicParenR"/>
            </a:pPr>
            <a:endParaRPr lang="ru-RU" sz="4400" dirty="0">
              <a:latin typeface="Arial Narrow" panose="020B0606020202030204" pitchFamily="34" charset="0"/>
              <a:ea typeface="Helvetica Neue Light"/>
              <a:cs typeface="Helvetica Neue Light"/>
              <a:sym typeface="Helvetica Neue Light"/>
            </a:endParaRPr>
          </a:p>
          <a:p>
            <a:pPr marL="742950" lvl="0" indent="-742950" algn="just">
              <a:buSzPts val="3600"/>
              <a:buAutoNum type="arabicParenR"/>
            </a:pPr>
            <a:endParaRPr lang="ru-RU" sz="4400" dirty="0">
              <a:latin typeface="Arial Narrow" panose="020B060602020203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429358" y="4891969"/>
            <a:ext cx="49556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6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Адрес: ТехтТехтТехтТехтТехтТехтТехтТехтТехтТехтТехтТехтТехт"/>
          <p:cNvSpPr txBox="1"/>
          <p:nvPr/>
        </p:nvSpPr>
        <p:spPr>
          <a:xfrm>
            <a:off x="11368363" y="11494669"/>
            <a:ext cx="8579502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r" defTabSz="6429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02" name="Телефон.: +Х (ХХХ) ХХХ ХХХХ"/>
          <p:cNvSpPr txBox="1"/>
          <p:nvPr/>
        </p:nvSpPr>
        <p:spPr>
          <a:xfrm>
            <a:off x="6620083" y="11494669"/>
            <a:ext cx="4328255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l" defTabSz="6429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116" y="8404610"/>
            <a:ext cx="3195850" cy="30900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5A6BF5-89C8-A74F-90AD-1F61F40B8870}"/>
              </a:ext>
            </a:extLst>
          </p:cNvPr>
          <p:cNvSpPr txBox="1"/>
          <p:nvPr/>
        </p:nvSpPr>
        <p:spPr>
          <a:xfrm>
            <a:off x="7346157" y="3240258"/>
            <a:ext cx="10986447" cy="4114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sym typeface="Helvetica Light"/>
              </a:rPr>
              <a:t>БЛАГОДАРИМ ЗА ВНИМАНИЕ!</a:t>
            </a:r>
          </a:p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lvl="0" algn="ctr" defTabSz="821531" hangingPunct="0">
              <a:buClrTx/>
            </a:pPr>
            <a:r>
              <a:rPr lang="ru-RU" sz="3600" b="1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  <a:sym typeface="Helvetica Light"/>
              </a:rPr>
              <a:t>Вопросы/предложения по исследованию можно направить на адреса: </a:t>
            </a: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  <a:sym typeface="Helvetica Light"/>
              </a:rPr>
              <a:t>yumatyunenko@hse.ru, </a:t>
            </a:r>
            <a:r>
              <a:rPr lang="en-US" sz="3600" b="1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+mj-cs"/>
                <a:sym typeface="Helvetica Light"/>
              </a:rPr>
              <a:t>psorokin@hse.ru</a:t>
            </a:r>
            <a:endParaRPr lang="ru-RU" sz="3600" b="1" dirty="0">
              <a:solidFill>
                <a:srgbClr val="FFFFFF"/>
              </a:solidFill>
              <a:latin typeface="Arial Narrow" panose="020B0606020202030204" pitchFamily="34" charset="0"/>
              <a:ea typeface="+mj-ea"/>
              <a:cs typeface="+mj-cs"/>
              <a:sym typeface="Helvetica Light"/>
            </a:endParaRPr>
          </a:p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j-ea"/>
              <a:cs typeface="+mj-cs"/>
              <a:sym typeface="Helvetica 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1236D2C-25CD-9F41-9EC4-EC510F26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06" y="8661410"/>
            <a:ext cx="3680409" cy="30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CDE734-54F1-6C4B-AC90-498E62E8F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6091" y="8429765"/>
            <a:ext cx="3120897" cy="31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50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125702" y="48349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Актуальность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940892" y="1410834"/>
            <a:ext cx="22800365" cy="1001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5900"/>
              </a:spcBef>
              <a:buSzPts val="3600"/>
            </a:pPr>
            <a:endParaRPr lang="en-US" sz="44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0" indent="-914400" algn="just">
              <a:buSzPts val="3600"/>
              <a:buAutoNum type="arabicParenR"/>
            </a:pP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Высшее образование переживает интенсивный процесс «распаковки» [</a:t>
            </a:r>
            <a:r>
              <a:rPr lang="ru-RU" sz="4400" dirty="0" err="1">
                <a:latin typeface="+mn-lt"/>
                <a:ea typeface="Arial Narrow"/>
                <a:cs typeface="Arial Narrow"/>
                <a:sym typeface="Arial Narrow"/>
              </a:rPr>
              <a:t>McCowan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, 2017], растёт спрос на неформальное образование;</a:t>
            </a:r>
          </a:p>
          <a:p>
            <a:pPr marL="914400" lvl="0" indent="-914400" algn="just">
              <a:buSzPts val="3600"/>
              <a:buAutoNum type="arabicParenR"/>
            </a:pP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Обучение предпринимательству активно изучается, НО, как правило, в рамках формального образования;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Неформальный сектор обучения предпринимательству </a:t>
            </a:r>
            <a:r>
              <a:rPr lang="ru-RU" sz="4400" dirty="0" smtClean="0">
                <a:latin typeface="+mn-lt"/>
                <a:ea typeface="Arial Narrow"/>
                <a:cs typeface="Arial Narrow"/>
                <a:sym typeface="Arial Narrow"/>
              </a:rPr>
              <a:t>бурно 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развивается и является важным компонентом экосистемы по поддержке предпринимательства </a:t>
            </a:r>
            <a:r>
              <a:rPr lang="en-US" sz="4400" dirty="0">
                <a:latin typeface="+mn-lt"/>
                <a:ea typeface="Arial Narrow"/>
                <a:cs typeface="Arial Narrow"/>
                <a:sym typeface="Arial Narrow"/>
              </a:rPr>
              <a:t>[Wilson, 2009]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;</a:t>
            </a:r>
          </a:p>
          <a:p>
            <a:pPr marL="742950" lvl="0" indent="-742950" algn="just">
              <a:buSzPts val="3600"/>
              <a:buAutoNum type="arabicParenR"/>
            </a:pP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Нарастающий спрос на предпринимательство со стороны </a:t>
            </a:r>
            <a:r>
              <a:rPr lang="ru-RU" sz="4400" dirty="0" smtClean="0">
                <a:latin typeface="+mn-lt"/>
                <a:ea typeface="Arial Narrow"/>
                <a:cs typeface="Arial Narrow"/>
                <a:sym typeface="Arial Narrow"/>
              </a:rPr>
              <a:t>государства </a:t>
            </a:r>
            <a:r>
              <a:rPr lang="en-US" sz="4400" dirty="0">
                <a:latin typeface="+mn-lt"/>
                <a:ea typeface="Arial Narrow"/>
                <a:cs typeface="Arial Narrow"/>
                <a:sym typeface="Arial Narrow"/>
              </a:rPr>
              <a:t>[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Федеральный проект  "Популяризация предпринимательства» от 2018 г</a:t>
            </a:r>
            <a:r>
              <a:rPr lang="ru-RU" sz="4400" dirty="0" smtClean="0">
                <a:latin typeface="+mn-lt"/>
                <a:ea typeface="Arial Narrow"/>
                <a:cs typeface="Arial Narrow"/>
                <a:sym typeface="Arial Narrow"/>
              </a:rPr>
              <a:t>., 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обучение предпринимательству указано как одна из </a:t>
            </a:r>
            <a:r>
              <a:rPr lang="ru-RU" sz="4400" dirty="0" smtClean="0">
                <a:latin typeface="+mn-lt"/>
                <a:ea typeface="Arial Narrow"/>
                <a:cs typeface="Arial Narrow"/>
                <a:sym typeface="Arial Narrow"/>
              </a:rPr>
              <a:t>целей</a:t>
            </a:r>
            <a:r>
              <a:rPr lang="en-US" sz="4400" dirty="0">
                <a:latin typeface="+mn-lt"/>
                <a:ea typeface="Arial Narrow"/>
                <a:cs typeface="Arial Narrow"/>
                <a:sym typeface="Arial Narrow"/>
              </a:rPr>
              <a:t>]</a:t>
            </a:r>
            <a:r>
              <a:rPr lang="ru-RU" sz="4400" dirty="0" smtClean="0">
                <a:latin typeface="+mn-lt"/>
                <a:ea typeface="Arial Narrow"/>
                <a:cs typeface="Arial Narrow"/>
                <a:sym typeface="Arial Narrow"/>
              </a:rPr>
              <a:t>. </a:t>
            </a:r>
            <a:endParaRPr lang="ru-RU" sz="4400" dirty="0">
              <a:latin typeface="+mn-lt"/>
              <a:ea typeface="Arial Narrow"/>
              <a:cs typeface="Arial Narrow"/>
              <a:sym typeface="Arial Narrow"/>
            </a:endParaRPr>
          </a:p>
          <a:p>
            <a:pPr lvl="0" algn="just">
              <a:buSzPts val="3600"/>
            </a:pPr>
            <a:endParaRPr lang="ru-RU" sz="4400" b="1" dirty="0" smtClean="0">
              <a:latin typeface="+mn-lt"/>
              <a:ea typeface="Arial Narrow"/>
              <a:cs typeface="Arial Narrow"/>
              <a:sym typeface="Arial Narrow"/>
            </a:endParaRPr>
          </a:p>
          <a:p>
            <a:pPr lvl="0" algn="just">
              <a:buSzPts val="3600"/>
            </a:pPr>
            <a:r>
              <a:rPr lang="ru-RU" sz="4400" b="1" dirty="0" smtClean="0">
                <a:latin typeface="+mn-lt"/>
                <a:ea typeface="Arial Narrow"/>
                <a:cs typeface="Arial Narrow"/>
                <a:sym typeface="Arial Narrow"/>
              </a:rPr>
              <a:t>Исследовательский вопрос</a:t>
            </a:r>
            <a:r>
              <a:rPr lang="ru-RU" sz="4400" dirty="0" smtClean="0">
                <a:latin typeface="+mn-lt"/>
                <a:ea typeface="Arial Narrow"/>
                <a:cs typeface="Arial Narrow"/>
                <a:sym typeface="Arial Narrow"/>
              </a:rPr>
              <a:t>: 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каковы характеристики российского поля обучения предпринимательству в части «открытых» (т.е. бесплатных и не ограниченных аудиторией отдельного учреждения или организации) </a:t>
            </a:r>
            <a:r>
              <a:rPr lang="ru-RU" sz="4400" dirty="0" smtClean="0">
                <a:latin typeface="+mn-lt"/>
                <a:ea typeface="Arial Narrow"/>
                <a:cs typeface="Arial Narrow"/>
                <a:sym typeface="Arial Narrow"/>
              </a:rPr>
              <a:t>инициатив</a:t>
            </a:r>
            <a:r>
              <a:rPr lang="ru-RU" sz="4400" dirty="0">
                <a:latin typeface="+mn-lt"/>
                <a:ea typeface="Arial Narrow"/>
                <a:cs typeface="Arial Narrow"/>
                <a:sym typeface="Arial Narrow"/>
              </a:rPr>
              <a:t>? </a:t>
            </a:r>
          </a:p>
          <a:p>
            <a:pPr marL="685800" lvl="0" indent="-685800" algn="just">
              <a:spcBef>
                <a:spcPts val="5900"/>
              </a:spcBef>
              <a:buSzPts val="3600"/>
              <a:buFont typeface="Arial" panose="020B0604020202020204" pitchFamily="34" charset="0"/>
              <a:buChar char="•"/>
            </a:pPr>
            <a:endParaRPr lang="en-US" sz="40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Narrow"/>
              <a:buNone/>
            </a:pPr>
            <a:endParaRPr sz="5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208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125702" y="48349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Теоретическая рамка исследования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125702" y="1809403"/>
            <a:ext cx="22800365" cy="1075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5900"/>
              </a:spcBef>
              <a:buSzPts val="3600"/>
            </a:pPr>
            <a:endParaRPr lang="en-US" sz="44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0" indent="-914400" algn="just">
              <a:buSzPts val="3600"/>
              <a:buAutoNum type="arabicParenR"/>
            </a:pP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«Распаковка» образования (не только формализованное «длинное» образование, но и массовые открытые онлайн-курсы (МООС), короткие очные программы) [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Ivancheva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 </a:t>
            </a:r>
            <a:r>
              <a:rPr lang="en-US" sz="4800" dirty="0" smtClean="0">
                <a:latin typeface="+mn-lt"/>
                <a:ea typeface="Arial Narrow"/>
                <a:cs typeface="Arial Narrow"/>
                <a:sym typeface="Arial Narrow"/>
              </a:rPr>
              <a:t>e</a:t>
            </a:r>
            <a:r>
              <a:rPr lang="ru-RU" sz="4800" dirty="0" smtClean="0">
                <a:latin typeface="+mn-lt"/>
                <a:ea typeface="Arial Narrow"/>
                <a:cs typeface="Arial Narrow"/>
                <a:sym typeface="Arial Narrow"/>
              </a:rPr>
              <a:t>t 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al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., 2020];</a:t>
            </a:r>
          </a:p>
          <a:p>
            <a:pPr marL="914400" lvl="0" indent="-914400" algn="just">
              <a:buSzPts val="3600"/>
              <a:buAutoNum type="arabicParenR"/>
            </a:pP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Теория национальных предпринимательских систем (образование является одним из важных факторов поддержки </a:t>
            </a:r>
            <a:r>
              <a:rPr lang="ru-RU" sz="4800" dirty="0" smtClean="0">
                <a:latin typeface="+mn-lt"/>
                <a:ea typeface="Arial Narrow"/>
                <a:cs typeface="Arial Narrow"/>
                <a:sym typeface="Arial Narrow"/>
              </a:rPr>
              <a:t>предпринимательства</a:t>
            </a:r>
            <a:r>
              <a:rPr lang="en-US" sz="4800" dirty="0" smtClean="0">
                <a:latin typeface="+mn-lt"/>
                <a:ea typeface="Arial Narrow"/>
                <a:cs typeface="Arial Narrow"/>
                <a:sym typeface="Arial Narrow"/>
              </a:rPr>
              <a:t> </a:t>
            </a:r>
            <a:r>
              <a:rPr lang="ru-RU" sz="4800" dirty="0" smtClean="0">
                <a:latin typeface="+mn-lt"/>
                <a:ea typeface="Arial Narrow"/>
                <a:cs typeface="Arial Narrow"/>
                <a:sym typeface="Arial Narrow"/>
              </a:rPr>
              <a:t>на национальном уровне) </a:t>
            </a:r>
            <a:r>
              <a:rPr lang="en-US" sz="4800" dirty="0">
                <a:latin typeface="+mn-lt"/>
                <a:ea typeface="Arial Narrow"/>
                <a:cs typeface="Arial Narrow"/>
                <a:sym typeface="Arial Narrow"/>
              </a:rPr>
              <a:t>[</a:t>
            </a:r>
            <a:r>
              <a:rPr lang="en-US" sz="4800" dirty="0" err="1">
                <a:latin typeface="+mn-lt"/>
                <a:ea typeface="Arial Narrow"/>
                <a:cs typeface="Arial Narrow"/>
                <a:sym typeface="Arial Narrow"/>
              </a:rPr>
              <a:t>Acs</a:t>
            </a:r>
            <a:r>
              <a:rPr lang="en-US" sz="4800" dirty="0">
                <a:latin typeface="+mn-lt"/>
                <a:ea typeface="Arial Narrow"/>
                <a:cs typeface="Arial Narrow"/>
                <a:sym typeface="Arial Narrow"/>
              </a:rPr>
              <a:t>, 2016]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;</a:t>
            </a:r>
          </a:p>
          <a:p>
            <a:pPr lvl="0" algn="just">
              <a:buSzPts val="3600"/>
            </a:pPr>
            <a:endParaRPr lang="ru-RU" sz="4800" dirty="0">
              <a:latin typeface="+mn-lt"/>
              <a:ea typeface="Arial Narrow"/>
              <a:cs typeface="Arial Narrow"/>
              <a:sym typeface="Arial Narrow"/>
            </a:endParaRPr>
          </a:p>
          <a:p>
            <a:pPr lvl="0" algn="just">
              <a:buSzPts val="3600"/>
            </a:pP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+ </a:t>
            </a:r>
            <a:r>
              <a:rPr lang="ru-RU" sz="4800" dirty="0" smtClean="0">
                <a:latin typeface="+mn-lt"/>
                <a:ea typeface="Arial Narrow"/>
                <a:cs typeface="Arial Narrow"/>
                <a:sym typeface="Arial Narrow"/>
              </a:rPr>
              <a:t>важность 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неформального обучения,  «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life-long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 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learning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» («непрерывное образование</a:t>
            </a:r>
            <a:r>
              <a:rPr lang="ru-RU" sz="4800" dirty="0" smtClean="0">
                <a:latin typeface="+mn-lt"/>
                <a:ea typeface="Arial Narrow"/>
                <a:cs typeface="Arial Narrow"/>
                <a:sym typeface="Arial Narrow"/>
              </a:rPr>
              <a:t>») в обучении предпринимательству 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[Wilson 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at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 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al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., 2009]. </a:t>
            </a:r>
            <a:endParaRPr sz="4800" b="0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9524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909472" y="1451337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351479" y="-259263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Методология исследования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120245" y="348463"/>
            <a:ext cx="22800365" cy="1075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5900"/>
              </a:spcBef>
              <a:buSzPts val="3600"/>
            </a:pPr>
            <a:endParaRPr lang="en-US" sz="4400" b="1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just">
              <a:buSzPts val="3600"/>
            </a:pPr>
            <a:r>
              <a:rPr lang="ru-RU" sz="4800" b="0" i="0" u="none" strike="noStrike" cap="none" dirty="0">
                <a:solidFill>
                  <a:srgbClr val="000000"/>
                </a:solidFill>
                <a:latin typeface="Arial Narrow" panose="020B0606020202030204" pitchFamily="34" charset="0"/>
                <a:ea typeface="Helvetica Neue Light"/>
                <a:cs typeface="Helvetica Neue Light"/>
                <a:sym typeface="Helvetica Neue Light"/>
              </a:rPr>
              <a:t>Выборка «открытых» образовательных инициатив (бесплатные, не ограничены формальным или корпоративным </a:t>
            </a:r>
            <a:r>
              <a:rPr lang="ru-RU" sz="4800" b="0" i="0" u="none" strike="noStrike" cap="none" dirty="0" smtClean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сектором</a:t>
            </a:r>
            <a:r>
              <a:rPr lang="ru-RU" sz="48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ru-RU" sz="4800" b="0" i="0" u="none" strike="noStrike" cap="none" dirty="0">
                <a:solidFill>
                  <a:srgbClr val="000000"/>
                </a:solidFill>
                <a:latin typeface="Arial Narrow" panose="020B0606020202030204" pitchFamily="34" charset="0"/>
                <a:ea typeface="Helvetica Neue Light"/>
                <a:cs typeface="Helvetica Neue Light"/>
                <a:sym typeface="Helvetica Neue Light"/>
              </a:rPr>
              <a:t>цель которых – обучение предпринимательству). 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Arial Narrow" panose="020B0606020202030204" pitchFamily="34" charset="0"/>
                <a:ea typeface="Helvetica Neue Light"/>
                <a:cs typeface="Helvetica Neue Light"/>
                <a:sym typeface="Helvetica Neue Light"/>
              </a:rPr>
              <a:t>N = 45</a:t>
            </a:r>
            <a:r>
              <a:rPr lang="en-US" sz="48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Helvetica Neue Light"/>
                <a:cs typeface="Helvetica Neue Light"/>
                <a:sym typeface="Helvetica Neue Light"/>
              </a:rPr>
              <a:t>.</a:t>
            </a:r>
            <a:r>
              <a:rPr lang="ru-RU" sz="48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800" b="0" i="1" u="none" strike="noStrike" cap="none" dirty="0" smtClean="0">
                <a:solidFill>
                  <a:srgbClr val="C00000"/>
                </a:solidFill>
                <a:latin typeface="Arial Narrow" panose="020B0606020202030204" pitchFamily="34" charset="0"/>
                <a:ea typeface="Helvetica Neue Light"/>
                <a:cs typeface="Helvetica Neue Light"/>
                <a:sym typeface="Helvetica Neue Light"/>
              </a:rPr>
              <a:t>Анализировалась только информация, доступная на сайте инициативы (без ее «прохождения»)</a:t>
            </a:r>
            <a:endParaRPr lang="en-US" sz="4800" b="0" i="1" u="none" strike="noStrike" cap="none" dirty="0">
              <a:solidFill>
                <a:srgbClr val="C00000"/>
              </a:solidFill>
              <a:latin typeface="Arial Narrow" panose="020B0606020202030204" pitchFamily="34" charset="0"/>
              <a:ea typeface="Helvetica Neue Light"/>
              <a:cs typeface="Helvetica Neue Light"/>
              <a:sym typeface="Helvetica Neue Light"/>
            </a:endParaRPr>
          </a:p>
          <a:p>
            <a:pPr marL="914400" lvl="0" indent="-914400" algn="just">
              <a:buSzPts val="3600"/>
              <a:buAutoNum type="arabicParenR"/>
            </a:pPr>
            <a:endParaRPr sz="5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96074"/>
              </p:ext>
            </p:extLst>
          </p:nvPr>
        </p:nvGraphicFramePr>
        <p:xfrm>
          <a:off x="1033296" y="5069912"/>
          <a:ext cx="22615555" cy="8197442"/>
        </p:xfrm>
        <a:graphic>
          <a:graphicData uri="http://schemas.openxmlformats.org/drawingml/2006/table">
            <a:tbl>
              <a:tblPr firstRow="1" firstCol="1" bandRow="1"/>
              <a:tblGrid>
                <a:gridCol w="4156845">
                  <a:extLst>
                    <a:ext uri="{9D8B030D-6E8A-4147-A177-3AD203B41FA5}">
                      <a16:colId xmlns:a16="http://schemas.microsoft.com/office/drawing/2014/main" xmlns="" val="1775241432"/>
                    </a:ext>
                  </a:extLst>
                </a:gridCol>
                <a:gridCol w="18458710">
                  <a:extLst>
                    <a:ext uri="{9D8B030D-6E8A-4147-A177-3AD203B41FA5}">
                      <a16:colId xmlns:a16="http://schemas.microsoft.com/office/drawing/2014/main" xmlns="" val="603866510"/>
                    </a:ext>
                  </a:extLst>
                </a:gridCol>
              </a:tblGrid>
              <a:tr h="1416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формирования выборки</a:t>
                      </a:r>
                      <a:endParaRPr lang="ru-RU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формирования выборки</a:t>
                      </a:r>
                      <a:endParaRPr lang="ru-RU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9226557"/>
                  </a:ext>
                </a:extLst>
              </a:tr>
              <a:tr h="2384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инициатив на порталах </a:t>
                      </a:r>
                      <a:r>
                        <a:rPr lang="ru-RU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 </a:t>
                      </a:r>
                      <a:r>
                        <a:rPr lang="ru-RU" sz="3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стейкхолдеров</a:t>
                      </a:r>
                      <a:r>
                        <a:rPr lang="ru-RU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реализующих предпринимательскую поддержку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инвестиционной политики Минэкономразвития России, Департамент Инвестиционной политики и развития предпринимательства, Агентство стратегических инициатив (АСИ), АО «Российская венчурная компания» (АО «РВК), Федеральная автономная некоммерческая организация «Россия - страна возможностей», АО Корпорация МСП, АО «Деловая Среда», ПАО «Сбербанк России».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6627377"/>
                  </a:ext>
                </a:extLst>
              </a:tr>
              <a:tr h="35387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инициатив </a:t>
                      </a:r>
                      <a:r>
                        <a:rPr lang="ru-RU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сети </a:t>
                      </a:r>
                      <a:r>
                        <a:rPr lang="ru-RU" sz="3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 по ключевым</a:t>
                      </a:r>
                      <a:r>
                        <a:rPr lang="ru-RU" sz="3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словам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по предпринимательству, курсы в сфере предпринимательства, образовательные курсы по предпринимательству, поддержка предпринимательства, программы по предпринимательству, обучение предпринимательству, государственная программа по поддержке предпринимательства, частная поддержка предпринимательства, социальное предпринимательство, молодежное предпринимательство, инновационно/технологическое предпринимательство, женское предпринимательство.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210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32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476376" y="496364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Критерии анализа «открытых инициатив» по обучению предпринимательству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940892" y="2780039"/>
            <a:ext cx="22800365" cy="1018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0000" lvl="0" indent="-742950" algn="just">
              <a:buSzPts val="3600"/>
              <a:buAutoNum type="arabicParenR"/>
            </a:pPr>
            <a:r>
              <a:rPr lang="ru-RU" sz="4800" b="1" dirty="0">
                <a:latin typeface="+mn-lt"/>
                <a:ea typeface="Arial Narrow"/>
                <a:cs typeface="Arial Narrow"/>
                <a:sym typeface="Arial Narrow"/>
              </a:rPr>
              <a:t>Очный и/или онлайн </a:t>
            </a:r>
            <a:r>
              <a:rPr lang="ru-RU" sz="4800" b="1" dirty="0" smtClean="0">
                <a:latin typeface="+mn-lt"/>
                <a:ea typeface="Arial Narrow"/>
                <a:cs typeface="Arial Narrow"/>
                <a:sym typeface="Arial Narrow"/>
              </a:rPr>
              <a:t>характер (+формат) 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[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Hua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, </a:t>
            </a:r>
            <a:r>
              <a:rPr lang="ru-RU" sz="4800" dirty="0" err="1">
                <a:latin typeface="+mn-lt"/>
                <a:ea typeface="Arial Narrow"/>
                <a:cs typeface="Arial Narrow"/>
                <a:sym typeface="Arial Narrow"/>
              </a:rPr>
              <a:t>Ren</a:t>
            </a:r>
            <a:r>
              <a:rPr lang="ru-RU" sz="4800" dirty="0">
                <a:latin typeface="+mn-lt"/>
                <a:ea typeface="Arial Narrow"/>
                <a:cs typeface="Arial Narrow"/>
                <a:sym typeface="Arial Narrow"/>
              </a:rPr>
              <a:t> 2020 </a:t>
            </a:r>
            <a:r>
              <a:rPr lang="ru-RU" sz="4800" dirty="0" smtClean="0">
                <a:latin typeface="+mn-lt"/>
                <a:ea typeface="Arial Narrow"/>
                <a:cs typeface="Arial Narrow"/>
                <a:sym typeface="Arial Narrow"/>
              </a:rPr>
              <a:t>];</a:t>
            </a:r>
            <a:endParaRPr lang="ru-RU" sz="4800" dirty="0">
              <a:latin typeface="+mn-lt"/>
              <a:ea typeface="Arial Narrow"/>
              <a:cs typeface="Arial Narrow"/>
              <a:sym typeface="Arial Narrow"/>
            </a:endParaRPr>
          </a:p>
          <a:p>
            <a:pPr marL="540000" lvl="0" indent="-742950" algn="just">
              <a:buSzPts val="3600"/>
              <a:buAutoNum type="arabicParenR"/>
            </a:pPr>
            <a:r>
              <a:rPr lang="ru-RU" sz="4800" b="1" dirty="0">
                <a:latin typeface="+mn-lt"/>
                <a:ea typeface="Helvetica Neue Light"/>
                <a:cs typeface="Helvetica Neue Light"/>
                <a:sym typeface="Helvetica Neue Light"/>
              </a:rPr>
              <a:t>Условия доступа </a:t>
            </a:r>
            <a:r>
              <a:rPr lang="ru-RU" sz="4800" b="1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и </a:t>
            </a:r>
            <a:r>
              <a:rPr lang="ru-RU" sz="4800" b="1" dirty="0">
                <a:latin typeface="+mn-lt"/>
                <a:ea typeface="Helvetica Neue Light"/>
                <a:cs typeface="Helvetica Neue Light"/>
                <a:sym typeface="Helvetica Neue Light"/>
              </a:rPr>
              <a:t>система оценивания результатов обучения </a:t>
            </a:r>
            <a:r>
              <a:rPr lang="ru-RU" sz="4800" b="1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«на выходе»</a:t>
            </a:r>
            <a:r>
              <a:rPr lang="ru-RU" sz="48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. 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[</a:t>
            </a:r>
            <a:r>
              <a:rPr lang="ru-RU" sz="4800" dirty="0" err="1">
                <a:latin typeface="+mn-lt"/>
                <a:ea typeface="Helvetica Neue Light"/>
                <a:cs typeface="Helvetica Neue Light"/>
                <a:sym typeface="Helvetica Neue Light"/>
              </a:rPr>
              <a:t>Nabi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800" dirty="0" err="1">
                <a:latin typeface="+mn-lt"/>
                <a:ea typeface="Helvetica Neue Light"/>
                <a:cs typeface="Helvetica Neue Light"/>
                <a:sym typeface="Helvetica Neue Light"/>
              </a:rPr>
              <a:t>at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4800" dirty="0" err="1">
                <a:latin typeface="+mn-lt"/>
                <a:ea typeface="Helvetica Neue Light"/>
                <a:cs typeface="Helvetica Neue Light"/>
                <a:sym typeface="Helvetica Neue Light"/>
              </a:rPr>
              <a:t>al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., 2017];</a:t>
            </a:r>
          </a:p>
          <a:p>
            <a:pPr marL="540000" lvl="0" indent="-742950" algn="just">
              <a:buSzPts val="3600"/>
              <a:buAutoNum type="arabicParenR"/>
            </a:pPr>
            <a:r>
              <a:rPr lang="ru-RU" sz="4800" b="1" dirty="0">
                <a:latin typeface="+mn-lt"/>
                <a:ea typeface="Helvetica Neue Light"/>
                <a:cs typeface="Helvetica Neue Light"/>
                <a:sym typeface="Helvetica Neue Light"/>
              </a:rPr>
              <a:t>Целевая аудитория </a:t>
            </a:r>
            <a:r>
              <a:rPr lang="ru-RU" sz="48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(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различные социально-демографические группы) [WEF 2009]; </a:t>
            </a:r>
          </a:p>
          <a:p>
            <a:pPr marL="540000" lvl="0" indent="-742950" algn="just">
              <a:buSzPts val="3600"/>
              <a:buAutoNum type="arabicParenR"/>
            </a:pPr>
            <a:r>
              <a:rPr lang="ru-RU" sz="4800" b="1" dirty="0">
                <a:latin typeface="+mn-lt"/>
                <a:ea typeface="Helvetica Neue Light"/>
                <a:cs typeface="Helvetica Neue Light"/>
                <a:sym typeface="Helvetica Neue Light"/>
              </a:rPr>
              <a:t>Инициаторы проекта 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(государственный, частный проект, проект </a:t>
            </a:r>
            <a:r>
              <a:rPr lang="ru-RU" sz="48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вуза 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и др.)</a:t>
            </a:r>
            <a:r>
              <a:rPr lang="en-US" sz="4800" dirty="0">
                <a:latin typeface="+mn-lt"/>
                <a:ea typeface="Helvetica Neue Light"/>
                <a:cs typeface="Helvetica Neue Light"/>
                <a:sym typeface="Helvetica Neue Light"/>
              </a:rPr>
              <a:t> [Mathew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800" dirty="0">
                <a:latin typeface="+mn-lt"/>
                <a:ea typeface="Helvetica Neue Light"/>
                <a:cs typeface="Helvetica Neue Light"/>
                <a:sym typeface="Helvetica Neue Light"/>
              </a:rPr>
              <a:t>and </a:t>
            </a:r>
            <a:r>
              <a:rPr lang="en-US" sz="4800" dirty="0" err="1">
                <a:latin typeface="+mn-lt"/>
                <a:ea typeface="Helvetica Neue Light"/>
                <a:cs typeface="Helvetica Neue Light"/>
                <a:sym typeface="Helvetica Neue Light"/>
              </a:rPr>
              <a:t>Princy</a:t>
            </a:r>
            <a:r>
              <a:rPr lang="en-US" sz="4800" dirty="0">
                <a:latin typeface="+mn-lt"/>
                <a:ea typeface="Helvetica Neue Light"/>
                <a:cs typeface="Helvetica Neue Light"/>
                <a:sym typeface="Helvetica Neue Light"/>
              </a:rPr>
              <a:t> Thomas 2015]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;</a:t>
            </a:r>
          </a:p>
          <a:p>
            <a:pPr marL="540000" lvl="0" indent="-742950" algn="just">
              <a:buSzPts val="3600"/>
              <a:buAutoNum type="arabicParenR"/>
            </a:pPr>
            <a:r>
              <a:rPr lang="ru-RU" sz="4800" b="1" dirty="0">
                <a:latin typeface="+mn-lt"/>
                <a:ea typeface="Helvetica Neue Light"/>
                <a:cs typeface="Helvetica Neue Light"/>
                <a:sym typeface="Helvetica Neue Light"/>
              </a:rPr>
              <a:t>Содержательная ориентация обучения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: социальный, рутинный, инновационный/технологический бизнес </a:t>
            </a:r>
            <a:r>
              <a:rPr lang="en-US" sz="4800" dirty="0">
                <a:latin typeface="+mn-lt"/>
                <a:ea typeface="Helvetica Neue Light"/>
                <a:cs typeface="Helvetica Neue Light"/>
                <a:sym typeface="Helvetica Neue Light"/>
              </a:rPr>
              <a:t>[</a:t>
            </a:r>
            <a:r>
              <a:rPr lang="en-US" sz="4800" dirty="0" err="1">
                <a:latin typeface="+mn-lt"/>
                <a:ea typeface="Helvetica Neue Light"/>
                <a:cs typeface="Helvetica Neue Light"/>
                <a:sym typeface="Helvetica Neue Light"/>
              </a:rPr>
              <a:t>Fomina</a:t>
            </a:r>
            <a:r>
              <a:rPr lang="en-US" sz="4800" dirty="0">
                <a:latin typeface="+mn-l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4800" dirty="0" err="1">
                <a:latin typeface="+mn-lt"/>
                <a:ea typeface="Helvetica Neue Light"/>
                <a:cs typeface="Helvetica Neue Light"/>
                <a:sym typeface="Helvetica Neue Light"/>
              </a:rPr>
              <a:t>Chahine</a:t>
            </a:r>
            <a:r>
              <a:rPr lang="en-US" sz="4800" dirty="0">
                <a:latin typeface="+mn-lt"/>
                <a:ea typeface="Helvetica Neue Light"/>
                <a:cs typeface="Helvetica Neue Light"/>
                <a:sym typeface="Helvetica Neue Light"/>
              </a:rPr>
              <a:t> 2019 ], [Sun, Li 2020 ]; </a:t>
            </a:r>
          </a:p>
          <a:p>
            <a:pPr marL="540000" lvl="0" indent="-742950" algn="just">
              <a:buSzPts val="3600"/>
              <a:buAutoNum type="arabicParenR"/>
            </a:pPr>
            <a:r>
              <a:rPr lang="ru-RU" sz="4800" b="1" dirty="0">
                <a:latin typeface="+mn-lt"/>
                <a:ea typeface="Helvetica Neue Light"/>
                <a:cs typeface="Helvetica Neue Light"/>
                <a:sym typeface="Helvetica Neue Light"/>
              </a:rPr>
              <a:t>Относительная «успешность» образовательных инициатив</a:t>
            </a:r>
            <a:r>
              <a:rPr lang="ru-RU" sz="4800" dirty="0">
                <a:latin typeface="+mn-lt"/>
                <a:ea typeface="Helvetica Neue Light"/>
                <a:cs typeface="Helvetica Neue Light"/>
                <a:sym typeface="Helvetica Neue Light"/>
              </a:rPr>
              <a:t>: 3 группы инициатив: лидеры, середняки, отстающие. </a:t>
            </a:r>
          </a:p>
          <a:p>
            <a:pPr marL="540000" lvl="0" indent="-742950" algn="just">
              <a:buSzPts val="3600"/>
              <a:buAutoNum type="arabicParenR"/>
            </a:pPr>
            <a:endParaRPr lang="ru-RU" sz="48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914400" lvl="0" indent="-914400" algn="just">
              <a:spcBef>
                <a:spcPts val="5900"/>
              </a:spcBef>
              <a:buSzPts val="3600"/>
              <a:buAutoNum type="arabicParenR"/>
            </a:pPr>
            <a:endParaRPr sz="4800" b="0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58444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476375" y="496364"/>
            <a:ext cx="19232095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Критерий 1. Очный и</a:t>
            </a:r>
            <a:r>
              <a:rPr lang="en-US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/</a:t>
            </a: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или онлайн </a:t>
            </a:r>
            <a:r>
              <a:rPr lang="ru-RU" sz="5000" b="1" dirty="0" smtClean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характер</a:t>
            </a: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 </a:t>
            </a:r>
            <a:r>
              <a:rPr lang="ru-RU" sz="5000" b="1" dirty="0" smtClean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+</a:t>
            </a:r>
            <a:r>
              <a:rPr lang="ru-RU" sz="5000" b="1" dirty="0" smtClean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 </a:t>
            </a:r>
            <a:r>
              <a:rPr lang="ru-RU" sz="5000" b="1" dirty="0" smtClean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формат: консервативный онлайн?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4013180" y="2206964"/>
            <a:ext cx="9766237" cy="10154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0000" lvl="0" indent="-742950" algn="just">
              <a:buSzPts val="3600"/>
              <a:buAutoNum type="arabicParenR"/>
            </a:pPr>
            <a:endParaRPr lang="ru-RU" sz="44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r>
              <a:rPr lang="ru-RU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Из 45-ти инициатив: 3 реализуются очно в различных регионах РФ (от 62 до 85 регионах), 2 инициативы реализуются очно и онлайн (инициативы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Skolkovo).</a:t>
            </a:r>
            <a:endParaRPr lang="ru-RU" sz="40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r>
              <a:rPr lang="ru-RU" sz="4000" b="0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40 инициатив реализуются только в онлайн-формате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.</a:t>
            </a:r>
          </a:p>
          <a:p>
            <a:pPr lvl="0" algn="just">
              <a:buSzPts val="3600"/>
            </a:pP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В большинство инициатив не заложен </a:t>
            </a:r>
            <a:r>
              <a:rPr lang="ru-RU" sz="4000" b="1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в 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явной </a:t>
            </a:r>
            <a:r>
              <a:rPr lang="ru-RU" sz="4000" b="1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форме (т.е. не указан ан сайте) 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интерактивный характер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, прогрессивные формы взаимодействия 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между преподавателем и учащимися с возможностями командной работы, игровые техники и др. </a:t>
            </a:r>
            <a:endParaRPr lang="en-US" sz="4000" b="0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87753601"/>
              </p:ext>
            </p:extLst>
          </p:nvPr>
        </p:nvGraphicFramePr>
        <p:xfrm>
          <a:off x="1476376" y="4003012"/>
          <a:ext cx="12363739" cy="764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762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476376" y="496364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4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Критерий 2. Условия доступа к инициативам: слишком просто?</a:t>
            </a:r>
            <a:endParaRPr lang="ru-RU" sz="54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295972" y="2629898"/>
            <a:ext cx="22090206" cy="487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3600"/>
            </a:pP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Упрощенная система регистрации: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указание ФИО, электронной почты, мобильного номера.</a:t>
            </a:r>
          </a:p>
          <a:p>
            <a:pPr lvl="0" algn="just">
              <a:buSzPts val="3600"/>
            </a:pPr>
            <a:r>
              <a:rPr lang="ru-RU" sz="4000" b="1" i="0" u="none" strike="noStrike" cap="none" dirty="0">
                <a:solidFill>
                  <a:srgbClr val="000000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Усложненная система регистрации</a:t>
            </a:r>
            <a:r>
              <a:rPr lang="ru-RU" sz="4000" b="1" dirty="0">
                <a:latin typeface="+mn-lt"/>
                <a:ea typeface="Helvetica Neue Light"/>
                <a:cs typeface="Helvetica Neue Light"/>
                <a:sym typeface="Helvetica Neue Light"/>
              </a:rPr>
              <a:t>: </a:t>
            </a:r>
            <a:r>
              <a:rPr lang="ru-RU" sz="40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необходимо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дополнительно </a:t>
            </a:r>
            <a:r>
              <a:rPr lang="ru-RU" sz="40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указать, например,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уровень текущих знаний в цифровой </a:t>
            </a:r>
            <a:r>
              <a:rPr lang="ru-RU" sz="40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сфере и/или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ожидания от курса. Только 1 инициатива </a:t>
            </a:r>
            <a:r>
              <a:rPr lang="ru-RU" sz="4000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(«Мама-предприниматель») </a:t>
            </a: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подразумевала конкурсный отбор по итогам заполнения заявок (заявка включала в себя: описание бизнес-идеи, цели участия в проекте</a:t>
            </a:r>
            <a:r>
              <a:rPr lang="en-US" sz="4000" dirty="0">
                <a:latin typeface="+mn-lt"/>
                <a:ea typeface="Helvetica Neue Light"/>
                <a:cs typeface="Helvetica Neue Light"/>
                <a:sym typeface="Helvetica Neue Light"/>
              </a:rPr>
              <a:t>).</a:t>
            </a:r>
          </a:p>
          <a:p>
            <a:pPr lvl="0" algn="just">
              <a:buSzPts val="3600"/>
            </a:pPr>
            <a:r>
              <a:rPr lang="ru-RU" sz="4000" dirty="0">
                <a:latin typeface="+mn-lt"/>
                <a:ea typeface="Helvetica Neue Light"/>
                <a:cs typeface="Helvetica Neue Light"/>
                <a:sym typeface="Helvetica Neue Light"/>
              </a:rPr>
              <a:t>«Открытые инициативы» ориентируются на широкий доступ участников, для обучения не требуется специальных знаний по предпринимательству, первичной идеи бизнес-проекта</a:t>
            </a:r>
          </a:p>
          <a:p>
            <a:pPr marL="540000" lvl="0" indent="-742950" algn="just">
              <a:buSzPts val="3600"/>
              <a:buAutoNum type="arabicParenR"/>
            </a:pPr>
            <a:endParaRPr lang="en-US" sz="4000" b="0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83816"/>
              </p:ext>
            </p:extLst>
          </p:nvPr>
        </p:nvGraphicFramePr>
        <p:xfrm>
          <a:off x="5766002" y="7705821"/>
          <a:ext cx="13570528" cy="5614799"/>
        </p:xfrm>
        <a:graphic>
          <a:graphicData uri="http://schemas.openxmlformats.org/drawingml/2006/table">
            <a:tbl>
              <a:tblPr firstRow="1" firstCol="1" bandRow="1"/>
              <a:tblGrid>
                <a:gridCol w="6504709">
                  <a:extLst>
                    <a:ext uri="{9D8B030D-6E8A-4147-A177-3AD203B41FA5}">
                      <a16:colId xmlns:a16="http://schemas.microsoft.com/office/drawing/2014/main" xmlns="" val="1775241432"/>
                    </a:ext>
                  </a:extLst>
                </a:gridCol>
                <a:gridCol w="7065819">
                  <a:extLst>
                    <a:ext uri="{9D8B030D-6E8A-4147-A177-3AD203B41FA5}">
                      <a16:colId xmlns:a16="http://schemas.microsoft.com/office/drawing/2014/main" xmlns="" val="603866510"/>
                    </a:ext>
                  </a:extLst>
                </a:gridCol>
              </a:tblGrid>
              <a:tr h="12776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</a:t>
                      </a:r>
                      <a:r>
                        <a:rPr lang="ru-RU" sz="36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доступа к обучению</a:t>
                      </a:r>
                      <a:endParaRPr lang="ru-RU" sz="3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36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инициатив (% инициатив)</a:t>
                      </a:r>
                      <a:endParaRPr lang="ru-RU" sz="3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9226557"/>
                  </a:ext>
                </a:extLst>
              </a:tr>
              <a:tr h="17348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3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упрощенной системы регистрации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инициатив (89,9%)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6627377"/>
                  </a:ext>
                </a:extLst>
              </a:tr>
              <a:tr h="2602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3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усложненной системы регистрации</a:t>
                      </a: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инициатив (11,1%)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210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91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2" y="73345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Критерий 3. Система оценивания результатов по итогам обучения: не проработана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8900715" y="1809403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295972" y="2612782"/>
            <a:ext cx="22104355" cy="378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3600"/>
            </a:pP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Большинство инициатив не уделяют существенного внимания регламентации системы оценивания, что является серьёзным ограничением, т.к. </a:t>
            </a:r>
            <a:r>
              <a:rPr lang="ru-RU" sz="4400" b="1" dirty="0">
                <a:latin typeface="+mn-lt"/>
                <a:ea typeface="Helvetica Neue Light"/>
                <a:cs typeface="Helvetica Neue Light"/>
                <a:sym typeface="Helvetica Neue Light"/>
              </a:rPr>
              <a:t>вопрос об оценке эффективности предпринимательского образования </a:t>
            </a: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остается одним из важнейших для практики </a:t>
            </a:r>
            <a:r>
              <a:rPr lang="en-US" sz="4400" dirty="0">
                <a:latin typeface="+mn-lt"/>
                <a:ea typeface="Helvetica Neue Light"/>
                <a:cs typeface="Helvetica Neue Light"/>
                <a:sym typeface="Helvetica Neue Light"/>
              </a:rPr>
              <a:t>[</a:t>
            </a:r>
            <a:r>
              <a:rPr lang="en-US" sz="4400" dirty="0" err="1">
                <a:latin typeface="+mn-lt"/>
                <a:ea typeface="Helvetica Neue Light"/>
                <a:cs typeface="Helvetica Neue Light"/>
                <a:sym typeface="Helvetica Neue Light"/>
              </a:rPr>
              <a:t>Nabi</a:t>
            </a:r>
            <a:r>
              <a:rPr lang="en-US" sz="4400" dirty="0">
                <a:latin typeface="+mn-lt"/>
                <a:ea typeface="Helvetica Neue Light"/>
                <a:cs typeface="Helvetica Neue Light"/>
                <a:sym typeface="Helvetica Neue Light"/>
              </a:rPr>
              <a:t> at al.2017].</a:t>
            </a:r>
          </a:p>
          <a:p>
            <a:pPr lvl="0" algn="just">
              <a:buSzPts val="3600"/>
            </a:pPr>
            <a:r>
              <a:rPr lang="ru-RU" sz="4400" dirty="0">
                <a:latin typeface="+mn-lt"/>
                <a:ea typeface="Helvetica Neue Light"/>
                <a:cs typeface="Helvetica Neue Light"/>
                <a:sym typeface="Helvetica Neue Light"/>
              </a:rPr>
              <a:t>Отсутствие системы оценивания по результатам прохождения «открытых инициатив» </a:t>
            </a:r>
            <a:r>
              <a:rPr lang="ru-RU" sz="4400" b="1" dirty="0">
                <a:latin typeface="+mn-lt"/>
                <a:ea typeface="Helvetica Neue Light"/>
                <a:cs typeface="Helvetica Neue Light"/>
                <a:sym typeface="Helvetica Neue Light"/>
              </a:rPr>
              <a:t>идет вразрез с базовыми правилами педагогического дизайна</a:t>
            </a:r>
            <a:endParaRPr lang="en-US" sz="4400" b="1" i="0" u="none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73479"/>
              </p:ext>
            </p:extLst>
          </p:nvPr>
        </p:nvGraphicFramePr>
        <p:xfrm>
          <a:off x="4366260" y="7170306"/>
          <a:ext cx="16322040" cy="5218430"/>
        </p:xfrm>
        <a:graphic>
          <a:graphicData uri="http://schemas.openxmlformats.org/drawingml/2006/table">
            <a:tbl>
              <a:tblPr bandRow="1"/>
              <a:tblGrid>
                <a:gridCol w="8160145">
                  <a:extLst>
                    <a:ext uri="{9D8B030D-6E8A-4147-A177-3AD203B41FA5}">
                      <a16:colId xmlns:a16="http://schemas.microsoft.com/office/drawing/2014/main" xmlns="" val="1609345517"/>
                    </a:ext>
                  </a:extLst>
                </a:gridCol>
                <a:gridCol w="8161895">
                  <a:extLst>
                    <a:ext uri="{9D8B030D-6E8A-4147-A177-3AD203B41FA5}">
                      <a16:colId xmlns:a16="http://schemas.microsoft.com/office/drawing/2014/main" xmlns="" val="2188477439"/>
                    </a:ext>
                  </a:extLst>
                </a:gridCol>
              </a:tblGrid>
              <a:tr h="12901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Характеристики системы оценивания (согласно информации на официальных порталах инициатив)</a:t>
                      </a:r>
                      <a:endParaRPr lang="ru-RU" sz="32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Число инициатив (%</a:t>
                      </a:r>
                      <a:r>
                        <a:rPr lang="ru-RU" sz="3200" b="1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инициатив)</a:t>
                      </a:r>
                      <a:endParaRPr lang="ru-RU" sz="32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4195494"/>
                  </a:ext>
                </a:extLst>
              </a:tr>
              <a:tr h="12901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Отсутствие указаний на систему оценивания (тестирование или защиты бизнес-проекта)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27 инициатив (60%)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2615553"/>
                  </a:ext>
                </a:extLst>
              </a:tr>
              <a:tr h="8600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Система оценивания, предполагающая тестирование</a:t>
                      </a:r>
                      <a:endParaRPr lang="ru-RU" sz="3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 инициатив (31,1%)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5595782"/>
                  </a:ext>
                </a:extLst>
              </a:tr>
              <a:tr h="8600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Система оценивания, предполагающая защиту бизнес-проекта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 инициативы (8,9%)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973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95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29"/>
          <p:cNvCxnSpPr/>
          <p:nvPr/>
        </p:nvCxnSpPr>
        <p:spPr>
          <a:xfrm>
            <a:off x="1476376" y="2643179"/>
            <a:ext cx="21431399" cy="0"/>
          </a:xfrm>
          <a:prstGeom prst="straightConnector1">
            <a:avLst/>
          </a:prstGeom>
          <a:noFill/>
          <a:ln w="12700" cap="flat" cmpd="sng">
            <a:solidFill>
              <a:srgbClr val="253957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9" name="Google Shape;209;p29"/>
          <p:cNvSpPr txBox="1"/>
          <p:nvPr/>
        </p:nvSpPr>
        <p:spPr>
          <a:xfrm>
            <a:off x="1295972" y="733451"/>
            <a:ext cx="18669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lvl="0">
              <a:buClr>
                <a:srgbClr val="253957"/>
              </a:buClr>
              <a:buSzPts val="5000"/>
            </a:pPr>
            <a:r>
              <a:rPr lang="ru-RU" sz="5000" b="1" dirty="0" smtClean="0">
                <a:solidFill>
                  <a:srgbClr val="253957"/>
                </a:solidFill>
                <a:latin typeface="+mn-lt"/>
                <a:ea typeface="Arial Narrow"/>
                <a:cs typeface="Arial Narrow"/>
                <a:sym typeface="Arial Narrow"/>
              </a:rPr>
              <a:t>цитата с сайта одной инициативы</a:t>
            </a:r>
            <a:endParaRPr lang="ru-RU" sz="5000" b="1" i="0" u="none" strike="noStrike" cap="none" dirty="0">
              <a:solidFill>
                <a:srgbClr val="253957"/>
              </a:solidFill>
              <a:latin typeface="+mn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12025175" y="13010554"/>
            <a:ext cx="315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11" name="Google Shape;211;p29"/>
          <p:cNvSpPr txBox="1"/>
          <p:nvPr/>
        </p:nvSpPr>
        <p:spPr>
          <a:xfrm>
            <a:off x="9228900" y="2422370"/>
            <a:ext cx="15155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25" tIns="85025" rIns="85025" bIns="85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Institute of education NRU HSE</a:t>
            </a:r>
            <a:endParaRPr sz="1800" b="0" i="0" u="none" strike="noStrike" cap="non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2" name="Google Shape;212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40955" y="433931"/>
            <a:ext cx="1214985" cy="121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1295972" y="2612782"/>
            <a:ext cx="22104355" cy="80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3600"/>
            </a:pPr>
            <a:endParaRPr lang="ru-RU" sz="4400" dirty="0" smtClean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endParaRPr lang="ru-RU" sz="44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endParaRPr lang="ru-RU" sz="4400" dirty="0" smtClean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just">
              <a:buSzPts val="3600"/>
            </a:pPr>
            <a:endParaRPr lang="ru-RU" sz="5400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lvl="0" algn="ctr">
              <a:buSzPts val="3600"/>
            </a:pPr>
            <a:r>
              <a:rPr lang="ru-RU" sz="5400" i="1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«Маргарита </a:t>
            </a:r>
            <a:r>
              <a:rPr lang="ru-RU" sz="5400" i="1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Иванова (</a:t>
            </a:r>
            <a:r>
              <a:rPr lang="ru-RU" sz="5400" i="1" u="sng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имя изменено</a:t>
            </a:r>
            <a:r>
              <a:rPr lang="ru-RU" sz="5400" i="1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)</a:t>
            </a:r>
            <a:r>
              <a:rPr lang="ru-RU" sz="5400" i="1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ru-RU" sz="5400" i="1" dirty="0">
                <a:latin typeface="+mn-lt"/>
                <a:ea typeface="Helvetica Neue Light"/>
                <a:cs typeface="Helvetica Neue Light"/>
                <a:sym typeface="Helvetica Neue Light"/>
              </a:rPr>
              <a:t>на своем примере и примерах десятков своих учениц расскажет, как начать свой бизнес с нуля, когда нет ни идеи, ни денег на первоначальный капитал, ни знаний по привлечению клиентов, рекламе и </a:t>
            </a:r>
            <a:r>
              <a:rPr lang="ru-RU" sz="5400" i="1" dirty="0" smtClean="0">
                <a:latin typeface="+mn-lt"/>
                <a:ea typeface="Helvetica Neue Light"/>
                <a:cs typeface="Helvetica Neue Light"/>
                <a:sym typeface="Helvetica Neue Light"/>
              </a:rPr>
              <a:t>продажам»</a:t>
            </a:r>
            <a:endParaRPr lang="en-US" sz="5400" i="1" strike="noStrike" cap="none" dirty="0">
              <a:solidFill>
                <a:srgbClr val="000000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09281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НЦМУ">
      <a:dk1>
        <a:srgbClr val="000000"/>
      </a:dk1>
      <a:lt1>
        <a:srgbClr val="FFFFFF"/>
      </a:lt1>
      <a:dk2>
        <a:srgbClr val="054CF8"/>
      </a:dk2>
      <a:lt2>
        <a:srgbClr val="FFFFFF"/>
      </a:lt2>
      <a:accent1>
        <a:srgbClr val="18C5BE"/>
      </a:accent1>
      <a:accent2>
        <a:srgbClr val="FAB103"/>
      </a:accent2>
      <a:accent3>
        <a:srgbClr val="7C0FD2"/>
      </a:accent3>
      <a:accent4>
        <a:srgbClr val="D20F17"/>
      </a:accent4>
      <a:accent5>
        <a:srgbClr val="10DC87"/>
      </a:accent5>
      <a:accent6>
        <a:srgbClr val="F85937"/>
      </a:accent6>
      <a:hlink>
        <a:srgbClr val="18C5BE"/>
      </a:hlink>
      <a:folHlink>
        <a:srgbClr val="0C63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 algn="l">
          <a:defRPr sz="16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7044</TotalTime>
  <Words>2762</Words>
  <Application>Microsoft Office PowerPoint</Application>
  <PresentationFormat>Произвольный</PresentationFormat>
  <Paragraphs>197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Arial Narrow</vt:lpstr>
      <vt:lpstr>Calibri</vt:lpstr>
      <vt:lpstr>Garamond</vt:lpstr>
      <vt:lpstr>Helvetica</vt:lpstr>
      <vt:lpstr>Helvetica Light</vt:lpstr>
      <vt:lpstr>Helvetica Neue</vt:lpstr>
      <vt:lpstr>Helvetica Neue Light</vt:lpstr>
      <vt:lpstr>Times New Roman</vt:lpstr>
      <vt:lpstr>Тема Office</vt:lpstr>
      <vt:lpstr>1_White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Pavel Sorokin</cp:lastModifiedBy>
  <cp:revision>215</cp:revision>
  <dcterms:modified xsi:type="dcterms:W3CDTF">2021-04-27T07:58:19Z</dcterms:modified>
</cp:coreProperties>
</file>