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0" r:id="rId10"/>
    <p:sldId id="291" r:id="rId11"/>
    <p:sldId id="289" r:id="rId12"/>
    <p:sldId id="300" r:id="rId13"/>
    <p:sldId id="299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7BF"/>
    <a:srgbClr val="DD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 showGuides="1">
      <p:cViewPr varScale="1">
        <p:scale>
          <a:sx n="65" d="100"/>
          <a:sy n="65" d="100"/>
        </p:scale>
        <p:origin x="442" y="5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868E3-F0AC-48C5-8A5E-6D6DBD93640F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3F26-24A9-4FB1-BFAD-42E759FB0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3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041AC-CF10-1B41-8CB0-B26BEDA8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D8766A-2E1D-F749-85A4-A47310520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437921-ACD2-C441-A9A7-50A4E5F6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F9D246-2237-374E-AAE0-4F0B752A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98E35B-DBFA-2747-A174-14EACF93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0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BBC92-F044-254F-9C5B-B6FD2057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0B4ED9-B34D-F742-A9DE-89D12E15F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BCF7F6-E3E7-EA43-8664-4E1C53DF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26CD4F-8B52-7F48-A332-EB5646AC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F52409-26E4-0C46-ACFE-827919C2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8283C24-B662-7543-B68D-01151AFE5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EEBBE9-D1BC-BE49-A4E6-EFB1325B2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76E635-234B-4844-A567-76654C38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8F4957-B91C-464C-BCF2-E3A3FBEE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5B4F3C-66C0-4A40-B294-381006B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9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442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0506B-90FD-D147-8456-42C8CC62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8B1EEE-F310-D542-9D80-35BA12A0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A09448-E29E-104B-AF34-1EFBFD51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3E17B7-53D5-E24F-88ED-89022338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FFDF30-1817-CB40-9B54-CB5C2D2C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E16E0-9151-BF48-B8F0-E41869A3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5FF41F-A951-9A47-9030-D86C27729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2B0D63-616F-8347-8843-962F94FC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25573C-7358-D844-8B4D-FEF0DE47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22F69A-64D5-4545-8969-FD6B4EED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1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A2113-9B1C-F04C-ACB1-D647C290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9F4892-A1CB-F346-A1F9-4B309851B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3810CE-FE6E-B24B-94A4-B6F6A10AA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622AEF-34AD-8B45-AFDF-B2FD0F84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5DF240-9AF7-0C4B-B0F9-3224F506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7F0EA9-23C5-9142-85FB-FD954D01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3B075A-8700-D04A-8E9E-EA8592D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B4D12A-E510-A64C-8C32-1D7EB8C8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2B0764-BD7A-D745-A146-EA618AFA8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7AC628E-09AB-7C4B-B0D8-12993183B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34B7DD-5753-4347-9FCA-142B0C8EC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FE97FB-FE62-754E-AEDB-BC749BDC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9C0A34E-85DD-A64F-98B7-504C0A16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AD4BE28-CC34-6B4E-AC15-0896B7EF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1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DA0B7-F285-5A4F-8950-4F76DDE6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00A526E-EA59-8B4A-BED3-CAF8B778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3BC1C3-4782-9543-8DF6-20DC9ABA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C6DE64-1961-5449-92AA-23D20E4D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6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C0D71C-DFAF-F545-BDAF-0A76F918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5811D4-0E08-C64F-BC1B-F76E5E2A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D4C1AF-2612-0E49-BCF3-48429C3C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5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4089A9-72A7-8F4F-AC4B-5DA59EF8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14FC2A-AD8D-374E-88FE-BED02DCF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3A1904-8EED-3444-A134-4D7CBAD9A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7AC2DB-9103-8F42-8AE8-56BEBC58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0A9F84-9A32-A847-8096-DDBC71BB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8E7961-534B-0349-8B78-DEE7F4CE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9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47D18-090C-7A4C-9345-76E3408A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7076D1-63A6-C64D-8305-F410C5860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5C9B35-A3EA-324F-8AF8-A97655A24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7C10F2-F937-8C4E-AAEC-1102AB70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B9CC4A-EA09-B648-A9C0-E2B40395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A53F41-27BA-8B48-8D65-CC88405C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6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988F6-4617-7A47-9573-6675FD6C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F63EFD-7C14-284B-A74C-56CA3B4E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0BB9A8-7DFC-F34B-9025-7AA4EB8FB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E4DE-5AB6-9749-AA83-AAFC36D22A42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DB8FDA-8984-FF4D-A8FD-C074312C2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159039-C2D2-1F42-BCDF-559C9E0DF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30CB-70DA-524A-8CD6-A0227DAC4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4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hse.ru/lawworks/news/412848936.htm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70" y="1875632"/>
            <a:ext cx="7619205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Действие, меняющее структуры: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обзор подходов и понятий в сфере образования через призму социологического нового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институционализма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6D9C2E-5695-6245-A39A-B2B238F803F9}"/>
              </a:ext>
            </a:extLst>
          </p:cNvPr>
          <p:cNvSpPr/>
          <p:nvPr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4596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975" y="4339118"/>
            <a:ext cx="228600" cy="228600"/>
          </a:xfrm>
          <a:prstGeom prst="rect">
            <a:avLst/>
          </a:prstGeom>
        </p:spPr>
      </p:pic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Москва, 2021</a:t>
            </a:r>
          </a:p>
        </p:txBody>
      </p:sp>
      <p:sp>
        <p:nvSpPr>
          <p:cNvPr id="17" name="Текст 34">
            <a:extLst>
              <a:ext uri="{FF2B5EF4-FFF2-40B4-BE49-F238E27FC236}">
                <a16:creationId xmlns:a16="http://schemas.microsoft.com/office/drawing/2014/main" xmlns="" id="{106F8C86-6096-9B4E-BA9E-5C9D06073806}"/>
              </a:ext>
            </a:extLst>
          </p:cNvPr>
          <p:cNvSpPr txBox="1">
            <a:spLocks/>
          </p:cNvSpPr>
          <p:nvPr/>
        </p:nvSpPr>
        <p:spPr>
          <a:xfrm>
            <a:off x="4079875" y="365870"/>
            <a:ext cx="7054971" cy="58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-11113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XXII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Апрельская международная научная конференция по проблемам развития экономики и общества </a:t>
            </a:r>
          </a:p>
          <a:p>
            <a:pPr marL="11113" indent="-11113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Сессия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автономия,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резильентность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взгляд через призму образования»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67A0CE66-95D4-C44C-8FFF-745DA421F3F9}"/>
              </a:ext>
            </a:extLst>
          </p:cNvPr>
          <p:cNvSpPr txBox="1">
            <a:spLocks/>
          </p:cNvSpPr>
          <p:nvPr/>
        </p:nvSpPr>
        <p:spPr>
          <a:xfrm>
            <a:off x="4093370" y="4711512"/>
            <a:ext cx="6820053" cy="951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П. Сорокин, П.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Гасс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Институт образования НИУ ВШЭ</a:t>
            </a:r>
          </a:p>
        </p:txBody>
      </p:sp>
    </p:spTree>
    <p:extLst>
      <p:ext uri="{BB962C8B-B14F-4D97-AF65-F5344CB8AC3E}">
        <p14:creationId xmlns:p14="http://schemas.microsoft.com/office/powerpoint/2010/main" val="231161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348292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233992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75138" y="371835"/>
            <a:ext cx="10653225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Картирование понятий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(+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пересечении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InsWork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A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InstEnt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3BC17109-424B-564A-8812-4C879131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98483"/>
              </p:ext>
            </p:extLst>
          </p:nvPr>
        </p:nvGraphicFramePr>
        <p:xfrm>
          <a:off x="662747" y="1575727"/>
          <a:ext cx="5091147" cy="2087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11">
                  <a:extLst>
                    <a:ext uri="{9D8B030D-6E8A-4147-A177-3AD203B41FA5}">
                      <a16:colId xmlns:a16="http://schemas.microsoft.com/office/drawing/2014/main" xmlns="" val="4241883210"/>
                    </a:ext>
                  </a:extLst>
                </a:gridCol>
                <a:gridCol w="2286368">
                  <a:extLst>
                    <a:ext uri="{9D8B030D-6E8A-4147-A177-3AD203B41FA5}">
                      <a16:colId xmlns:a16="http://schemas.microsoft.com/office/drawing/2014/main" xmlns="" val="3649729032"/>
                    </a:ext>
                  </a:extLst>
                </a:gridCol>
                <a:gridCol w="2286368">
                  <a:extLst>
                    <a:ext uri="{9D8B030D-6E8A-4147-A177-3AD203B41FA5}">
                      <a16:colId xmlns:a16="http://schemas.microsoft.com/office/drawing/2014/main" xmlns="" val="2101647030"/>
                    </a:ext>
                  </a:extLst>
                </a:gridCol>
              </a:tblGrid>
              <a:tr h="235189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Агентное</a:t>
                      </a:r>
                      <a:r>
                        <a:rPr lang="ru-RU" sz="12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намерение</a:t>
                      </a:r>
                      <a:endParaRPr lang="en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655744"/>
                  </a:ext>
                </a:extLst>
              </a:tr>
              <a:tr h="235189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6865620"/>
                  </a:ext>
                </a:extLst>
              </a:tr>
              <a:tr h="5287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Agency through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perseverance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trait-level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perseverance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130315"/>
                  </a:ext>
                </a:extLst>
              </a:tr>
              <a:tr h="405943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Алертность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8804940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striving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515502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 mindset 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659045"/>
                  </a:ext>
                </a:extLst>
              </a:tr>
            </a:tbl>
          </a:graphicData>
        </a:graphic>
      </p:graphicFrame>
      <p:graphicFrame>
        <p:nvGraphicFramePr>
          <p:cNvPr id="12" name="Таблица 7">
            <a:extLst>
              <a:ext uri="{FF2B5EF4-FFF2-40B4-BE49-F238E27FC236}">
                <a16:creationId xmlns:a16="http://schemas.microsoft.com/office/drawing/2014/main" xmlns="" id="{6F61986D-B0D7-4640-967E-EA55C67F7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33575"/>
              </p:ext>
            </p:extLst>
          </p:nvPr>
        </p:nvGraphicFramePr>
        <p:xfrm>
          <a:off x="6222795" y="1433555"/>
          <a:ext cx="5091147" cy="2327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605">
                  <a:extLst>
                    <a:ext uri="{9D8B030D-6E8A-4147-A177-3AD203B41FA5}">
                      <a16:colId xmlns:a16="http://schemas.microsoft.com/office/drawing/2014/main" xmlns="" val="4241883210"/>
                    </a:ext>
                  </a:extLst>
                </a:gridCol>
                <a:gridCol w="2313771">
                  <a:extLst>
                    <a:ext uri="{9D8B030D-6E8A-4147-A177-3AD203B41FA5}">
                      <a16:colId xmlns:a16="http://schemas.microsoft.com/office/drawing/2014/main" xmlns="" val="3649729032"/>
                    </a:ext>
                  </a:extLst>
                </a:gridCol>
                <a:gridCol w="2313771">
                  <a:extLst>
                    <a:ext uri="{9D8B030D-6E8A-4147-A177-3AD203B41FA5}">
                      <a16:colId xmlns:a16="http://schemas.microsoft.com/office/drawing/2014/main" xmlns="" val="2101647030"/>
                    </a:ext>
                  </a:extLst>
                </a:gridCol>
              </a:tblGrid>
              <a:tr h="400683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Агентное</a:t>
                      </a:r>
                      <a:r>
                        <a:rPr lang="ru-RU" sz="12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действие</a:t>
                      </a:r>
                      <a:endParaRPr lang="en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655744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6865620"/>
                  </a:ext>
                </a:extLst>
              </a:tr>
              <a:tr h="58271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" sz="12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" sz="1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 action</a:t>
                      </a:r>
                      <a:r>
                        <a:rPr lang="ru-RU" sz="1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" sz="1200" b="1" i="0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actorhood</a:t>
                      </a:r>
                      <a:r>
                        <a:rPr lang="ru-RU" sz="1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" sz="1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otherhood)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339537"/>
                  </a:ext>
                </a:extLst>
              </a:tr>
              <a:tr h="493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voluntary) </a:t>
                      </a:r>
                      <a:r>
                        <a:rPr lang="ru-RU" sz="1200" b="0" i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cooperation</a:t>
                      </a:r>
                      <a:r>
                        <a:rPr lang="en-US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 power-relations)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94771"/>
                  </a:ext>
                </a:extLst>
              </a:tr>
              <a:tr h="493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850537"/>
                  </a:ext>
                </a:extLst>
              </a:tr>
            </a:tbl>
          </a:graphicData>
        </a:graphic>
      </p:graphicFrame>
      <p:graphicFrame>
        <p:nvGraphicFramePr>
          <p:cNvPr id="9" name="Таблица 7">
            <a:extLst>
              <a:ext uri="{FF2B5EF4-FFF2-40B4-BE49-F238E27FC236}">
                <a16:creationId xmlns:a16="http://schemas.microsoft.com/office/drawing/2014/main" xmlns="" id="{A25D16B5-7CFD-F941-A634-2CB67CCBF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58107"/>
              </p:ext>
            </p:extLst>
          </p:nvPr>
        </p:nvGraphicFramePr>
        <p:xfrm>
          <a:off x="689799" y="4007419"/>
          <a:ext cx="5108771" cy="170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205">
                  <a:extLst>
                    <a:ext uri="{9D8B030D-6E8A-4147-A177-3AD203B41FA5}">
                      <a16:colId xmlns:a16="http://schemas.microsoft.com/office/drawing/2014/main" xmlns="" val="4241883210"/>
                    </a:ext>
                  </a:extLst>
                </a:gridCol>
                <a:gridCol w="2294283">
                  <a:extLst>
                    <a:ext uri="{9D8B030D-6E8A-4147-A177-3AD203B41FA5}">
                      <a16:colId xmlns:a16="http://schemas.microsoft.com/office/drawing/2014/main" xmlns="" val="3649729032"/>
                    </a:ext>
                  </a:extLst>
                </a:gridCol>
                <a:gridCol w="2294283">
                  <a:extLst>
                    <a:ext uri="{9D8B030D-6E8A-4147-A177-3AD203B41FA5}">
                      <a16:colId xmlns:a16="http://schemas.microsoft.com/office/drawing/2014/main" xmlns="" val="2101647030"/>
                    </a:ext>
                  </a:extLst>
                </a:gridCol>
              </a:tblGrid>
              <a:tr h="348681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Агентное</a:t>
                      </a:r>
                      <a:r>
                        <a:rPr lang="ru-RU" sz="12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намерение</a:t>
                      </a:r>
                      <a:endParaRPr lang="en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655744"/>
                  </a:ext>
                </a:extLst>
              </a:tr>
              <a:tr h="321610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6865620"/>
                  </a:ext>
                </a:extLst>
              </a:tr>
              <a:tr h="4709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1130315"/>
                  </a:ext>
                </a:extLst>
              </a:tr>
              <a:tr h="5662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8804940"/>
                  </a:ext>
                </a:extLst>
              </a:tr>
            </a:tbl>
          </a:graphicData>
        </a:graphic>
      </p:graphicFrame>
      <p:graphicFrame>
        <p:nvGraphicFramePr>
          <p:cNvPr id="13" name="Таблица 7">
            <a:extLst>
              <a:ext uri="{FF2B5EF4-FFF2-40B4-BE49-F238E27FC236}">
                <a16:creationId xmlns:a16="http://schemas.microsoft.com/office/drawing/2014/main" xmlns="" id="{7A3CB988-54E9-224D-9A31-0804CEA6D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18037"/>
              </p:ext>
            </p:extLst>
          </p:nvPr>
        </p:nvGraphicFramePr>
        <p:xfrm>
          <a:off x="6275388" y="4111762"/>
          <a:ext cx="5038554" cy="1802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16">
                  <a:extLst>
                    <a:ext uri="{9D8B030D-6E8A-4147-A177-3AD203B41FA5}">
                      <a16:colId xmlns:a16="http://schemas.microsoft.com/office/drawing/2014/main" xmlns="" val="4241883210"/>
                    </a:ext>
                  </a:extLst>
                </a:gridCol>
                <a:gridCol w="2289869">
                  <a:extLst>
                    <a:ext uri="{9D8B030D-6E8A-4147-A177-3AD203B41FA5}">
                      <a16:colId xmlns:a16="http://schemas.microsoft.com/office/drawing/2014/main" xmlns="" val="3649729032"/>
                    </a:ext>
                  </a:extLst>
                </a:gridCol>
                <a:gridCol w="2289869">
                  <a:extLst>
                    <a:ext uri="{9D8B030D-6E8A-4147-A177-3AD203B41FA5}">
                      <a16:colId xmlns:a16="http://schemas.microsoft.com/office/drawing/2014/main" xmlns="" val="2101647030"/>
                    </a:ext>
                  </a:extLst>
                </a:gridCol>
              </a:tblGrid>
              <a:tr h="231638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Агентное</a:t>
                      </a:r>
                      <a:r>
                        <a:rPr lang="ru-RU" sz="12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действие</a:t>
                      </a:r>
                      <a:endParaRPr lang="en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655744"/>
                  </a:ext>
                </a:extLst>
              </a:tr>
              <a:tr h="274805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6865620"/>
                  </a:ext>
                </a:extLst>
              </a:tr>
              <a:tr h="4151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Mathematical</a:t>
                      </a:r>
                      <a:r>
                        <a:rPr lang="ru-RU" sz="1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agency</a:t>
                      </a:r>
                      <a:endParaRPr lang="ru-RU" sz="1200" b="1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7339537"/>
                  </a:ext>
                </a:extLst>
              </a:tr>
              <a:tr h="416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94771"/>
                  </a:ext>
                </a:extLst>
              </a:tr>
              <a:tr h="38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85053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E27BDA-5491-324A-95FD-EBB55963295E}"/>
              </a:ext>
            </a:extLst>
          </p:cNvPr>
          <p:cNvSpPr txBox="1"/>
          <p:nvPr/>
        </p:nvSpPr>
        <p:spPr>
          <a:xfrm>
            <a:off x="-27052" y="4991162"/>
            <a:ext cx="689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InsEnt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BCAE91-70DE-1F42-88CD-969F16CF7495}"/>
              </a:ext>
            </a:extLst>
          </p:cNvPr>
          <p:cNvSpPr txBox="1"/>
          <p:nvPr/>
        </p:nvSpPr>
        <p:spPr>
          <a:xfrm>
            <a:off x="5562694" y="6111995"/>
            <a:ext cx="5199515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– локальный уровень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– универсальный уровень 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 –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нестратегичное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намерение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–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стратегичное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намерение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МИ/МЕ/МА – микро-, мезо-, макро-уровни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E27BDA-5491-324A-95FD-EBB55963295E}"/>
              </a:ext>
            </a:extLst>
          </p:cNvPr>
          <p:cNvSpPr txBox="1"/>
          <p:nvPr/>
        </p:nvSpPr>
        <p:spPr>
          <a:xfrm>
            <a:off x="-27052" y="2522116"/>
            <a:ext cx="86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InsWork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InstEnt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9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DC86AE-609A-3E48-BB3A-CC1427C47757}"/>
              </a:ext>
            </a:extLst>
          </p:cNvPr>
          <p:cNvSpPr/>
          <p:nvPr/>
        </p:nvSpPr>
        <p:spPr>
          <a:xfrm>
            <a:off x="9191624" y="0"/>
            <a:ext cx="3000375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FD93F8B-EC27-A34C-8463-3213D8199849}"/>
              </a:ext>
            </a:extLst>
          </p:cNvPr>
          <p:cNvCxnSpPr>
            <a:cxnSpLocks/>
          </p:cNvCxnSpPr>
          <p:nvPr/>
        </p:nvCxnSpPr>
        <p:spPr>
          <a:xfrm>
            <a:off x="479425" y="934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A66EC64-CF3C-9541-9785-03D70F13FC6E}"/>
              </a:ext>
            </a:extLst>
          </p:cNvPr>
          <p:cNvSpPr txBox="1">
            <a:spLocks/>
          </p:cNvSpPr>
          <p:nvPr/>
        </p:nvSpPr>
        <p:spPr>
          <a:xfrm>
            <a:off x="11610975" y="63709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B7FF23B-80D3-B247-BD70-DF7FC07F08C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747AF63-8B99-BB4A-85EF-4ED3C3F3BF26}"/>
              </a:ext>
            </a:extLst>
          </p:cNvPr>
          <p:cNvSpPr txBox="1">
            <a:spLocks/>
          </p:cNvSpPr>
          <p:nvPr/>
        </p:nvSpPr>
        <p:spPr>
          <a:xfrm>
            <a:off x="479424" y="139700"/>
            <a:ext cx="8346941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Первичные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(1)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C55A15B-04F2-3049-A9D6-A90E418F0DBB}"/>
              </a:ext>
            </a:extLst>
          </p:cNvPr>
          <p:cNvSpPr txBox="1">
            <a:spLocks/>
          </p:cNvSpPr>
          <p:nvPr/>
        </p:nvSpPr>
        <p:spPr>
          <a:xfrm>
            <a:off x="472940" y="1061502"/>
            <a:ext cx="8353425" cy="441516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 внимания «намерению»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“agentic perspective”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 мало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«действию» («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agentic action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внимание к проявлению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за пределами поля образования – там где это есть, это скорее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квази-агентность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(“mathematical agency”)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Единственный пример четкой артикуляции «институционального предпринимательства» (через призму ТРВ);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(</a:t>
            </a:r>
            <a:r>
              <a:rPr lang="en-US" dirty="0"/>
              <a:t>voluntary) </a:t>
            </a:r>
            <a:r>
              <a:rPr lang="ru-RU" dirty="0" err="1"/>
              <a:t>cooperation</a:t>
            </a:r>
            <a:r>
              <a:rPr lang="en-US" dirty="0"/>
              <a:t> (in power-relations) </a:t>
            </a:r>
            <a:r>
              <a:rPr lang="ru-RU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«Стратегическая»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изучается реже, чем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«не-стратегическая»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(спонтанная, тактическая, ситуативная)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Значительное внимание «локальным» проявлениям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 эмпирическая (а не обязательно концептуальная) привязка к конкретному локальному контексту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Показательная характеристика фрагментарности дискурса: литература об 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в разрыве с исследованиями обучения предпринимательству (как созданию старт-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апов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B10C9B61-F483-8943-887F-FB882BD5322F}"/>
              </a:ext>
            </a:extLst>
          </p:cNvPr>
          <p:cNvSpPr txBox="1">
            <a:spLocks/>
          </p:cNvSpPr>
          <p:nvPr/>
        </p:nvSpPr>
        <p:spPr>
          <a:xfrm>
            <a:off x="9272452" y="1201455"/>
            <a:ext cx="2649538" cy="4667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agentic perspective – 24</a:t>
            </a:r>
          </a:p>
          <a:p>
            <a:pPr marL="0" indent="0">
              <a:spcBef>
                <a:spcPts val="4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agentic action - 11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BA28DCF6-E47A-7E4B-B508-76D286DAA02A}"/>
              </a:ext>
            </a:extLst>
          </p:cNvPr>
          <p:cNvSpPr txBox="1">
            <a:spLocks/>
          </p:cNvSpPr>
          <p:nvPr/>
        </p:nvSpPr>
        <p:spPr>
          <a:xfrm>
            <a:off x="9367043" y="1896106"/>
            <a:ext cx="2649538" cy="4667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A064F59-6BEC-2144-AAE4-55BA01089319}"/>
              </a:ext>
            </a:extLst>
          </p:cNvPr>
          <p:cNvSpPr txBox="1">
            <a:spLocks/>
          </p:cNvSpPr>
          <p:nvPr/>
        </p:nvSpPr>
        <p:spPr>
          <a:xfrm>
            <a:off x="9272452" y="1790510"/>
            <a:ext cx="2744129" cy="4667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“mathematical agency”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Boaler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</a:p>
          <a:p>
            <a:pPr marL="0" indent="0">
              <a:spcBef>
                <a:spcPts val="4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“mathematical identity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Boaler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2017)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34018490-5B7D-9341-B116-AC7F345A5C47}"/>
              </a:ext>
            </a:extLst>
          </p:cNvPr>
          <p:cNvSpPr txBox="1">
            <a:spLocks/>
          </p:cNvSpPr>
          <p:nvPr/>
        </p:nvSpPr>
        <p:spPr>
          <a:xfrm>
            <a:off x="9260681" y="2802329"/>
            <a:ext cx="2649538" cy="4667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(voluntary) cooperation (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 power-relations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Terry Moe, 2005)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DA985305-6321-6C45-B46F-B0544278A525}"/>
              </a:ext>
            </a:extLst>
          </p:cNvPr>
          <p:cNvSpPr txBox="1">
            <a:spLocks/>
          </p:cNvSpPr>
          <p:nvPr/>
        </p:nvSpPr>
        <p:spPr>
          <a:xfrm>
            <a:off x="9260681" y="3549898"/>
            <a:ext cx="2744129" cy="72267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 (Dweck, 2020)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behavior change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Duckworth, 2020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русле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“social skills”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Fligstein,McAdam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4E046A98-12AD-5141-994D-B60CC3A426ED}"/>
              </a:ext>
            </a:extLst>
          </p:cNvPr>
          <p:cNvSpPr txBox="1">
            <a:spLocks/>
          </p:cNvSpPr>
          <p:nvPr/>
        </p:nvSpPr>
        <p:spPr>
          <a:xfrm>
            <a:off x="9260681" y="4481275"/>
            <a:ext cx="2649538" cy="72267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“mathematical identity”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Boaler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2017), “student resilience”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(Hardaker, 2015)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4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DC86AE-609A-3E48-BB3A-CC1427C47757}"/>
              </a:ext>
            </a:extLst>
          </p:cNvPr>
          <p:cNvSpPr/>
          <p:nvPr/>
        </p:nvSpPr>
        <p:spPr>
          <a:xfrm>
            <a:off x="9191624" y="0"/>
            <a:ext cx="3000375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FD93F8B-EC27-A34C-8463-3213D8199849}"/>
              </a:ext>
            </a:extLst>
          </p:cNvPr>
          <p:cNvCxnSpPr>
            <a:cxnSpLocks/>
          </p:cNvCxnSpPr>
          <p:nvPr/>
        </p:nvCxnSpPr>
        <p:spPr>
          <a:xfrm>
            <a:off x="479425" y="934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A66EC64-CF3C-9541-9785-03D70F13FC6E}"/>
              </a:ext>
            </a:extLst>
          </p:cNvPr>
          <p:cNvSpPr txBox="1">
            <a:spLocks/>
          </p:cNvSpPr>
          <p:nvPr/>
        </p:nvSpPr>
        <p:spPr>
          <a:xfrm>
            <a:off x="11610975" y="63709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B7FF23B-80D3-B247-BD70-DF7FC07F08C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747AF63-8B99-BB4A-85EF-4ED3C3F3BF26}"/>
              </a:ext>
            </a:extLst>
          </p:cNvPr>
          <p:cNvSpPr txBox="1">
            <a:spLocks/>
          </p:cNvSpPr>
          <p:nvPr/>
        </p:nvSpPr>
        <p:spPr>
          <a:xfrm>
            <a:off x="479424" y="139700"/>
            <a:ext cx="8346941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Первичные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(2)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C55A15B-04F2-3049-A9D6-A90E418F0DBB}"/>
              </a:ext>
            </a:extLst>
          </p:cNvPr>
          <p:cNvSpPr txBox="1">
            <a:spLocks/>
          </p:cNvSpPr>
          <p:nvPr/>
        </p:nvSpPr>
        <p:spPr>
          <a:xfrm>
            <a:off x="472940" y="1061502"/>
            <a:ext cx="8353425" cy="441516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топ-20 авторов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наиболее влиятельных в сфере практической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 в образовании,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отличаются: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Специфическим языком, когда понятия и идеи, по сути, связанные с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агентностью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не маркируются как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“agency”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другие «традиционные» понятия (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growth mindset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Существенное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внимеание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Особым вниманием к «психологическим» характеристикам: чертам личности.</a:t>
            </a:r>
          </a:p>
          <a:p>
            <a:pPr marL="0" indent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Видимо «за рамками» остались большие пласты другой литературы и понятий, связанных с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агентностью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но не зафиксированных из-за существенных различий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вокабуляре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НУЖНЫ ДОПОЛНИТЕЛЬНЫЕ МЕЖДИСЦИПЛИНАРНЫЕ ИССЕДОВАНИЯ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BA28DCF6-E47A-7E4B-B508-76D286DAA02A}"/>
              </a:ext>
            </a:extLst>
          </p:cNvPr>
          <p:cNvSpPr txBox="1">
            <a:spLocks/>
          </p:cNvSpPr>
          <p:nvPr/>
        </p:nvSpPr>
        <p:spPr>
          <a:xfrm>
            <a:off x="9367043" y="1896106"/>
            <a:ext cx="2649538" cy="4667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6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DC86AE-609A-3E48-BB3A-CC1427C47757}"/>
              </a:ext>
            </a:extLst>
          </p:cNvPr>
          <p:cNvSpPr/>
          <p:nvPr/>
        </p:nvSpPr>
        <p:spPr>
          <a:xfrm>
            <a:off x="10045700" y="0"/>
            <a:ext cx="2146299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FD93F8B-EC27-A34C-8463-3213D8199849}"/>
              </a:ext>
            </a:extLst>
          </p:cNvPr>
          <p:cNvCxnSpPr>
            <a:cxnSpLocks/>
          </p:cNvCxnSpPr>
          <p:nvPr/>
        </p:nvCxnSpPr>
        <p:spPr>
          <a:xfrm>
            <a:off x="494406" y="1013828"/>
            <a:ext cx="8697219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A66EC64-CF3C-9541-9785-03D70F13FC6E}"/>
              </a:ext>
            </a:extLst>
          </p:cNvPr>
          <p:cNvSpPr txBox="1">
            <a:spLocks/>
          </p:cNvSpPr>
          <p:nvPr/>
        </p:nvSpPr>
        <p:spPr>
          <a:xfrm>
            <a:off x="11610975" y="63709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B7FF23B-80D3-B247-BD70-DF7FC07F08C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747AF63-8B99-BB4A-85EF-4ED3C3F3BF26}"/>
              </a:ext>
            </a:extLst>
          </p:cNvPr>
          <p:cNvSpPr txBox="1">
            <a:spLocks/>
          </p:cNvSpPr>
          <p:nvPr/>
        </p:nvSpPr>
        <p:spPr>
          <a:xfrm>
            <a:off x="494406" y="139700"/>
            <a:ext cx="8346941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это значит для повестки исследований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как части человеческого потенциала?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C55A15B-04F2-3049-A9D6-A90E418F0DBB}"/>
              </a:ext>
            </a:extLst>
          </p:cNvPr>
          <p:cNvSpPr txBox="1">
            <a:spLocks/>
          </p:cNvSpPr>
          <p:nvPr/>
        </p:nvSpPr>
        <p:spPr>
          <a:xfrm>
            <a:off x="411441" y="1221418"/>
            <a:ext cx="9202459" cy="441516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Целесообразно развитие конструктов и инструментов оценивания с фокусом на «действие» («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agentic action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»), особенно – «стратегическое» и «предпринимательское» </a:t>
            </a:r>
          </a:p>
          <a:p>
            <a:pPr marL="0" indent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(т.е. анализ создания институтов в прямом смысле, с применением не только политологической, но и социологической рамки, а также подходов из других дисциплин). </a:t>
            </a:r>
          </a:p>
          <a:p>
            <a:pPr marL="0" indent="0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Пример неизученного объекта – создание онлайн сообществ школьниками в период самоизоляции (включая анализ их функционирования, развития, эффектов). 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Целесообразно отдельное внимание к проявлениям 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 за пределами поля формального образования – например, в семье, быту, самообразовании, - но с учетом как локальных особенностей отдельных сфер, так и потенциальной «универсальности»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 компонента человеческого потенциала.</a:t>
            </a:r>
          </a:p>
          <a:p>
            <a:pPr marL="0" indent="0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Пример неизученного объекта – выработка правил поведения в семье (и участие в этом процессе детей) в условиях самоизоляции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Целесообразно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предпринимательству (которое пока полностью игнорируется),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т.к.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А. предпринимательство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наиболее прямое проявление «трансформирующей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»; Б. обучение предпринимательству – бурно растущая область на практике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BA28DCF6-E47A-7E4B-B508-76D286DAA02A}"/>
              </a:ext>
            </a:extLst>
          </p:cNvPr>
          <p:cNvSpPr txBox="1">
            <a:spLocks/>
          </p:cNvSpPr>
          <p:nvPr/>
        </p:nvSpPr>
        <p:spPr>
          <a:xfrm>
            <a:off x="9367043" y="1896106"/>
            <a:ext cx="2649538" cy="4667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8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C9AD1C-EB43-8547-AD53-61283D32681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20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CEABF5-C12A-5C43-9A83-6AC2660D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17" y="2096341"/>
            <a:ext cx="2216331" cy="2216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EE8F27-F2A5-DB4F-8220-A43A6021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155" y="2148663"/>
            <a:ext cx="2111689" cy="2111689"/>
          </a:xfrm>
          <a:prstGeom prst="rect">
            <a:avLst/>
          </a:prstGeom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xmlns="" id="{F5FE4553-D757-E845-AAFA-A3A9019B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086" y="2200983"/>
            <a:ext cx="2183984" cy="21116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0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88498" y="2009286"/>
            <a:ext cx="4610552" cy="2777423"/>
          </a:xfrm>
          <a:prstGeom prst="rect">
            <a:avLst/>
          </a:prstGeom>
          <a:ln w="19050">
            <a:solidFill>
              <a:srgbClr val="2037B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950"/>
              </a:spcBef>
              <a:buSzPts val="3600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Общество, экономика - объективный и достаточно «жесткий» ландшафт со своими высотами и низинами, связанными в институциональную систему. Эта система – в целом, продуктивна и эффективна, а ее несовершенства корректируются в ходе политического процесса (в демократических странах)</a:t>
            </a: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Человек, общество, образование: доминирующий подход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142F1B72-8B64-AA4D-9248-C31795B548B3}"/>
              </a:ext>
            </a:extLst>
          </p:cNvPr>
          <p:cNvSpPr txBox="1">
            <a:spLocks/>
          </p:cNvSpPr>
          <p:nvPr/>
        </p:nvSpPr>
        <p:spPr>
          <a:xfrm>
            <a:off x="6884988" y="2203919"/>
            <a:ext cx="3757612" cy="2244812"/>
          </a:xfrm>
          <a:prstGeom prst="rect">
            <a:avLst/>
          </a:prstGeom>
          <a:ln w="19050">
            <a:solidFill>
              <a:srgbClr val="2037B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рассматривается, как подготовка к «взрослому» пути, который будет состоять из череды определенных позиций в социальной иерархии</a:t>
            </a: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261" y="50419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emerge as good things, and it is their goodness that ultimately explains them. They exist and take the forms they do because they make people better off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12303" y="59072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Moe, T. M. (2005). Power and political institutions. </a:t>
            </a:r>
            <a:r>
              <a:rPr lang="ru-RU" dirty="0"/>
              <a:t/>
            </a:r>
            <a:br>
              <a:rPr lang="ru-RU" dirty="0"/>
            </a:br>
            <a:r>
              <a:rPr lang="en-AU" i="1" dirty="0"/>
              <a:t>Perspectives on politics</a:t>
            </a:r>
            <a:r>
              <a:rPr lang="en-AU" dirty="0"/>
              <a:t>, 215-233</a:t>
            </a:r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31612965-F21F-E448-A781-A7EDF74268CA}"/>
              </a:ext>
            </a:extLst>
          </p:cNvPr>
          <p:cNvCxnSpPr>
            <a:cxnSpLocks/>
          </p:cNvCxnSpPr>
          <p:nvPr/>
        </p:nvCxnSpPr>
        <p:spPr>
          <a:xfrm>
            <a:off x="5334000" y="3397997"/>
            <a:ext cx="1289050" cy="12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6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88498" y="2004293"/>
            <a:ext cx="4553402" cy="3273485"/>
          </a:xfrm>
          <a:prstGeom prst="rect">
            <a:avLst/>
          </a:prstGeom>
          <a:ln w="19050">
            <a:solidFill>
              <a:srgbClr val="2037B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условиях роста дистанционных и, в целом, нетрадиционных форматов образования, возможности прямого контроля за учебной деятельностью – резко ограничиваются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другой стороны, пространство инициативы, творческих поисков, самообразования – беспрецедентно расширяется</a:t>
            </a: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802034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676373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88498" y="1045288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Динамика 21 века (например, рост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фриланса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мобильности на рынке труда) и, в особенности, пандемия показали важность способности к «трансформирующей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  - действия без институционального принуждения/стимулирования) – в том числе, в образовании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94E3477-A364-B249-9DC8-83EA8BBB0AD6}"/>
              </a:ext>
            </a:extLst>
          </p:cNvPr>
          <p:cNvSpPr txBox="1">
            <a:spLocks/>
          </p:cNvSpPr>
          <p:nvPr/>
        </p:nvSpPr>
        <p:spPr>
          <a:xfrm>
            <a:off x="6105073" y="2004294"/>
            <a:ext cx="4932363" cy="3273485"/>
          </a:xfrm>
          <a:prstGeom prst="rect">
            <a:avLst/>
          </a:prstGeom>
          <a:ln w="19050">
            <a:solidFill>
              <a:srgbClr val="2037B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учащиеся, способные к самостоятельной постановке задач и выбору инструментов их решения, оказываются в существенно более выгодном положении, чем в традиционных условиях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учащиеся, которым не хватает навыков самостоятельности и самоорганизации (даже при наличии мотивации), резко проигрывают</a:t>
            </a:r>
            <a:endParaRPr lang="ru-RU" dirty="0"/>
          </a:p>
          <a:p>
            <a:pPr marL="0" indent="0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3C59E6-E36A-FF46-AC6D-4A3EE538B65A}"/>
              </a:ext>
            </a:extLst>
          </p:cNvPr>
          <p:cNvSpPr/>
          <p:nvPr/>
        </p:nvSpPr>
        <p:spPr>
          <a:xfrm>
            <a:off x="6143625" y="5539983"/>
            <a:ext cx="4884738" cy="830997"/>
          </a:xfrm>
          <a:prstGeom prst="rect">
            <a:avLst/>
          </a:prstGeom>
          <a:ln w="19050">
            <a:solidFill>
              <a:srgbClr val="2037B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Аналогичные вызовы и возможности – для управленцев и лидеров в области образования, а также для педагогов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1612965-F21F-E448-A781-A7EDF74268CA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>
            <a:off x="5041900" y="3641036"/>
            <a:ext cx="106317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3D5380-CB87-F648-853C-DF8E7BA73BD5}"/>
              </a:ext>
            </a:extLst>
          </p:cNvPr>
          <p:cNvSpPr txBox="1"/>
          <p:nvPr/>
        </p:nvSpPr>
        <p:spPr>
          <a:xfrm>
            <a:off x="479425" y="5863215"/>
            <a:ext cx="5428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3"/>
              </a:rPr>
              <a:t>Аналитический доклад </a:t>
            </a:r>
            <a:r>
              <a:rPr lang="ru-RU" sz="1400" i="1" dirty="0">
                <a:hlinkClick r:id="rId3"/>
              </a:rPr>
              <a:t>«Высшее образование: уроки пандемии»: оперативные и стратегические меры по развитию системы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5" y="-1991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Важность «трансформирующей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6904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DC86AE-609A-3E48-BB3A-CC1427C47757}"/>
              </a:ext>
            </a:extLst>
          </p:cNvPr>
          <p:cNvSpPr/>
          <p:nvPr/>
        </p:nvSpPr>
        <p:spPr>
          <a:xfrm>
            <a:off x="931200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FD93F8B-EC27-A34C-8463-3213D8199849}"/>
              </a:ext>
            </a:extLst>
          </p:cNvPr>
          <p:cNvCxnSpPr>
            <a:cxnSpLocks/>
          </p:cNvCxnSpPr>
          <p:nvPr/>
        </p:nvCxnSpPr>
        <p:spPr>
          <a:xfrm>
            <a:off x="479425" y="15948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A66EC64-CF3C-9541-9785-03D70F13FC6E}"/>
              </a:ext>
            </a:extLst>
          </p:cNvPr>
          <p:cNvSpPr txBox="1">
            <a:spLocks/>
          </p:cNvSpPr>
          <p:nvPr/>
        </p:nvSpPr>
        <p:spPr>
          <a:xfrm>
            <a:off x="8969375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BCA731-A9EB-274D-9653-D06881165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1480596"/>
            <a:ext cx="228600" cy="228600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B7FF23B-80D3-B247-BD70-DF7FC07F08C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747AF63-8B99-BB4A-85EF-4ED3C3F3BF26}"/>
              </a:ext>
            </a:extLst>
          </p:cNvPr>
          <p:cNvSpPr txBox="1">
            <a:spLocks/>
          </p:cNvSpPr>
          <p:nvPr/>
        </p:nvSpPr>
        <p:spPr>
          <a:xfrm>
            <a:off x="479424" y="330200"/>
            <a:ext cx="8346941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«Трансформирующая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»: взгляд с позиций социологического нового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институционализма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90571-5101-4D43-B94C-94AA4E3B0FFA}"/>
              </a:ext>
            </a:extLst>
          </p:cNvPr>
          <p:cNvSpPr/>
          <p:nvPr/>
        </p:nvSpPr>
        <p:spPr>
          <a:xfrm>
            <a:off x="494983" y="1806939"/>
            <a:ext cx="8337867" cy="1323439"/>
          </a:xfrm>
          <a:prstGeom prst="rect">
            <a:avLst/>
          </a:prstGeom>
          <a:solidFill>
            <a:srgbClr val="2037BF"/>
          </a:solidFill>
          <a:ln w="19050">
            <a:solidFill>
              <a:srgbClr val="2037B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идея: ключевое содержание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структурации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(то есть воздействия социально-культурной среды на человека) составляет формирование и поддержка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агентной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деятельности» (“</a:t>
            </a:r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agentic </a:t>
            </a:r>
            <a:r>
              <a:rPr lang="e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actorhood</a:t>
            </a:r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C55A15B-04F2-3049-A9D6-A90E418F0DBB}"/>
              </a:ext>
            </a:extLst>
          </p:cNvPr>
          <p:cNvSpPr txBox="1">
            <a:spLocks/>
          </p:cNvSpPr>
          <p:nvPr/>
        </p:nvSpPr>
        <p:spPr>
          <a:xfrm>
            <a:off x="444637" y="3296499"/>
            <a:ext cx="8353425" cy="3273485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постоянно увеличивающемуся множеству уже существующих ожиданий и стандартов (например, экологическое, политическое, экономическое поведение и т.п.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(Meyer, 2010)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поведение, вызванное доброй волей человека, а не механизмами прямого институционального принуждения –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с точки зрения коррекции существующих структур и создание новых (например в области политики - создание новых инициативных групп с претензией на особую идентичность и с требованиями ее поддержки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Meyer, 2019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6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DC86AE-609A-3E48-BB3A-CC1427C47757}"/>
              </a:ext>
            </a:extLst>
          </p:cNvPr>
          <p:cNvSpPr/>
          <p:nvPr/>
        </p:nvSpPr>
        <p:spPr>
          <a:xfrm>
            <a:off x="9191625" y="0"/>
            <a:ext cx="3000375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FD93F8B-EC27-A34C-8463-3213D8199849}"/>
              </a:ext>
            </a:extLst>
          </p:cNvPr>
          <p:cNvCxnSpPr>
            <a:cxnSpLocks/>
          </p:cNvCxnSpPr>
          <p:nvPr/>
        </p:nvCxnSpPr>
        <p:spPr>
          <a:xfrm>
            <a:off x="479425" y="14043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A66EC64-CF3C-9541-9785-03D70F13FC6E}"/>
              </a:ext>
            </a:extLst>
          </p:cNvPr>
          <p:cNvSpPr txBox="1">
            <a:spLocks/>
          </p:cNvSpPr>
          <p:nvPr/>
        </p:nvSpPr>
        <p:spPr>
          <a:xfrm>
            <a:off x="8969375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B7FF23B-80D3-B247-BD70-DF7FC07F08C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747AF63-8B99-BB4A-85EF-4ED3C3F3BF26}"/>
              </a:ext>
            </a:extLst>
          </p:cNvPr>
          <p:cNvSpPr txBox="1">
            <a:spLocks/>
          </p:cNvSpPr>
          <p:nvPr/>
        </p:nvSpPr>
        <p:spPr>
          <a:xfrm>
            <a:off x="479424" y="330200"/>
            <a:ext cx="8346941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(«</a:t>
            </a: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Agency»)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современном образовательном дискурсе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C55A15B-04F2-3049-A9D6-A90E418F0DBB}"/>
              </a:ext>
            </a:extLst>
          </p:cNvPr>
          <p:cNvSpPr txBox="1">
            <a:spLocks/>
          </p:cNvSpPr>
          <p:nvPr/>
        </p:nvSpPr>
        <p:spPr>
          <a:xfrm>
            <a:off x="472940" y="1604465"/>
            <a:ext cx="8353425" cy="441516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М.Клементич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Harvard U.) (2017):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нужна не “студенческая вовлеченность” (“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student engagement”),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 студенческая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(“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student agency”). 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однако на практике в исследованиях и практике доминирует подход с фокусом на «вовлеченности» в существующие структуры, а вовсе не про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поведение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 вместо (трансформирующей)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 как характеристики учащегося, проявляющейся в его действиях, в исследованиях образования на практике в основном изучаются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структурные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прежде всего, организационные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которых находится учащийся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B10C9B61-F483-8943-887F-FB882BD5322F}"/>
              </a:ext>
            </a:extLst>
          </p:cNvPr>
          <p:cNvSpPr txBox="1">
            <a:spLocks/>
          </p:cNvSpPr>
          <p:nvPr/>
        </p:nvSpPr>
        <p:spPr>
          <a:xfrm>
            <a:off x="9367043" y="2373390"/>
            <a:ext cx="2649538" cy="378990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600" b="1" dirty="0"/>
              <a:t>Opportunities to influence</a:t>
            </a:r>
            <a:endParaRPr lang="ru-RU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/>
              <a:t>Student viewpoints and opinions were taken into account</a:t>
            </a:r>
            <a:endParaRPr lang="ru-RU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/>
              <a:t>Student viewpoints were listened to</a:t>
            </a:r>
            <a:endParaRPr lang="ru-RU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/>
              <a:t>Experience of having to perform according to external instructions</a:t>
            </a:r>
            <a:endParaRPr lang="ru-RU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/>
              <a:t>Possibility to choose contents that one finds interesting</a:t>
            </a:r>
            <a:endParaRPr lang="ru-RU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/>
              <a:t>No possibility to influence the course contents </a:t>
            </a:r>
            <a:endParaRPr lang="ru-RU" sz="1600" dirty="0"/>
          </a:p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35CBAD2-901B-E94A-B2E1-6FC8D7D95C06}"/>
              </a:ext>
            </a:extLst>
          </p:cNvPr>
          <p:cNvSpPr/>
          <p:nvPr/>
        </p:nvSpPr>
        <p:spPr>
          <a:xfrm>
            <a:off x="9279334" y="1376247"/>
            <a:ext cx="2824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вопросов по измерению «студенческой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B7B599-FFBB-F840-9A20-0E815320B928}"/>
              </a:ext>
            </a:extLst>
          </p:cNvPr>
          <p:cNvSpPr txBox="1"/>
          <p:nvPr/>
        </p:nvSpPr>
        <p:spPr>
          <a:xfrm>
            <a:off x="2818075" y="5840128"/>
            <a:ext cx="575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/>
              <a:t>Jääskelä</a:t>
            </a:r>
            <a:r>
              <a:rPr lang="en-AU" sz="1200" dirty="0"/>
              <a:t>, P., </a:t>
            </a:r>
            <a:r>
              <a:rPr lang="en-AU" sz="1200" dirty="0" err="1"/>
              <a:t>Poikkeus</a:t>
            </a:r>
            <a:r>
              <a:rPr lang="en-AU" sz="1200" dirty="0"/>
              <a:t>, A. M., </a:t>
            </a:r>
            <a:r>
              <a:rPr lang="en-AU" sz="1200" dirty="0" err="1"/>
              <a:t>Vasalampi</a:t>
            </a:r>
            <a:r>
              <a:rPr lang="en-AU" sz="1200" dirty="0"/>
              <a:t>, K., </a:t>
            </a:r>
            <a:r>
              <a:rPr lang="en-AU" sz="1200" dirty="0" err="1"/>
              <a:t>Valleala</a:t>
            </a:r>
            <a:r>
              <a:rPr lang="en-AU" sz="1200" dirty="0"/>
              <a:t>, U. M., &amp; </a:t>
            </a:r>
            <a:r>
              <a:rPr lang="en-AU" sz="1200" dirty="0" err="1"/>
              <a:t>Rasku-Puttonen</a:t>
            </a:r>
            <a:r>
              <a:rPr lang="en-AU" sz="1200" dirty="0"/>
              <a:t>, H. (2017). </a:t>
            </a:r>
            <a:r>
              <a:rPr lang="en-AU" sz="1200" i="1" dirty="0"/>
              <a:t>Assessing agency of university students: validation of the AUS Scale. </a:t>
            </a:r>
            <a:r>
              <a:rPr lang="en-AU" sz="1200" dirty="0"/>
              <a:t>Studies in Higher Education, 42(11), 2061-2079.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8075" y="3640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Klemenčič</a:t>
            </a:r>
            <a:r>
              <a:rPr lang="en-US" sz="1200" dirty="0"/>
              <a:t>, M. (2017). </a:t>
            </a:r>
            <a:r>
              <a:rPr lang="en-US" sz="1200" i="1" dirty="0"/>
              <a:t>From student engagement to student agency: Conceptual considerations of European policies on student-centered learning in higher education. </a:t>
            </a:r>
            <a:r>
              <a:rPr lang="en-US" sz="1200" dirty="0"/>
              <a:t>Higher education policy, 30(1), 69-85.</a:t>
            </a:r>
          </a:p>
        </p:txBody>
      </p:sp>
    </p:spTree>
    <p:extLst>
      <p:ext uri="{BB962C8B-B14F-4D97-AF65-F5344CB8AC3E}">
        <p14:creationId xmlns:p14="http://schemas.microsoft.com/office/powerpoint/2010/main" val="261352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DC86AE-609A-3E48-BB3A-CC1427C47757}"/>
              </a:ext>
            </a:extLst>
          </p:cNvPr>
          <p:cNvSpPr/>
          <p:nvPr/>
        </p:nvSpPr>
        <p:spPr>
          <a:xfrm>
            <a:off x="9191625" y="0"/>
            <a:ext cx="3000375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FD93F8B-EC27-A34C-8463-3213D8199849}"/>
              </a:ext>
            </a:extLst>
          </p:cNvPr>
          <p:cNvCxnSpPr>
            <a:cxnSpLocks/>
          </p:cNvCxnSpPr>
          <p:nvPr/>
        </p:nvCxnSpPr>
        <p:spPr>
          <a:xfrm>
            <a:off x="479425" y="14043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A66EC64-CF3C-9541-9785-03D70F13FC6E}"/>
              </a:ext>
            </a:extLst>
          </p:cNvPr>
          <p:cNvSpPr txBox="1">
            <a:spLocks/>
          </p:cNvSpPr>
          <p:nvPr/>
        </p:nvSpPr>
        <p:spPr>
          <a:xfrm>
            <a:off x="8969375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B7FF23B-80D3-B247-BD70-DF7FC07F08C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747AF63-8B99-BB4A-85EF-4ED3C3F3BF26}"/>
              </a:ext>
            </a:extLst>
          </p:cNvPr>
          <p:cNvSpPr txBox="1">
            <a:spLocks/>
          </p:cNvSpPr>
          <p:nvPr/>
        </p:nvSpPr>
        <p:spPr>
          <a:xfrm>
            <a:off x="479424" y="330200"/>
            <a:ext cx="8346941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(«</a:t>
            </a: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Agency»)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современном образовательном дискурсе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C55A15B-04F2-3049-A9D6-A90E418F0DBB}"/>
              </a:ext>
            </a:extLst>
          </p:cNvPr>
          <p:cNvSpPr txBox="1">
            <a:spLocks/>
          </p:cNvSpPr>
          <p:nvPr/>
        </p:nvSpPr>
        <p:spPr>
          <a:xfrm>
            <a:off x="460240" y="1755748"/>
            <a:ext cx="8353425" cy="441516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за пределами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основного дискурса об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в образовании ведется изучение феноменов, непосредственно связанных с трансформирующей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однако эти разработки фрагментарны, не систематизированы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проверки гипотезы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необходим углублённый анализ поли-дисциплинарных исследований и разработок в социальных науках, непосредственно связанных с образованием (как «объектом»)</a:t>
            </a:r>
          </a:p>
          <a:p>
            <a:pPr marL="0" indent="0"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станет полезным шагом на пути к более целостному исследованию возможностей поддержки конструктивного «трансформирующего действия» через образование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B10C9B61-F483-8943-887F-FB882BD5322F}"/>
              </a:ext>
            </a:extLst>
          </p:cNvPr>
          <p:cNvSpPr txBox="1">
            <a:spLocks/>
          </p:cNvSpPr>
          <p:nvPr/>
        </p:nvSpPr>
        <p:spPr>
          <a:xfrm>
            <a:off x="9367043" y="1404396"/>
            <a:ext cx="2649538" cy="188111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Предыдущие попытки решения обобщения литературы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образовании:</a:t>
            </a:r>
          </a:p>
          <a:p>
            <a:pPr marL="0" indent="0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Assessing agency of university students: validation of the AUS Scale»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2017,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Studies in Higher Education, 42:11, 2061-2079, DOI: 10.1080/03075079.2015.1130693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Эвристический подход к классификации понятий и разработок, без систематического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библиометрического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анализа)</a:t>
            </a:r>
          </a:p>
          <a:p>
            <a:pPr marL="0" indent="0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широкий анализ исследований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(без фокуса на образование):</a:t>
            </a:r>
          </a:p>
          <a:p>
            <a:pPr marL="0" indent="0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Сорокин П.С., Зыкова А.В.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«Трансформирующая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 как предмет исследований и разработок в 21 веке: обзор и интерпретация международного опыта.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Вестник ФОМ, 2021(4) (в печати)</a:t>
            </a:r>
          </a:p>
          <a:p>
            <a:pPr marL="0" indent="0">
              <a:defRPr/>
            </a:pP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2587616"/>
            <a:ext cx="5172075" cy="3273485"/>
          </a:xfrm>
          <a:prstGeom prst="rect">
            <a:avLst/>
          </a:prstGeom>
          <a:ln w="19050">
            <a:solidFill>
              <a:srgbClr val="2037B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поиск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Scopus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ключевым словам (ограничение по годам 2010-2021)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ключевые слова по теме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“Agency”, “engagement”, “autonomy”, “resilience”)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ключевые слова по теме образования (“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University”, “student”,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“school”)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кол-во – 135,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отобраны в анализ – 13 </a:t>
            </a:r>
          </a:p>
          <a:p>
            <a:pPr>
              <a:lnSpc>
                <a:spcPct val="100000"/>
              </a:lnSpc>
            </a:pP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84383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72953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88497" y="-14410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и данные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94E3477-A364-B249-9DC8-83EA8BBB0AD6}"/>
              </a:ext>
            </a:extLst>
          </p:cNvPr>
          <p:cNvSpPr txBox="1">
            <a:spLocks/>
          </p:cNvSpPr>
          <p:nvPr/>
        </p:nvSpPr>
        <p:spPr>
          <a:xfrm>
            <a:off x="6275387" y="2385800"/>
            <a:ext cx="5799382" cy="3677118"/>
          </a:xfrm>
          <a:prstGeom prst="rect">
            <a:avLst/>
          </a:prstGeom>
          <a:ln w="19050">
            <a:solidFill>
              <a:srgbClr val="2037B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обзор статей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авторов, включенных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рейтинг, оценивающий практический вклад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образовательную политику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2021: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Edu-Scholar Public Influence Rankings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(США)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отражает фокус экспертной/практической политической повестки, но с академических позиций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Рассматривались статьи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Scopus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топ-20 авторов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самых свежих и 5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самыхцитируемых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кол-во – 200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отобраны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(связаны 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агентностью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26 </a:t>
            </a:r>
          </a:p>
          <a:p>
            <a:pPr marL="0" indent="0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3C59E6-E36A-FF46-AC6D-4A3EE538B65A}"/>
              </a:ext>
            </a:extLst>
          </p:cNvPr>
          <p:cNvSpPr/>
          <p:nvPr/>
        </p:nvSpPr>
        <p:spPr>
          <a:xfrm>
            <a:off x="488497" y="908472"/>
            <a:ext cx="11106603" cy="147732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Был проведен анализ литературы, посвященной «трансформирующей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в разных дисциплинарных полях (классификатор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предметные области: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менеджмент, социальный науки, психология), но с фокусом на сферу образования (как «объект»)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Данные: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64E145-9226-3A43-BBC4-CD5DF4BA538D}"/>
              </a:ext>
            </a:extLst>
          </p:cNvPr>
          <p:cNvSpPr txBox="1"/>
          <p:nvPr/>
        </p:nvSpPr>
        <p:spPr>
          <a:xfrm>
            <a:off x="479425" y="6062918"/>
            <a:ext cx="872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Отбор статей проводился на основе полного прочтения текстов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“Close reading”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57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88499" y="1039502"/>
            <a:ext cx="10890702" cy="3570568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agentic action – agentic perspective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действие» –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установка/намерение») (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O’Meara)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установка/намерение(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agentic perspective):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(предполагающее целенаправленное планирование на несколько шагов вперед) – не стратегическое (непосредственная эмоциональная\когнитивная установка). (</a:t>
            </a:r>
            <a:r>
              <a:rPr lang="en" dirty="0" err="1">
                <a:latin typeface="Arial" panose="020B0604020202020204" pitchFamily="34" charset="0"/>
                <a:cs typeface="Arial" panose="020B0604020202020204" pitchFamily="34" charset="0"/>
              </a:rPr>
              <a:t>Fligstein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 and McAdam, 2011 – “social skills”)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действие (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agentic action)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микро/мезо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/макро уровни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 startAt="2"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Institutional work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 Institutional entrepreneurship 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работа - институциональное предпринимательство)</a:t>
            </a:r>
          </a:p>
          <a:p>
            <a:pPr marL="7112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институциональное предпринимательство – (целенаправленное) создание новых институтов</a:t>
            </a:r>
          </a:p>
          <a:p>
            <a:pPr marL="7112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работа – (отчасти целенаправленное) изменение/адаптация существующих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arenR" startAt="3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локальность – универсальность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(фокус исследования на проявление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связанных с ней характеристик строго в пределах одной сферы/отрасли (например, внутри образования или в экономической сфере) – или без привязки к отдельной сфере/отрасли)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8963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7693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31801" y="121895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Критерии картирования понятий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E71FCF-C943-5E41-8923-D9D532E981ED}"/>
              </a:ext>
            </a:extLst>
          </p:cNvPr>
          <p:cNvSpPr txBox="1"/>
          <p:nvPr/>
        </p:nvSpPr>
        <p:spPr>
          <a:xfrm>
            <a:off x="488498" y="5720442"/>
            <a:ext cx="9658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Hampel C.E., Lawrence T.B., Tracey P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Institutional Work: Taking Stock and Making It Matter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Sage; 2017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Hardy C., Maguire 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Institutional entrepreneurship and change in fields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Handbook of Organizational Institutionalism. Sage; 2017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5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348292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233992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5" y="371835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Картирование понятий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Institutional work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3BC17109-424B-564A-8812-4C879131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54652"/>
              </p:ext>
            </p:extLst>
          </p:nvPr>
        </p:nvGraphicFramePr>
        <p:xfrm>
          <a:off x="479425" y="1564921"/>
          <a:ext cx="5328217" cy="4455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551">
                  <a:extLst>
                    <a:ext uri="{9D8B030D-6E8A-4147-A177-3AD203B41FA5}">
                      <a16:colId xmlns:a16="http://schemas.microsoft.com/office/drawing/2014/main" xmlns="" val="4241883210"/>
                    </a:ext>
                  </a:extLst>
                </a:gridCol>
                <a:gridCol w="2392833">
                  <a:extLst>
                    <a:ext uri="{9D8B030D-6E8A-4147-A177-3AD203B41FA5}">
                      <a16:colId xmlns:a16="http://schemas.microsoft.com/office/drawing/2014/main" xmlns="" val="3649729032"/>
                    </a:ext>
                  </a:extLst>
                </a:gridCol>
                <a:gridCol w="2392833">
                  <a:extLst>
                    <a:ext uri="{9D8B030D-6E8A-4147-A177-3AD203B41FA5}">
                      <a16:colId xmlns:a16="http://schemas.microsoft.com/office/drawing/2014/main" xmlns="" val="2101647030"/>
                    </a:ext>
                  </a:extLst>
                </a:gridCol>
              </a:tblGrid>
              <a:tr h="337197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Агентное</a:t>
                      </a:r>
                      <a:r>
                        <a:rPr lang="ru-RU" sz="12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намерение</a:t>
                      </a:r>
                      <a:endParaRPr lang="en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655744"/>
                  </a:ext>
                </a:extLst>
              </a:tr>
              <a:tr h="337197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6865620"/>
                  </a:ext>
                </a:extLst>
              </a:tr>
              <a:tr h="44016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Motivational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processes affecting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Openness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experience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130315"/>
                  </a:ext>
                </a:extLst>
              </a:tr>
              <a:tr h="616227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Сопротивление инновациям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 new model of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individual differences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 judgments and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reactions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8804940"/>
                  </a:ext>
                </a:extLst>
              </a:tr>
              <a:tr h="337197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Mathematical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identity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grit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515502"/>
                  </a:ext>
                </a:extLst>
              </a:tr>
              <a:tr h="337197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sng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affirmation</a:t>
                      </a:r>
                      <a:r>
                        <a:rPr lang="ru-RU" sz="1200" b="1" i="0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sng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interventions</a:t>
                      </a:r>
                      <a:r>
                        <a:rPr lang="ru-RU" sz="1200" b="1" i="0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ru-RU" sz="1200" b="1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growth mindset</a:t>
                      </a:r>
                      <a:r>
                        <a:rPr lang="en" sz="14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20980"/>
                  </a:ext>
                </a:extLst>
              </a:tr>
              <a:tr h="337197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Teachers’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agency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 agency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823769"/>
                  </a:ext>
                </a:extLst>
              </a:tr>
              <a:tr h="337197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 resilience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Intellectual freedom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691304"/>
                  </a:ext>
                </a:extLst>
              </a:tr>
              <a:tr h="337197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Graduate student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agency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96878"/>
                  </a:ext>
                </a:extLst>
              </a:tr>
              <a:tr h="41572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 engagement </a:t>
                      </a:r>
                      <a:endParaRPr lang="ru-RU" sz="1200" b="1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ru-RU" sz="14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intelligences</a:t>
                      </a:r>
                      <a:r>
                        <a:rPr lang="ru-RU" sz="14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659045"/>
                  </a:ext>
                </a:extLst>
              </a:tr>
              <a:tr h="582012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impulsive behavior change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78672222"/>
                  </a:ext>
                </a:extLst>
              </a:tr>
            </a:tbl>
          </a:graphicData>
        </a:graphic>
      </p:graphicFrame>
      <p:graphicFrame>
        <p:nvGraphicFramePr>
          <p:cNvPr id="12" name="Таблица 7">
            <a:extLst>
              <a:ext uri="{FF2B5EF4-FFF2-40B4-BE49-F238E27FC236}">
                <a16:creationId xmlns:a16="http://schemas.microsoft.com/office/drawing/2014/main" xmlns="" id="{6F61986D-B0D7-4640-967E-EA55C67F7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67616"/>
              </p:ext>
            </p:extLst>
          </p:nvPr>
        </p:nvGraphicFramePr>
        <p:xfrm>
          <a:off x="6384359" y="1436813"/>
          <a:ext cx="5319144" cy="4093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088">
                  <a:extLst>
                    <a:ext uri="{9D8B030D-6E8A-4147-A177-3AD203B41FA5}">
                      <a16:colId xmlns:a16="http://schemas.microsoft.com/office/drawing/2014/main" xmlns="" val="4241883210"/>
                    </a:ext>
                  </a:extLst>
                </a:gridCol>
                <a:gridCol w="2416028">
                  <a:extLst>
                    <a:ext uri="{9D8B030D-6E8A-4147-A177-3AD203B41FA5}">
                      <a16:colId xmlns:a16="http://schemas.microsoft.com/office/drawing/2014/main" xmlns="" val="3649729032"/>
                    </a:ext>
                  </a:extLst>
                </a:gridCol>
                <a:gridCol w="2416028">
                  <a:extLst>
                    <a:ext uri="{9D8B030D-6E8A-4147-A177-3AD203B41FA5}">
                      <a16:colId xmlns:a16="http://schemas.microsoft.com/office/drawing/2014/main" xmlns="" val="2101647030"/>
                    </a:ext>
                  </a:extLst>
                </a:gridCol>
              </a:tblGrid>
              <a:tr h="459989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Агентное</a:t>
                      </a:r>
                      <a:r>
                        <a:rPr lang="ru-RU" sz="12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действие</a:t>
                      </a:r>
                      <a:endParaRPr lang="en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655744"/>
                  </a:ext>
                </a:extLst>
              </a:tr>
              <a:tr h="325698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6865620"/>
                  </a:ext>
                </a:extLst>
              </a:tr>
              <a:tr h="45998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Self-Actualization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Autonomy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339537"/>
                  </a:ext>
                </a:extLst>
              </a:tr>
              <a:tr h="567109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agentic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engagement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Resilience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resistanc</a:t>
                      </a:r>
                      <a:r>
                        <a:rPr lang="ru-RU" sz="1200" b="1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94771"/>
                  </a:ext>
                </a:extLst>
              </a:tr>
              <a:tr h="567109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Resilience as independence 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850537"/>
                  </a:ext>
                </a:extLst>
              </a:tr>
              <a:tr h="79395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Умение находить и использовать полезные связи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2030133"/>
                  </a:ext>
                </a:extLst>
              </a:tr>
              <a:tr h="459989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1" i="0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Leadership skills</a:t>
                      </a:r>
                      <a:endParaRPr lang="ru-RU" sz="1400" b="1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237339"/>
                  </a:ext>
                </a:extLst>
              </a:tr>
              <a:tr h="45998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7211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657F91-CE39-C64C-BC56-1BBA45F25E43}"/>
              </a:ext>
            </a:extLst>
          </p:cNvPr>
          <p:cNvSpPr txBox="1"/>
          <p:nvPr/>
        </p:nvSpPr>
        <p:spPr>
          <a:xfrm>
            <a:off x="5562694" y="6111995"/>
            <a:ext cx="5199515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 – локальный уровень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– универсальный уровень 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 –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нестратегичное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намерение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–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стратегичное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намерение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МИ/МЕ/МА – микро-, мезо-, макро-уровни</a:t>
            </a:r>
          </a:p>
        </p:txBody>
      </p:sp>
    </p:spTree>
    <p:extLst>
      <p:ext uri="{BB962C8B-B14F-4D97-AF65-F5344CB8AC3E}">
        <p14:creationId xmlns:p14="http://schemas.microsoft.com/office/powerpoint/2010/main" val="747830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1238</Words>
  <Application>Microsoft Office PowerPoint</Application>
  <PresentationFormat>Широкоэкранный</PresentationFormat>
  <Paragraphs>244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Тезисы доклада по агентности</dc:title>
  <dc:creator>Гасс Паулина Владимировна</dc:creator>
  <cp:lastModifiedBy>Pavel Sorokin</cp:lastModifiedBy>
  <cp:revision>60</cp:revision>
  <dcterms:created xsi:type="dcterms:W3CDTF">2021-04-23T11:37:10Z</dcterms:created>
  <dcterms:modified xsi:type="dcterms:W3CDTF">2021-04-27T12:56:02Z</dcterms:modified>
</cp:coreProperties>
</file>