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sldIdLst>
    <p:sldId id="256" r:id="rId2"/>
    <p:sldId id="426" r:id="rId3"/>
    <p:sldId id="480" r:id="rId4"/>
    <p:sldId id="501" r:id="rId5"/>
    <p:sldId id="428" r:id="rId6"/>
    <p:sldId id="481" r:id="rId7"/>
    <p:sldId id="495" r:id="rId8"/>
    <p:sldId id="483" r:id="rId9"/>
    <p:sldId id="493" r:id="rId10"/>
    <p:sldId id="447" r:id="rId11"/>
    <p:sldId id="484" r:id="rId12"/>
    <p:sldId id="485" r:id="rId13"/>
    <p:sldId id="449" r:id="rId14"/>
    <p:sldId id="450" r:id="rId15"/>
    <p:sldId id="487" r:id="rId16"/>
    <p:sldId id="488" r:id="rId17"/>
    <p:sldId id="451" r:id="rId18"/>
    <p:sldId id="455" r:id="rId19"/>
    <p:sldId id="489" r:id="rId20"/>
    <p:sldId id="490" r:id="rId21"/>
    <p:sldId id="465" r:id="rId22"/>
    <p:sldId id="466" r:id="rId23"/>
    <p:sldId id="436" r:id="rId24"/>
    <p:sldId id="467" r:id="rId25"/>
    <p:sldId id="459" r:id="rId26"/>
    <p:sldId id="439" r:id="rId27"/>
    <p:sldId id="464" r:id="rId28"/>
    <p:sldId id="491" r:id="rId29"/>
    <p:sldId id="477" r:id="rId30"/>
    <p:sldId id="500" r:id="rId31"/>
    <p:sldId id="472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57"/>
    <a:srgbClr val="9467E6"/>
    <a:srgbClr val="D9D9D9"/>
    <a:srgbClr val="024C90"/>
    <a:srgbClr val="001848"/>
    <a:srgbClr val="00174D"/>
    <a:srgbClr val="000F35"/>
    <a:srgbClr val="FFFFFF"/>
    <a:srgbClr val="054FBC"/>
    <a:srgbClr val="C1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6"/>
    <p:restoredTop sz="95833"/>
  </p:normalViewPr>
  <p:slideViewPr>
    <p:cSldViewPr>
      <p:cViewPr varScale="1">
        <p:scale>
          <a:sx n="54" d="100"/>
          <a:sy n="54" d="100"/>
        </p:scale>
        <p:origin x="1048" y="21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04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ru-RU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исследование-размышление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в жанре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концепутальный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критический анализ  по вопросу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который на первый взгляд и и как мне раньше казался совершенно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консенсусным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не подвергался критике – о концепции готовности к работе, о проблеме стыковки выпускникам с требованиями рынка труда. Это всегда выглядело само собой разумеющимся и абсолютно легитимным что образование стремится максимально состыковать с требованиями рынка труда. 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Однако эта линия скорее берет начало из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алармизма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публичной повестки наводненной различными высказываниями, исследованиями, утверждающими о дефиците и недостатке компетентности выпускников, сложности поиска сотрудников с адекватным набором навыков.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66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Так, в Европейском союзе почти треть работников с соответствующим уровнем образования для занимаемой позиции имеют несоответствие в навыках – по большей части это избыток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34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Вторая причина почему выпускник должен демонстрировать готовность через владение навыками – это ситуация когда диплома становится недостаточно.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Диплом об образовании, в соответствии с сигнальной теорией, является сигналом для работодателя о наличии у кандидата потенциала производительности и обучаемости, то есть ненаблюдаемых на этапе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рекрутинга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умений и способностей. Плюс Наличие диплома об высшем образовании по теории конкуренции за рабочие места (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Thurow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1975) помещает кандидата в верхнюю часть «очереди» в борьбе за более высокооплачиваемые рабочие места.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Однако происходящая со второй половины 20 века в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массовизация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третичного образования привела к инфляции дипломов или 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upskilling 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credential inflation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) (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Collins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1976; 2002)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755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Что это значит? диплом превращается во многих сферах во вмененное требование, поэтому постепенно перестает выполнять роль фильтра при отборе.  В некоторых странах фиксируется все более частное пропускание требования к образованию – как показано на слайде, а в других – наоборот в ряде высококвалифицированных областях требование к высшему образованию становится все более массовым требованием.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 условиях этой «пробки» из дипломированных профессионалов возникает необходимость 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других критериев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и оснований для фильтрации кандидатов и продвижения в «очереди».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Многие навыки, которые реально востребованы на рынке труда, могут либо не покрываться формальным образованием или их уровень владения может прямо не следовать из наличия диплома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55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 условиях этой «пробки» из дипломированных профессионалов возникает необходимость 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других критериев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и оснований для фильтрации кандидатов и продвижения в «очереди».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Многие навыки, которые реально востребованы на рынке труда, могут либо не покрываться формальным образованием или их уровень владения может прямо не следовать из наличия диплома</a:t>
            </a:r>
          </a:p>
          <a:p>
            <a:endParaRPr lang="ru-RU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Социологические исследования выпускников вузов показывают, что выпускники осведомлены об этой проблеме и все чаще выстраивают стратегию по усилению портфолио, чтобы продвинуться в «очереди». В стремлении получить сравнительное преимущество над выпускниками с таким же дипломом студенты во время обучения активнее участвуют во множестве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внеучебных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мероприятий. Впоследствии эти активности в резюме конвертируются в свидетельство наличия дополнительных навыков и личных характеристиках. Работодатели также поощряют наличие у соискателей отдельного документа, свидетельствующего о наличии как универсальных, так и релевантных конкретной вакансии навыков. Отдельный сюжет — «индустриальные» сертификаты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058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 логике готовности к работе необходимые навыки – это универсальные и актуальные специфические актуальные навыки. Возникает вопрос – а что делает навыки востребованными и почему именно они?</a:t>
            </a:r>
            <a:endParaRPr lang="ru-RU" sz="2200" b="1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90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Ключевой структурный фактор </a:t>
            </a:r>
            <a:r>
              <a:rPr lang="ru-RU" sz="2200" b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измнения</a:t>
            </a:r>
            <a:r>
              <a:rPr lang="ru-RU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спроса на навыки связан с </a:t>
            </a:r>
            <a:r>
              <a:rPr lang="en-US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долгосрочными трансформациями рынка труда, описываемыми двумя теориями:  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теорией технологического прогресса, смещенного в пользу высококвалифицированной рабочей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силы (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skills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biased technical change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SBTC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), и 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теорией технологического прогресса, направленного на вытеснение рутинного труда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routine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biased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technological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change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RBTC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Если свести воедино эти теоретические рамки и работы выполненные в этом русле, то получится, что спрос растет на навыки высококвалифицированных работников, выполняющих такие комбинации трудовых задач: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6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Если обратиться к эмпирическим работам, проведенным в этой теоретической рамке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уже по отдельным навыкам, то мы находим </a:t>
            </a:r>
          </a:p>
          <a:p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подтверждение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роста спроса на универсальные навыки (в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т.ч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социальные), навыки в области ИКТ, аналитические навыки. Также исследования подтверждают проблему актуальности и быстрого устаревания специфических навыков и запрос на их обновление.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49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Следующие два пункта повестки – это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алармизм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дефицитов и недостатка навыков и ответственность вузов за их предотвращение.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Чтобы с этим разобраться предлагаю сначала выяснить, что в академической дискуссии считается большим злом – избыток или недостаток и почему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971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Недостаточный уровень или набор навыков это лишь одно из несоответствий наряду с  избыточным и недостаточным уровнем образования относительно требуемого на рабочем месте </a:t>
            </a:r>
          </a:p>
        </p:txBody>
      </p:sp>
    </p:spTree>
    <p:extLst>
      <p:ext uri="{BB962C8B-B14F-4D97-AF65-F5344CB8AC3E}">
        <p14:creationId xmlns:p14="http://schemas.microsoft.com/office/powerpoint/2010/main" val="125080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Их всей палитры несоответствий особе место в литературе занимает избыточное образование, этой теме посвящено более 70% всех публикаций по теме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мисматча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за последние 20 лет.  Достоверно известно о масштабах этого явления, он создает значимый отрицательный эффект на заработную плату, плюс этот типа несоответствия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трудноустраним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только переходом на позицию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7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Однако эта линия скорее берет начало из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алармизма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публичной повестки наводненной различными высказываниями, исследованиями, утверждающими о дефиците и недостатке компетентности выпускников, сложности поиска сотрудников с адекватным набором навыков. 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Но я задалась вопросом. Насколько обоснован этот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алармизм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необходимости подстройки и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акцентация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на ответственности вузов?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Сегодня очень жесткий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тайминг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поэтому в 10 минут очевидно не удастся сказать много, поэтому приглашаю познакомиться с материалом подробнее в статье. </a:t>
            </a:r>
          </a:p>
          <a:p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821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671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Несоответствия навыков занимают несоразмерно меньшее место в литературе ввиду сложности измерений и изменчивости этого состояния в зависимости от рабочего места и трудовых задач, что ставит под вопрос достоверность получаемых выводов. При этом недостаток навыков получил широкое освещение в публичной повестке.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166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Что же большее зол? Что говорит теория и эмпирические работы?</a:t>
            </a:r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 литературе по несоответствиям превалирует понимание, что именно избыток образования и(или) навыков является большей проблемой, так как представляет собой недоиспользование использование человеческого ресурса и его преодоление зависит от характеристик рабочего места. Недостаток навыков, может купироваться через обучение на рабочем месте.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19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Во-вторых, мы достоверно мало знаем о проблеме недостатка конкретных компетенций. Существующие опросные данные (а это все еще самый популярный способ замера) – просто не дает ответа на этот вопрос, данные разных опросов могут противоречить друг другу.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Также декларируемый дефицит навыков и сотрудников с соответствующими компетенциями зачастую оказывается «ложным сигналом» рынка труда (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Гимпельсон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2004). Причиной «дефицита» может быть не фактический дефицит, а качество рабочих мест, неконкурентное для привлечения соискателей с соответствующим человеческим капиталом (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Гимпельсон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2016).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Другой причиной недовольства работодателей качеством подготовки выпускников (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Archer and Davison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2008) может быть желание компаний сократить затраты на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дообучение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персонала</a:t>
            </a:r>
            <a:r>
              <a:rPr lang="ru-RU" dirty="0">
                <a:effectLst/>
              </a:rPr>
              <a:t> </a:t>
            </a:r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20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Даже если фактический недостаток навыков и есть, то некоторые теории признают это несоответствие исключительно краткосрочным явлением.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Более того, исследования показали, что небольшой недостаток навыков «на входе» даже более продуктивен для работника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чем полное соответствие требованиям работодателя</a:t>
            </a:r>
            <a:r>
              <a:rPr lang="ru-RU" dirty="0">
                <a:effectLst/>
              </a:rPr>
              <a:t> 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Этот недостаток создает пространство для развития и совершенствования навыков, чего лишены сотрудники с избыточными навыками и к чему не мотивированы работники с полным соответствием.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Конечно, это не отменяет долгосрочные недостаток в результате структурных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техннологических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сдвигов –когда может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воникнуть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структурный дефицит некоторых навыков особенно и устаревание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и здесь необходима корректировка в образовательной политике.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309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Как оказалось, не все положения повестки готовности к работе находят основания в дискурсе изменений на рынке труда.  И Это ставит под вопрос волну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алармизма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питающую повестку готовности к работе,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91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Исследование повестки готовности к работе неожиданно высветило более широкую проблему – сведение проблем человеческого капитала сугубо к мерам в области предложения, то есть совершенствованию системы образования. Тогда как главное условие отдачи от человеческого капитала –его эффективное использование на рабочем месте, то есть состояние спроса. </a:t>
            </a:r>
          </a:p>
          <a:p>
            <a:endParaRPr lang="ru-RU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Это не означает, что с образовательных организаций снята ответственность за формирование актуальных компетенций и дефициты навыков. Крупные сдвиги в технологическом и институциональном устройстве общества неизбежно влекут за собой необходимость корректировки и актуализации содержания обучения. Однако в этой гонке между образованием и технологиями образовательные организации всегда оказываются в роли догоняющих. Поэтому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заужение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концепции готовности к работе до «подстройки» под краткосрочные и специфические требования работодателей может быть уязвимой стратегией для университетов, которые берут такую трактовку на вооружение.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Наиболее перспективной трактовкой трудоустраивоемости видится версия, обсуждаемая в академическом сообществе в русле универсальных компетентностей. Готовность к работе как готовность к гибкой профессиональной траектории и обучению в течение всей жизни. Эта концептуальная рамка полностью стыкуется с современным дискурсом рынка труда и позволяет снизить градус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алармизма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 публичной повестке, утверждая солидарную ответственность за развитие навыков между индивидом, работодателями и образовательными организациями.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9549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(форсированная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цифровизация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отраслей, рост безработицы)</a:t>
            </a:r>
          </a:p>
          <a:p>
            <a:pPr marL="53975" algn="l">
              <a:spcAft>
                <a:spcPts val="12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готовность к работе (=конкретное рабочее место, профессионализация ВО)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готовность к 	работе (=нелинейный путь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профессии,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опциональность+диапазон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компетенций)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45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Тема трудоустраивоемости выпускников, как взаимоотношений образования и рынка труда конечно, не нова.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Но первоначально под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трудоустраивоемостью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понималась тривиальная занятость выпускника по окончании, то есть статус занятого. Эта проблема гораздо больше занимала практиков в области рынка труда, которые инициировали программы повышения занятости. И этот вопрос не стоял на повестке вузов и тем более их непосредственной миссии. Но с конца 1980-х-90-х годов ситуация начала меняться. И тема трудоустраивоемости переросла в полноценную повестку готовности к работе. Во-первых, поменялся 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смысл трудоустраивоемости и готовности, теперь это не статус занятого, а </a:t>
            </a:r>
            <a:r>
              <a:rPr lang="ru-RU" sz="2200" b="1" u="sng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комплекс специфических характеристик, навыков выпускника</a:t>
            </a:r>
            <a:r>
              <a:rPr lang="ru-RU" sz="2200" b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которые ему нужны чтобы занять рабочее место и успешно продвигаться по карьерной лестнице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Во-вторых, она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институционализирована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 вузовскую миссию и цель образовательной политики.  В итоге, проблема и вопрос спроса, то есть экономики и как она должна абсорбировать выпускников переросла в проблему предложения – то есть образовательной системы, в частности высшего образования и самих выпускников.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42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Может создаться ощущение что эти самые </a:t>
            </a:r>
            <a:r>
              <a:rPr lang="en-US" dirty="0"/>
              <a:t>employability skills </a:t>
            </a:r>
            <a:r>
              <a:rPr lang="ru-RU" dirty="0"/>
              <a:t>это и есть ключевые компетентности, универсальные навыки. Они очень схожи, но все-таки </a:t>
            </a:r>
            <a:r>
              <a:rPr lang="en-US" dirty="0"/>
              <a:t>employability</a:t>
            </a:r>
            <a:r>
              <a:rPr lang="ru-RU" dirty="0"/>
              <a:t> сфокусированы на </a:t>
            </a:r>
            <a:r>
              <a:rPr lang="ru-RU" dirty="0" err="1"/>
              <a:t>фасилитацию</a:t>
            </a:r>
            <a:r>
              <a:rPr lang="ru-RU" dirty="0"/>
              <a:t> трудовых задач, тогда как универсальные компетенции выходят за пределы труда </a:t>
            </a:r>
          </a:p>
        </p:txBody>
      </p:sp>
    </p:spTree>
    <p:extLst>
      <p:ext uri="{BB962C8B-B14F-4D97-AF65-F5344CB8AC3E}">
        <p14:creationId xmlns:p14="http://schemas.microsoft.com/office/powerpoint/2010/main" val="170244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Причины такого поворота преимущественно исследуются в рамках социологического дискурса об изменениях в секторе высшего образования. Закрепление повестки готовности к работе связывают с несколькими явлениями. Во-первых, с общим трендом на профессионализацию высшего образования — сведение цели университетского образования к приобретению профессии и занятию рабочего места, то есть окончательным отходом от модели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либералартс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 Во-вторых,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массовизацией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высшего образования, а значит — гораздо более гетерогенного состава выпускников по уровню подготовки.  В-третьих, со снижением автономии университетов и установление партнерских взаимоотношений между университетом и работодателями как «покупателями» готовых к работе выпускников.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При всей убедительности, эти  исследования либо упускают изменения на рынке труда, ставшие триггером этого процесса, либо рассматривают их лишь как фоновые события. 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Даже поверхностный взгляд в современную экономическую дискуссию дает понять,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чтотам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 нет никакого консенсуса по поводу дефицита компетенций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6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Поэтому я решила попытаться разобраться в этих хитросплетениях и выяснить насколько обоснована повестка трудоустраивоемости и готовности к работе? Для решения поставленной задачи я выбрала </a:t>
            </a:r>
            <a:r>
              <a:rPr lang="ru-RU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двухшаговую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методологию. Сначала я вычленяю ключевые тезисы политической повестки готовности к работе, затем эти тезисы пропускаются через призму релевантных теорий и эмпирических свидетельств.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7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Перед тем как перейти собственно к тезисам повестки _ ремарка о вариации в трактовка этой самой готовности к работе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Какие же тезисы формируют современную редакцию повестки готовности  и какие тезисы я проверяла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28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Начнем с центрального тезиса. Почему выпускник да и любой соискатель должен демонстрировать какие-то конкретные навыки, неужели недостаточно диплома о высшем образовании?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</a:p>
          <a:p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Во-первых, казалось бы органическая связь между наличием  и уровнем образованием и владением навыками не является такой однозначной. </a:t>
            </a:r>
          </a:p>
          <a:p>
            <a:pPr lvl="0"/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Множество навыков формируются не </a:t>
            </a:r>
            <a:r>
              <a:rPr lang="ru-RU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только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а некоторые и не </a:t>
            </a:r>
            <a:r>
              <a:rPr lang="ru-RU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столько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 формальном образовании, </a:t>
            </a:r>
          </a:p>
          <a:p>
            <a:pPr lvl="0"/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Образовательные системы и организации в разных странах и регионах различаются по своей селективности и качеству обучения, а значит и присуждаемые квалификации могут быть несопоставимыми, как и приобретенные навыки (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OECD</a:t>
            </a:r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2016).  </a:t>
            </a:r>
          </a:p>
          <a:p>
            <a:pPr lvl="0"/>
            <a:r>
              <a:rPr lang="ru-RU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Еще один корпус аргументации в пользу того, что образование трудно приравнять к навыкам и наоборот относится к ситуации когда Наличие необходимого образования не обязательно переходит в  соответствие и по навыкам.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2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2926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9" r:id="rId3"/>
    <p:sldLayoutId id="2147483660" r:id="rId4"/>
    <p:sldLayoutId id="2147483661" r:id="rId5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25339" y="3113584"/>
            <a:ext cx="15012189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spcAft>
                <a:spcPts val="1200"/>
              </a:spcAft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6000" b="1" cap="all" dirty="0">
                <a:sym typeface="Arial Narrow"/>
              </a:rPr>
              <a:t>Что не так с концепцией готовности выпускников вузов к работе?</a:t>
            </a:r>
            <a:endParaRPr lang="ru-RU" sz="6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7125339" y="9714712"/>
            <a:ext cx="16382302" cy="169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4000" b="1" dirty="0"/>
              <a:t>Вера Мальцева</a:t>
            </a:r>
          </a:p>
          <a:p>
            <a:endParaRPr lang="ru-RU" sz="4000" b="1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D6B78A-E147-1948-968E-CE8961529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39" y="1520511"/>
            <a:ext cx="3277069" cy="2124266"/>
          </a:xfrm>
          <a:prstGeom prst="rect">
            <a:avLst/>
          </a:prstGeom>
        </p:spPr>
      </p:pic>
      <p:sp>
        <p:nvSpPr>
          <p:cNvPr id="10" name="Очень крутой подзаголовок презентации">
            <a:extLst>
              <a:ext uri="{FF2B5EF4-FFF2-40B4-BE49-F238E27FC236}">
                <a16:creationId xmlns:a16="http://schemas.microsoft.com/office/drawing/2014/main" id="{72566140-2E13-ED45-8CB5-B65B38D44005}"/>
              </a:ext>
            </a:extLst>
          </p:cNvPr>
          <p:cNvSpPr txBox="1"/>
          <p:nvPr/>
        </p:nvSpPr>
        <p:spPr>
          <a:xfrm>
            <a:off x="12005565" y="2352667"/>
            <a:ext cx="10131964" cy="169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3600" b="1" dirty="0"/>
              <a:t>Семинар сотрудников Института образования</a:t>
            </a:r>
          </a:p>
          <a:p>
            <a:r>
              <a:rPr lang="ru-RU" sz="3600" b="1" dirty="0"/>
              <a:t>25 марта 2021</a:t>
            </a:r>
          </a:p>
          <a:p>
            <a:endParaRPr lang="ru-RU" sz="3600" b="1" dirty="0"/>
          </a:p>
          <a:p>
            <a:endParaRPr lang="ru-RU" sz="3600" dirty="0"/>
          </a:p>
          <a:p>
            <a:r>
              <a:rPr lang="ru-RU" sz="3600" b="1" dirty="0"/>
              <a:t> </a:t>
            </a:r>
            <a:endParaRPr sz="36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EB4735-922B-C245-87CC-EADCBA027B81}"/>
              </a:ext>
            </a:extLst>
          </p:cNvPr>
          <p:cNvSpPr/>
          <p:nvPr/>
        </p:nvSpPr>
        <p:spPr>
          <a:xfrm>
            <a:off x="7125339" y="11058271"/>
            <a:ext cx="1586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Мальцева В.А. (2021) Что не так с концепцией готовности выпускников вуза к работе? Экономическая социология, № 22(2) </a:t>
            </a:r>
          </a:p>
        </p:txBody>
      </p:sp>
      <p:sp>
        <p:nvSpPr>
          <p:cNvPr id="12" name="Очень крутой подзаголовок презентации">
            <a:extLst>
              <a:ext uri="{FF2B5EF4-FFF2-40B4-BE49-F238E27FC236}">
                <a16:creationId xmlns:a16="http://schemas.microsoft.com/office/drawing/2014/main" id="{66D8AC3C-93B6-8C49-AE30-487B03388EBD}"/>
              </a:ext>
            </a:extLst>
          </p:cNvPr>
          <p:cNvSpPr txBox="1"/>
          <p:nvPr/>
        </p:nvSpPr>
        <p:spPr>
          <a:xfrm>
            <a:off x="7125338" y="7681259"/>
            <a:ext cx="13203565" cy="169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4400" b="1" dirty="0"/>
              <a:t>Критический взгляд из теории и эмпирики рынка труда</a:t>
            </a:r>
          </a:p>
          <a:p>
            <a:endParaRPr lang="ru-RU" sz="4400" dirty="0"/>
          </a:p>
          <a:p>
            <a:r>
              <a:rPr lang="ru-RU" sz="4400" b="1" dirty="0"/>
              <a:t> </a:t>
            </a:r>
            <a:endParaRPr sz="4400" b="1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D607287-1B9F-2C4A-9C4D-9CF8DAB41FBA}"/>
              </a:ext>
            </a:extLst>
          </p:cNvPr>
          <p:cNvCxnSpPr>
            <a:cxnSpLocks/>
          </p:cNvCxnSpPr>
          <p:nvPr/>
        </p:nvCxnSpPr>
        <p:spPr>
          <a:xfrm>
            <a:off x="7125338" y="7506072"/>
            <a:ext cx="13635614" cy="0"/>
          </a:xfrm>
          <a:prstGeom prst="line">
            <a:avLst/>
          </a:prstGeom>
          <a:noFill/>
          <a:ln w="57150" cap="flat">
            <a:solidFill>
              <a:srgbClr val="25395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7EACEC-9475-B143-B589-7687330B7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299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67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Выпускник должен демонстрировать готовность?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166810" y="2664102"/>
            <a:ext cx="21549404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algn="l">
              <a:spcAft>
                <a:spcPts val="1200"/>
              </a:spcAft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Образование </a:t>
            </a:r>
            <a:r>
              <a:rPr lang="ru-RU" sz="4800" b="1" dirty="0">
                <a:solidFill>
                  <a:srgbClr val="9467E6"/>
                </a:solidFill>
                <a:latin typeface="+mn-lt"/>
                <a:sym typeface="Arial Narrow"/>
              </a:rPr>
              <a:t>не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равно навыки</a:t>
            </a:r>
          </a:p>
          <a:p>
            <a:pPr marL="1169988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Уровень и тип образования часто приравнивают к уровню и набору навыков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</a:b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(e.g. high-skilled 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sym typeface="Arial Narrow"/>
              </a:rPr>
              <a:t>–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 высококвалифицированный, имеющий высшее образование)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 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+mn-lt"/>
              <a:sym typeface="Arial Narrow"/>
            </a:endParaRPr>
          </a:p>
          <a:p>
            <a:pPr algn="l">
              <a:spcAft>
                <a:spcPts val="1200"/>
              </a:spcAft>
            </a:pP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  <a:p>
            <a:pPr algn="l">
              <a:spcAft>
                <a:spcPts val="1200"/>
              </a:spcAft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     Уровень образования  – не лучшая прокси для конкретных навыков :</a:t>
            </a:r>
          </a:p>
          <a:p>
            <a:pPr marL="1517650" indent="-571500" algn="l">
              <a:spcAft>
                <a:spcPts val="1200"/>
              </a:spcAft>
              <a:buClr>
                <a:srgbClr val="9467E6"/>
              </a:buClr>
              <a:buSzPct val="121000"/>
              <a:buFont typeface="Wingdings" pitchFamily="2" charset="2"/>
              <a:buChar char="§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Навыки формируются также в </a:t>
            </a: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информальном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и неформальном образовании 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[OECD, 2014]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  <a:sym typeface="Arial Narrow"/>
            </a:endParaRPr>
          </a:p>
          <a:p>
            <a:pPr marL="1517650" indent="-571500" algn="l">
              <a:spcAft>
                <a:spcPts val="1200"/>
              </a:spcAft>
              <a:buClr>
                <a:srgbClr val="9467E6"/>
              </a:buClr>
              <a:buSzPct val="121000"/>
              <a:buFont typeface="Wingdings" pitchFamily="2" charset="2"/>
              <a:buChar char="§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Качество формального образования значительно варьируется в странах и регионах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[OECD, 2016,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etc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]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и между вузами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+mn-lt"/>
              <a:sym typeface="Arial Narrow"/>
            </a:endParaRPr>
          </a:p>
          <a:p>
            <a:pPr marL="1517650" indent="-571500" algn="l">
              <a:spcAft>
                <a:spcPts val="1200"/>
              </a:spcAft>
              <a:buClr>
                <a:srgbClr val="9467E6"/>
              </a:buClr>
              <a:buSzPct val="121000"/>
              <a:buFont typeface="Wingdings" pitchFamily="2" charset="2"/>
              <a:buChar char="§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Отдача образования на зарплату обеспечена именно владением навыками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[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Hanushek et al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 2015;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Angrist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et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2019; </a:t>
            </a:r>
            <a:r>
              <a:rPr lang="ru-RU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Kautz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et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 2014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etc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  <a:sym typeface="Arial Narrow"/>
            </a:endParaRPr>
          </a:p>
          <a:p>
            <a:pPr marL="1517650" indent="-571500" algn="l">
              <a:spcAft>
                <a:spcPts val="1200"/>
              </a:spcAft>
              <a:buClr>
                <a:srgbClr val="9467E6"/>
              </a:buClr>
              <a:buSzPct val="121000"/>
              <a:buFont typeface="Wingdings" pitchFamily="2" charset="2"/>
              <a:buChar char="§"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Обладание необходимым уровнем образования не всегда переходит в соответствие по навыкам =&gt;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E878BA9-E5E8-7646-9EFE-4A4EFE467CFB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34374-3A36-0E4F-91A7-ADFAFF09D7DD}"/>
              </a:ext>
            </a:extLst>
          </p:cNvPr>
          <p:cNvSpPr txBox="1"/>
          <p:nvPr/>
        </p:nvSpPr>
        <p:spPr>
          <a:xfrm>
            <a:off x="1166810" y="2643366"/>
            <a:ext cx="850587" cy="882933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2A794-B273-CA44-83A8-0B43B80C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09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575600" y="1057948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200" b="1" cap="all" dirty="0">
                <a:solidFill>
                  <a:srgbClr val="253957"/>
                </a:solidFill>
                <a:sym typeface="Arial Narrow"/>
              </a:rPr>
              <a:t>Соответствие образования </a:t>
            </a:r>
            <a:r>
              <a:rPr lang="ru-RU" sz="5200" b="1" cap="all" dirty="0">
                <a:solidFill>
                  <a:srgbClr val="9467E6"/>
                </a:solidFill>
                <a:sym typeface="Arial Narrow"/>
              </a:rPr>
              <a:t>не равно </a:t>
            </a:r>
            <a:r>
              <a:rPr lang="ru-RU" sz="5200" b="1" cap="all" dirty="0">
                <a:solidFill>
                  <a:srgbClr val="253957"/>
                </a:solidFill>
                <a:sym typeface="Arial Narrow"/>
              </a:rPr>
              <a:t>соответствию навыков</a:t>
            </a:r>
            <a:endParaRPr sz="52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F02385-4ECB-5543-9411-59C299DC9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40" y="3197689"/>
            <a:ext cx="18506056" cy="949295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514658" y="12627391"/>
            <a:ext cx="20302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Данные специального обследования занятых в ЕС-27, 2016 г.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(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Cedefop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201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8;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McGuinness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et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2017)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C82D25-3942-6246-98F3-B83D9EE6AA96}"/>
              </a:ext>
            </a:extLst>
          </p:cNvPr>
          <p:cNvSpPr/>
          <p:nvPr/>
        </p:nvSpPr>
        <p:spPr>
          <a:xfrm>
            <a:off x="13344128" y="3511367"/>
            <a:ext cx="85079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4000" dirty="0">
              <a:solidFill>
                <a:srgbClr val="253957"/>
              </a:solidFill>
              <a:latin typeface="+mn-lt"/>
            </a:endParaRPr>
          </a:p>
          <a:p>
            <a:pPr algn="l"/>
            <a:r>
              <a:rPr lang="ru-RU" sz="4000" dirty="0">
                <a:solidFill>
                  <a:srgbClr val="253957"/>
                </a:solidFill>
                <a:latin typeface="+mn-lt"/>
                <a:sym typeface="Arial Narrow"/>
              </a:rPr>
              <a:t>Почти треть занятых с необходимым уровнем образования имеют несоответствие по навыкам для занимаемой позиции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5177E31-2D8C-B94E-9FB3-BDBD85933A1D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33A43D2-1540-4D4C-8EDF-A41C7A83F890}"/>
              </a:ext>
            </a:extLst>
          </p:cNvPr>
          <p:cNvSpPr/>
          <p:nvPr/>
        </p:nvSpPr>
        <p:spPr>
          <a:xfrm>
            <a:off x="1192288" y="2499695"/>
            <a:ext cx="21515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rgbClr val="253957"/>
                </a:solidFill>
                <a:latin typeface="+mn-lt"/>
              </a:rPr>
              <a:t>Комбинация несоответствия образование-навыки у занятых в ЕС</a:t>
            </a:r>
          </a:p>
        </p:txBody>
      </p:sp>
    </p:spTree>
    <p:extLst>
      <p:ext uri="{BB962C8B-B14F-4D97-AF65-F5344CB8AC3E}">
        <p14:creationId xmlns:p14="http://schemas.microsoft.com/office/powerpoint/2010/main" val="32161188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Выпускник должен демонстрировать готовность</a:t>
            </a:r>
            <a:r>
              <a:rPr lang="en-US" sz="5400" b="1" cap="all" dirty="0">
                <a:solidFill>
                  <a:srgbClr val="253957"/>
                </a:solidFill>
                <a:sym typeface="Arial Narrow"/>
              </a:rPr>
              <a:t>?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248782" y="2643366"/>
            <a:ext cx="2146743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7650" indent="-298450" algn="l">
              <a:spcAft>
                <a:spcPts val="1200"/>
              </a:spcAft>
            </a:pPr>
            <a:r>
              <a:rPr lang="ru-RU" sz="4800" b="1" dirty="0">
                <a:solidFill>
                  <a:schemeClr val="bg1">
                    <a:lumMod val="65000"/>
                  </a:schemeClr>
                </a:solidFill>
                <a:latin typeface="+mn-lt"/>
                <a:sym typeface="Arial Narrow"/>
              </a:rPr>
              <a:t>Образование не равно навыки</a:t>
            </a:r>
            <a:endParaRPr lang="ru-RU" sz="4800" dirty="0">
              <a:solidFill>
                <a:schemeClr val="bg1">
                  <a:lumMod val="65000"/>
                </a:schemeClr>
              </a:solidFill>
              <a:latin typeface="+mn-lt"/>
              <a:sym typeface="Arial Narrow"/>
            </a:endParaRPr>
          </a:p>
          <a:p>
            <a:pPr algn="l">
              <a:spcAft>
                <a:spcPts val="1200"/>
              </a:spcAft>
            </a:pP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  <a:p>
            <a:pPr marL="1344613" algn="l">
              <a:spcAft>
                <a:spcPts val="1200"/>
              </a:spcAft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Диплома недостаточно: снижение функции фильтра 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  <a:p>
            <a:pPr marL="1344613" algn="l">
              <a:spcAft>
                <a:spcPts val="1200"/>
              </a:spcAft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Диплом выполняет сигнальную функцию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(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Spence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1973; 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Arrow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1973)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  <a:t> </a:t>
            </a:r>
            <a:b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  <a:sym typeface="Arial Narrow"/>
              </a:rPr>
            </a:b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и продвигает в «очереди» за высокооплачиваемые рабочие места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Thurow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1975)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+mn-lt"/>
              <a:sym typeface="Arial Narrow"/>
            </a:endParaRPr>
          </a:p>
          <a:p>
            <a:pPr marL="1293813" algn="l">
              <a:spcAft>
                <a:spcPts val="1200"/>
              </a:spcAft>
            </a:pPr>
            <a:endParaRPr lang="ru-RU" sz="4800" b="1" dirty="0">
              <a:solidFill>
                <a:srgbClr val="9467E6"/>
              </a:solidFill>
              <a:latin typeface="+mn-lt"/>
              <a:sym typeface="Arial Narrow"/>
            </a:endParaRPr>
          </a:p>
          <a:p>
            <a:pPr marL="1293813" algn="l">
              <a:spcAft>
                <a:spcPts val="1200"/>
              </a:spcAft>
            </a:pPr>
            <a:r>
              <a:rPr lang="ru-RU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Массовизация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третичного (в </a:t>
            </a:r>
            <a:r>
              <a:rPr lang="ru-RU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т.ч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. высшего) образования </a:t>
            </a:r>
            <a:r>
              <a:rPr lang="ru-RU" sz="4800" b="1" dirty="0">
                <a:solidFill>
                  <a:srgbClr val="9467E6"/>
                </a:solidFill>
                <a:sym typeface="Arial Narrow"/>
              </a:rPr>
              <a:t>=&gt;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 инфляция дипломов 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Collins</a:t>
            </a:r>
            <a:r>
              <a:rPr lang="ru-RU" sz="4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1976; 2002)</a:t>
            </a:r>
          </a:p>
          <a:p>
            <a:pPr algn="l"/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E894A7C-8BD6-1C49-8E50-0B9CC92CDC0E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E0B56-B15A-5C4A-89A1-354C84C182A9}"/>
              </a:ext>
            </a:extLst>
          </p:cNvPr>
          <p:cNvSpPr txBox="1"/>
          <p:nvPr/>
        </p:nvSpPr>
        <p:spPr>
          <a:xfrm>
            <a:off x="1166810" y="2643366"/>
            <a:ext cx="850587" cy="88293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C3940-6B9F-3A43-A898-30741ABF0CDF}"/>
              </a:ext>
            </a:extLst>
          </p:cNvPr>
          <p:cNvSpPr txBox="1"/>
          <p:nvPr/>
        </p:nvSpPr>
        <p:spPr>
          <a:xfrm>
            <a:off x="1174776" y="4553744"/>
            <a:ext cx="850587" cy="882933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527544-F50B-2145-B516-B43CD70C6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56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4039C8-BB40-F845-A82F-A1EBA8C8C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251" y="7618783"/>
            <a:ext cx="10901765" cy="5329752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rgbClr val="253957"/>
                </a:solidFill>
                <a:sym typeface="Arial Narrow"/>
              </a:rPr>
              <a:t>Диплом – необходимый, но недостаточный критерий отбора</a:t>
            </a:r>
            <a:endParaRPr sz="5300" b="1" dirty="0">
              <a:solidFill>
                <a:srgbClr val="25395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281658" y="2625605"/>
            <a:ext cx="216364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3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Диплом о в/о постепенно теряет статус ключевого дифференцирующего фактора в </a:t>
            </a: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рекрутинге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(за исключением дипломов элитных университетов 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Brown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Hesketh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2004,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Brown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al,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201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  <a:p>
            <a:pPr marL="23813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Диплом становится вмененным требованием (указываемое или пропускаемое в вакансиях)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Blair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Deming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2020;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Brown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Souto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Otero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2020)</a:t>
            </a:r>
          </a:p>
          <a:p>
            <a:pPr algn="l"/>
            <a:endParaRPr lang="ru-RU" sz="4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2767A-65B6-204C-BAA8-2087C3A7B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0506897"/>
            <a:ext cx="8981519" cy="249190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D716B9-834B-8541-B598-5A472ADE8565}"/>
              </a:ext>
            </a:extLst>
          </p:cNvPr>
          <p:cNvSpPr/>
          <p:nvPr/>
        </p:nvSpPr>
        <p:spPr>
          <a:xfrm>
            <a:off x="11197531" y="6481998"/>
            <a:ext cx="11427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Требование к в/о в вакансиях (США, 2019 г.)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7D6AA1-C529-934A-8C4A-CC7B3ED66142}"/>
              </a:ext>
            </a:extLst>
          </p:cNvPr>
          <p:cNvSpPr/>
          <p:nvPr/>
        </p:nvSpPr>
        <p:spPr>
          <a:xfrm>
            <a:off x="6265618" y="9430012"/>
            <a:ext cx="429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DF599B-0407-344E-8041-D6761D2B353B}"/>
              </a:ext>
            </a:extLst>
          </p:cNvPr>
          <p:cNvSpPr/>
          <p:nvPr/>
        </p:nvSpPr>
        <p:spPr>
          <a:xfrm>
            <a:off x="1314002" y="6566473"/>
            <a:ext cx="8981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Требование к образованию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вакансиях (Великобритания, 2018 г.)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CE92DF-90FB-2C4E-9F87-FA8BBBE0A4EC}"/>
              </a:ext>
            </a:extLst>
          </p:cNvPr>
          <p:cNvSpPr/>
          <p:nvPr/>
        </p:nvSpPr>
        <p:spPr>
          <a:xfrm>
            <a:off x="1281658" y="8032194"/>
            <a:ext cx="98245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данные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Burning Glass</a:t>
            </a:r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Tech.</a:t>
            </a:r>
            <a:endParaRPr lang="ru-RU" sz="3000" dirty="0">
              <a:latin typeface="+mn-lt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ABB3F5-40B0-E44A-B346-DD19B8D54113}"/>
              </a:ext>
            </a:extLst>
          </p:cNvPr>
          <p:cNvCxnSpPr>
            <a:cxnSpLocks/>
          </p:cNvCxnSpPr>
          <p:nvPr/>
        </p:nvCxnSpPr>
        <p:spPr>
          <a:xfrm flipV="1">
            <a:off x="11471920" y="6799390"/>
            <a:ext cx="0" cy="6054212"/>
          </a:xfrm>
          <a:prstGeom prst="line">
            <a:avLst/>
          </a:pr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F3891AA-7741-3444-9623-B5F216E94FBF}"/>
              </a:ext>
            </a:extLst>
          </p:cNvPr>
          <p:cNvSpPr/>
          <p:nvPr/>
        </p:nvSpPr>
        <p:spPr>
          <a:xfrm>
            <a:off x="12859124" y="7290048"/>
            <a:ext cx="98245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данные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Burning Glass Tech.</a:t>
            </a:r>
            <a:endParaRPr lang="ru-RU" sz="3000" dirty="0">
              <a:latin typeface="+mn-l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BE618F1-6849-3742-9797-BDF8F0686690}"/>
              </a:ext>
            </a:extLst>
          </p:cNvPr>
          <p:cNvSpPr/>
          <p:nvPr/>
        </p:nvSpPr>
        <p:spPr>
          <a:xfrm>
            <a:off x="17378698" y="9286995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B37F540-3793-7249-ACF8-7E3EA1052929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2740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F2CE1-BB8C-E041-AC99-CC6DEF87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048" y="8462334"/>
            <a:ext cx="5607030" cy="33642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DD135B-6B4D-FF44-B567-559B0FDB4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4648" y="8766199"/>
            <a:ext cx="4770867" cy="2988345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rgbClr val="253957"/>
                </a:solidFill>
                <a:sym typeface="Arial Narrow"/>
              </a:rPr>
              <a:t>Поиск новых дифференцирующих характеристик</a:t>
            </a:r>
            <a:endParaRPr sz="5300" b="1" dirty="0">
              <a:solidFill>
                <a:srgbClr val="25395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185474" y="2509541"/>
            <a:ext cx="215307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Диплом транслирует обучаемость, тогда как работодатели ищут свидетельства готовности к работе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демонстрации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набора нужных навыков </a:t>
            </a:r>
            <a:r>
              <a:rPr lang="ru-RU" sz="4400" b="1" dirty="0">
                <a:solidFill>
                  <a:srgbClr val="9467E6"/>
                </a:solidFill>
                <a:latin typeface="+mn-lt"/>
              </a:rPr>
              <a:t>=&gt;</a:t>
            </a:r>
            <a:endParaRPr lang="ru-RU" sz="4000" b="1" dirty="0">
              <a:solidFill>
                <a:srgbClr val="9467E6"/>
              </a:solidFill>
              <a:latin typeface="+mn-lt"/>
            </a:endParaRPr>
          </a:p>
          <a:p>
            <a:pPr marL="800100"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Студенты выстраивают стратегию по усилению личного портфолио для продвижения в «очереди» за лучшие рабочие места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Smetherham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2006;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Brooks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Everett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2009;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Tomlinson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2012)</a:t>
            </a:r>
          </a:p>
          <a:p>
            <a:pPr marL="800100"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Работодатели поощряют наличие отдельного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credential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о наличии универсальных и (или) профессиональных навыков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7D6AA1-C529-934A-8C4A-CC7B3ED66142}"/>
              </a:ext>
            </a:extLst>
          </p:cNvPr>
          <p:cNvSpPr/>
          <p:nvPr/>
        </p:nvSpPr>
        <p:spPr>
          <a:xfrm>
            <a:off x="6265618" y="9430012"/>
            <a:ext cx="429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DF599B-0407-344E-8041-D6761D2B353B}"/>
              </a:ext>
            </a:extLst>
          </p:cNvPr>
          <p:cNvSpPr/>
          <p:nvPr/>
        </p:nvSpPr>
        <p:spPr>
          <a:xfrm>
            <a:off x="1335717" y="7866112"/>
            <a:ext cx="8981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Сертификаты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 универсальных навыках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DDA8C4-C9E8-9146-89CB-C9F20B51B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74" y="9186163"/>
            <a:ext cx="3993223" cy="9517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BECC4-9D1F-BD49-AD4C-35B629AA1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320" y="9009906"/>
            <a:ext cx="2934247" cy="16640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073B01-BD28-7241-9E9B-A861D6DFD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8090" y="8876272"/>
            <a:ext cx="2518232" cy="251823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8A5902-DCE5-A244-822A-027EF8A75AE2}"/>
              </a:ext>
            </a:extLst>
          </p:cNvPr>
          <p:cNvSpPr/>
          <p:nvPr/>
        </p:nvSpPr>
        <p:spPr>
          <a:xfrm>
            <a:off x="10299597" y="7916470"/>
            <a:ext cx="1276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Индустриальная сертификация профессиональных навыков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5FA5D4E-02B7-684A-BB22-8948B3785CA2}"/>
              </a:ext>
            </a:extLst>
          </p:cNvPr>
          <p:cNvCxnSpPr>
            <a:cxnSpLocks/>
          </p:cNvCxnSpPr>
          <p:nvPr/>
        </p:nvCxnSpPr>
        <p:spPr>
          <a:xfrm flipV="1">
            <a:off x="10391800" y="8126754"/>
            <a:ext cx="0" cy="4375259"/>
          </a:xfrm>
          <a:prstGeom prst="line">
            <a:avLst/>
          </a:pr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1CA7F74-754D-E44E-B0BB-BF00D0F266AB}"/>
              </a:ext>
            </a:extLst>
          </p:cNvPr>
          <p:cNvSpPr/>
          <p:nvPr/>
        </p:nvSpPr>
        <p:spPr>
          <a:xfrm>
            <a:off x="1367524" y="10864314"/>
            <a:ext cx="3740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Первый этап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рекрутинга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 в 700 компаниях Индии 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2CC8D4C-4A1A-0548-9B9E-3073DB1185E3}"/>
              </a:ext>
            </a:extLst>
          </p:cNvPr>
          <p:cNvSpPr/>
          <p:nvPr/>
        </p:nvSpPr>
        <p:spPr>
          <a:xfrm>
            <a:off x="5770582" y="10880939"/>
            <a:ext cx="48214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22 </a:t>
            </a:r>
            <a:r>
              <a:rPr lang="ru-RU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тыс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anose="02020603050405020304" pitchFamily="18" charset="0"/>
              </a:rPr>
              <a:t> компаний в США принимают на первом этапе отбора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23B8BE2-CE7E-9041-BABA-6A1E14AD2AE0}"/>
              </a:ext>
            </a:extLst>
          </p:cNvPr>
          <p:cNvSpPr/>
          <p:nvPr/>
        </p:nvSpPr>
        <p:spPr>
          <a:xfrm>
            <a:off x="10857043" y="11828293"/>
            <a:ext cx="10119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Инструмент входа в некоторые ИТ профессии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3D58361-CF41-4049-B72B-295FFFAA5311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B668E0-1C51-7C44-A451-75892BB9B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515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24613"/>
              </p:ext>
            </p:extLst>
          </p:nvPr>
        </p:nvGraphicFramePr>
        <p:xfrm>
          <a:off x="1245886" y="2176016"/>
          <a:ext cx="21461552" cy="10690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Повестка готовности к работе 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8256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2052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у выпускников выраженный </a:t>
                      </a:r>
                      <a:b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недостаток навыков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работе, развивать навыки трудоустраивоемости и несут ответственность за возможные недостатки и дефициты</a:t>
                      </a:r>
                      <a:endParaRPr lang="ru-RU" sz="3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632341BA-C57C-1F42-8422-2148193ACBDE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47A2A2-F5B2-024E-AE31-45C1DE57C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044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76523"/>
              </p:ext>
            </p:extLst>
          </p:nvPr>
        </p:nvGraphicFramePr>
        <p:xfrm>
          <a:off x="1245886" y="2176016"/>
          <a:ext cx="21461552" cy="9989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Повестка готовности к работе 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8256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3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2052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у выпускников выраженный </a:t>
                      </a:r>
                      <a:b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недостаток навыков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работе, развивать навыки трудоустраивоемости и несут ответственность за возможные недостатки и дефициты</a:t>
                      </a:r>
                      <a:endParaRPr lang="ru-RU" sz="3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632341BA-C57C-1F42-8422-2148193ACBDE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8A295C-DCBC-FE43-A520-4A338AAA0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24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chemeClr val="tx1">
                    <a:lumMod val="75000"/>
                    <a:lumOff val="25000"/>
                  </a:schemeClr>
                </a:solidFill>
                <a:sym typeface="Arial Narrow"/>
              </a:rPr>
              <a:t>Что делает навыки востребованными?</a:t>
            </a:r>
            <a:endParaRPr sz="53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102769" y="2465512"/>
            <a:ext cx="21613446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Ключевой структурный фактор спроса на навыки и квалификации – </a:t>
            </a:r>
            <a:r>
              <a:rPr lang="ru-RU" sz="4600" dirty="0">
                <a:solidFill>
                  <a:srgbClr val="9467E6"/>
                </a:solidFill>
                <a:latin typeface="+mn-lt"/>
              </a:rPr>
              <a:t>технологический прогресс</a:t>
            </a:r>
          </a:p>
          <a:p>
            <a:pPr marL="938213" algn="l">
              <a:spcAft>
                <a:spcPts val="1200"/>
              </a:spcAft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SBTC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skills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biased technical change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[Katz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Murphy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1992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 растет спрос на все высококвалифицированные навыки, особенно в области ИКТ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38213" algn="l">
              <a:spcAft>
                <a:spcPts val="120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RBTC (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routine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biased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technological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change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[Autor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Levy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Murnane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2003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усложнение труда и трансформация трудовых задач из-за изменения в производстве под влиянием автоматизации и роботизации, растет спрос на 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нерутинный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высококвалифицированный труд</a:t>
            </a:r>
          </a:p>
          <a:p>
            <a:pPr marL="53975" algn="l">
              <a:spcAft>
                <a:spcPts val="1200"/>
              </a:spcAft>
            </a:pP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логике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RBTC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растет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спрос на навыки, требуемые для выполнения таких трудовых задач: </a:t>
            </a:r>
          </a:p>
          <a:p>
            <a:pPr marL="993775" algn="l">
              <a:spcAft>
                <a:spcPts val="1200"/>
              </a:spcAft>
            </a:pP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нерутинные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когнитивные</a:t>
            </a:r>
          </a:p>
          <a:p>
            <a:pPr marL="993775" algn="l">
              <a:spcAft>
                <a:spcPts val="1200"/>
              </a:spcAft>
            </a:pP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нерутинные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+ когнитивные </a:t>
            </a:r>
            <a:r>
              <a:rPr lang="ru-RU" sz="4400" dirty="0">
                <a:solidFill>
                  <a:srgbClr val="9467E6"/>
                </a:solidFill>
                <a:latin typeface="+mn-lt"/>
              </a:rPr>
              <a:t>+ социальные</a:t>
            </a:r>
            <a:endParaRPr lang="en-US" sz="4400" dirty="0">
              <a:solidFill>
                <a:srgbClr val="9467E6"/>
              </a:solidFill>
              <a:latin typeface="+mn-lt"/>
            </a:endParaRPr>
          </a:p>
          <a:p>
            <a:pPr marL="993775" algn="l">
              <a:spcAft>
                <a:spcPts val="1200"/>
              </a:spcAft>
            </a:pP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нерутинные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+ когнитивные </a:t>
            </a:r>
            <a:r>
              <a:rPr lang="ru-RU" sz="4400" dirty="0">
                <a:solidFill>
                  <a:srgbClr val="9467E6"/>
                </a:solidFill>
                <a:latin typeface="+mn-lt"/>
              </a:rPr>
              <a:t>+ ИТ интенсивные</a:t>
            </a:r>
          </a:p>
          <a:p>
            <a:pPr marL="993775" algn="l">
              <a:spcAft>
                <a:spcPts val="1200"/>
              </a:spcAft>
            </a:pP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нерутинные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+ когнитивные </a:t>
            </a:r>
            <a:r>
              <a:rPr lang="ru-RU" sz="4400" dirty="0">
                <a:solidFill>
                  <a:srgbClr val="9467E6"/>
                </a:solidFill>
                <a:latin typeface="+mn-lt"/>
              </a:rPr>
              <a:t>+ социальные + ИТ интенсивные 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BE618F1-6849-3742-9797-BDF8F0686690}"/>
              </a:ext>
            </a:extLst>
          </p:cNvPr>
          <p:cNvSpPr/>
          <p:nvPr/>
        </p:nvSpPr>
        <p:spPr>
          <a:xfrm>
            <a:off x="17585768" y="9286995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E76157-45FD-5549-AF82-B2568E7CF11D}"/>
              </a:ext>
            </a:extLst>
          </p:cNvPr>
          <p:cNvSpPr/>
          <p:nvPr/>
        </p:nvSpPr>
        <p:spPr>
          <a:xfrm>
            <a:off x="17990626" y="11972309"/>
            <a:ext cx="4249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неавтоматизируемый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E6A6332-409B-854F-A6F9-A852B6554CD6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F4B337-9F0F-804B-8F4A-1F2493CC5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01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102768" y="2625605"/>
            <a:ext cx="218153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Работы в рамке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SBTC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RBTC </a:t>
            </a:r>
            <a:r>
              <a:rPr lang="ru-RU" sz="4400" b="1" dirty="0">
                <a:solidFill>
                  <a:srgbClr val="9467E6"/>
                </a:solidFill>
                <a:latin typeface="+mn-lt"/>
              </a:rPr>
              <a:t>подтверждают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рост спроса на универсальные навыки (в </a:t>
            </a: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т.ч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социальные), навыки в области ИКТ, аналитические навыки </a:t>
            </a:r>
          </a:p>
          <a:p>
            <a:pPr marL="946150" algn="l">
              <a:spcAft>
                <a:spcPts val="1200"/>
              </a:spcAft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Burkea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et al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2019;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Liu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Grusky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2013,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Deming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2017)</a:t>
            </a:r>
          </a:p>
          <a:p>
            <a:pPr marL="53975" algn="l">
              <a:spcAft>
                <a:spcPts val="1200"/>
              </a:spcAft>
            </a:pP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7D6AA1-C529-934A-8C4A-CC7B3ED66142}"/>
              </a:ext>
            </a:extLst>
          </p:cNvPr>
          <p:cNvSpPr/>
          <p:nvPr/>
        </p:nvSpPr>
        <p:spPr>
          <a:xfrm>
            <a:off x="6265618" y="9430012"/>
            <a:ext cx="429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BE618F1-6849-3742-9797-BDF8F0686690}"/>
              </a:ext>
            </a:extLst>
          </p:cNvPr>
          <p:cNvSpPr/>
          <p:nvPr/>
        </p:nvSpPr>
        <p:spPr>
          <a:xfrm>
            <a:off x="17585768" y="9286995"/>
            <a:ext cx="42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n-lt"/>
              </a:rPr>
              <a:t>&gt;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E6F0FB-EDC6-7744-A69D-44353843A230}"/>
              </a:ext>
            </a:extLst>
          </p:cNvPr>
          <p:cNvSpPr/>
          <p:nvPr/>
        </p:nvSpPr>
        <p:spPr>
          <a:xfrm>
            <a:off x="1102768" y="5778342"/>
            <a:ext cx="2160467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4400" b="1" dirty="0">
                <a:solidFill>
                  <a:srgbClr val="9467E6"/>
                </a:solidFill>
                <a:latin typeface="+mn-lt"/>
              </a:rPr>
              <a:t>подтверждают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проблему актуальности и быстрого устаревания специфических навыков и запрос на их обновление  – особенно в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IT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STEM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047750" indent="-53975" algn="l">
              <a:spcAft>
                <a:spcPts val="1200"/>
              </a:spcAft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Высокая отдача от диплома по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STEM 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падает вдвое за первые 10 лет работы из-за появления новых трудовых задач и устаревания текущих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[Deming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Noray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</a:p>
          <a:p>
            <a:pPr marL="1047750" indent="-53975" algn="l">
              <a:spcAft>
                <a:spcPts val="1200"/>
              </a:spcAft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Почти треть навыков выпускников устарели в течение 7 лет после получения третичного образования (Нидерланды) (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Allen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van der Velden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2002); в 1980-х гг. оценка – 10-15 лет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[Neuman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Weiss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1995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Очень крутой заголовок…">
            <a:extLst>
              <a:ext uri="{FF2B5EF4-FFF2-40B4-BE49-F238E27FC236}">
                <a16:creationId xmlns:a16="http://schemas.microsoft.com/office/drawing/2014/main" id="{779F7EBC-062D-524D-A5B8-8BD963A333A8}"/>
              </a:ext>
            </a:extLst>
          </p:cNvPr>
          <p:cNvSpPr txBox="1"/>
          <p:nvPr/>
        </p:nvSpPr>
        <p:spPr>
          <a:xfrm>
            <a:off x="1575600" y="88133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b="1" cap="all" dirty="0">
                <a:solidFill>
                  <a:schemeClr val="tx1">
                    <a:lumMod val="75000"/>
                    <a:lumOff val="25000"/>
                  </a:schemeClr>
                </a:solidFill>
                <a:sym typeface="Arial Narrow"/>
              </a:rPr>
              <a:t>Эмпирические свидетельства спроса на </a:t>
            </a:r>
            <a:r>
              <a:rPr lang="ru-RU" sz="4800" b="1" cap="all" dirty="0">
                <a:solidFill>
                  <a:srgbClr val="9467E6"/>
                </a:solidFill>
                <a:sym typeface="Arial Narrow"/>
              </a:rPr>
              <a:t>конкретные</a:t>
            </a:r>
            <a:r>
              <a:rPr lang="ru-RU" sz="4800" b="1" cap="all" dirty="0">
                <a:solidFill>
                  <a:schemeClr val="tx1">
                    <a:lumMod val="75000"/>
                    <a:lumOff val="25000"/>
                  </a:schemeClr>
                </a:solidFill>
                <a:sym typeface="Arial Narrow"/>
              </a:rPr>
              <a:t> навыки </a:t>
            </a:r>
            <a:endParaRPr sz="4800" b="1" dirty="0">
              <a:solidFill>
                <a:srgbClr val="C00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BA7B258-8B4C-2C4F-A39A-27BD59B07401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DFBAEA-FCA1-2C4D-8BF5-EF7D1D07A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4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717706"/>
              </p:ext>
            </p:extLst>
          </p:nvPr>
        </p:nvGraphicFramePr>
        <p:xfrm>
          <a:off x="1245886" y="2176016"/>
          <a:ext cx="21461552" cy="100995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Повестка готовности к работе 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8976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2772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у выпускников выраженный </a:t>
                      </a:r>
                      <a:b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недостаток навыков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работе, развивать навыки трудоустраивоемости и несут ответственность за возможные недостатки и дефициты</a:t>
                      </a:r>
                      <a:endParaRPr lang="ru-RU" sz="4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2862A91C-5C44-464F-ACD7-857D748DC147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CC1F96-CAEA-FC44-BEA8-345861D50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76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77ACB9-4E81-2F4F-91A2-0C378C004EC6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</a:t>
            </a:r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en-US" sz="5400" b="1" cap="all" dirty="0">
                <a:solidFill>
                  <a:srgbClr val="253957"/>
                </a:solidFill>
                <a:sym typeface="Arial Narrow"/>
              </a:rPr>
              <a:t>”</a:t>
            </a:r>
            <a:r>
              <a:rPr lang="en-US" sz="5400" b="1" cap="all" dirty="0" err="1">
                <a:solidFill>
                  <a:srgbClr val="253957"/>
                </a:solidFill>
                <a:sym typeface="Arial Narrow"/>
              </a:rPr>
              <a:t>Bzzz</a:t>
            </a:r>
            <a:r>
              <a:rPr lang="en-US" sz="5400" b="1" cap="all" dirty="0">
                <a:solidFill>
                  <a:srgbClr val="253957"/>
                </a:solidFill>
                <a:sym typeface="Arial Narrow"/>
              </a:rPr>
              <a:t>” </a:t>
            </a: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вокруг недостаточной квалификации выпускников</a:t>
            </a:r>
            <a:endParaRPr sz="4000" b="1" dirty="0">
              <a:solidFill>
                <a:srgbClr val="25395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CED80-1F79-8D46-B7BD-D99741E46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4" y="3918221"/>
            <a:ext cx="8599986" cy="1780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39CDA1-2AC6-4349-80A4-10656649A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6" y="4688550"/>
            <a:ext cx="9990845" cy="1399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47D8B0-E2AC-884C-93D0-CF774CF57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96" y="3273721"/>
            <a:ext cx="3987800" cy="13081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05B5A8-C81D-2947-B3E2-5D78555D3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004" y="7461266"/>
            <a:ext cx="8932150" cy="15445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0606C04-21CD-644C-B4CD-9D9B18AAE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00" y="6413843"/>
            <a:ext cx="2776813" cy="8825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0499FA0-A3CC-764D-A965-13A1C6B49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4" y="7755804"/>
            <a:ext cx="10439400" cy="12827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136470-43CE-DB49-9C0E-6DDDA2027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03" y="6789504"/>
            <a:ext cx="2819400" cy="685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E08517-963C-D346-802C-DE74ABB836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56" y="10021299"/>
            <a:ext cx="9704115" cy="6560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01D6C8-B853-7040-ADF1-33D1BE38B5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68" y="10747922"/>
            <a:ext cx="13049175" cy="195851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226FD1F-9F66-344A-BEE1-D0822A963C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18" y="10349345"/>
            <a:ext cx="2882900" cy="8636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B768CB-46F9-7545-B9BE-B2382E4587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34" y="2886395"/>
            <a:ext cx="3179044" cy="10840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9FA85-65D5-FC4F-B06E-4625330AE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48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36724"/>
              </p:ext>
            </p:extLst>
          </p:nvPr>
        </p:nvGraphicFramePr>
        <p:xfrm>
          <a:off x="1245886" y="2176016"/>
          <a:ext cx="21461552" cy="100995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Повестка готовности к работе 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8976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2772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у выпускников выраженный </a:t>
                      </a:r>
                      <a:b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недостаток навыков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работе, развивать навыки трудоустраивоемости и несут ответственность за возможные недостатки и дефициты</a:t>
                      </a:r>
                      <a:endParaRPr lang="ru-RU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2862A91C-5C44-464F-ACD7-857D748DC147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0A104C-1DD6-AB4F-A4FF-4CB1B3CB2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9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rgbClr val="253957"/>
                </a:solidFill>
                <a:sym typeface="Arial Narrow"/>
              </a:rPr>
              <a:t>Типы несоответствий: избыток-недостаток</a:t>
            </a:r>
            <a:endParaRPr sz="53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141B3D-0730-0A4D-98B0-9DF0B76E5467}"/>
              </a:ext>
            </a:extLst>
          </p:cNvPr>
          <p:cNvSpPr/>
          <p:nvPr/>
        </p:nvSpPr>
        <p:spPr>
          <a:xfrm>
            <a:off x="1177047" y="5072977"/>
            <a:ext cx="5780842" cy="1446550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Недостаточный уровень или набор навыков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4B8B2D-69F0-514B-91D5-1B8EA19A4B33}"/>
              </a:ext>
            </a:extLst>
          </p:cNvPr>
          <p:cNvSpPr/>
          <p:nvPr/>
        </p:nvSpPr>
        <p:spPr>
          <a:xfrm>
            <a:off x="1226606" y="3185592"/>
            <a:ext cx="5755301" cy="14465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Недостаточный уровень образования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C3D2211-3EB8-9E4F-BD2F-E4EE82A05B03}"/>
              </a:ext>
            </a:extLst>
          </p:cNvPr>
          <p:cNvSpPr/>
          <p:nvPr/>
        </p:nvSpPr>
        <p:spPr>
          <a:xfrm>
            <a:off x="8879632" y="5060945"/>
            <a:ext cx="5764546" cy="1446550"/>
          </a:xfrm>
          <a:prstGeom prst="rect">
            <a:avLst/>
          </a:prstGeom>
          <a:solidFill>
            <a:srgbClr val="9467E6">
              <a:alpha val="4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Избыточный уровень или набор навыков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FEF8FC1-EAAC-1E44-B2D9-BC9A654A1DDE}"/>
              </a:ext>
            </a:extLst>
          </p:cNvPr>
          <p:cNvSpPr/>
          <p:nvPr/>
        </p:nvSpPr>
        <p:spPr>
          <a:xfrm>
            <a:off x="8879632" y="3222663"/>
            <a:ext cx="5780842" cy="1446550"/>
          </a:xfrm>
          <a:prstGeom prst="rect">
            <a:avLst/>
          </a:prstGeom>
          <a:solidFill>
            <a:srgbClr val="9467E6"/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Избыточный уровень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E7BB89-0B50-A444-B22F-07602AC4D77F}"/>
              </a:ext>
            </a:extLst>
          </p:cNvPr>
          <p:cNvSpPr/>
          <p:nvPr/>
        </p:nvSpPr>
        <p:spPr>
          <a:xfrm>
            <a:off x="1145524" y="8192430"/>
            <a:ext cx="13514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Все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 –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неэффективное распределение человеческого капитала</a:t>
            </a:r>
          </a:p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Воздействуют на производительность труда, заработную плату, </a:t>
            </a: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трудовую мобильность, удовлетворенность от работы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48F5AD-AE23-E841-B9BD-13C6D66E094B}"/>
              </a:ext>
            </a:extLst>
          </p:cNvPr>
          <p:cNvCxnSpPr>
            <a:cxnSpLocks/>
          </p:cNvCxnSpPr>
          <p:nvPr/>
        </p:nvCxnSpPr>
        <p:spPr>
          <a:xfrm>
            <a:off x="1226606" y="4846543"/>
            <a:ext cx="21480832" cy="0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49947B3-5830-154D-961F-C2C886EF3CF3}"/>
              </a:ext>
            </a:extLst>
          </p:cNvPr>
          <p:cNvSpPr/>
          <p:nvPr/>
        </p:nvSpPr>
        <p:spPr>
          <a:xfrm>
            <a:off x="16006154" y="3308702"/>
            <a:ext cx="7347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Формальное несоответствие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credential mismatch)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07FE434-0434-0B4D-A843-24379FF8E6B5}"/>
              </a:ext>
            </a:extLst>
          </p:cNvPr>
          <p:cNvSpPr/>
          <p:nvPr/>
        </p:nvSpPr>
        <p:spPr>
          <a:xfrm>
            <a:off x="15934146" y="5237201"/>
            <a:ext cx="7347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Функциональное несоответствие </a:t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performance mismatch)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6BA7E42-603D-4747-96F6-66DA567A13B1}"/>
              </a:ext>
            </a:extLst>
          </p:cNvPr>
          <p:cNvSpPr/>
          <p:nvPr/>
        </p:nvSpPr>
        <p:spPr>
          <a:xfrm>
            <a:off x="1145524" y="7025262"/>
            <a:ext cx="867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*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относительно требуемого на рабочем месте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46EBB85-DD92-1143-A3BA-02FE769D3F88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17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723A34-A730-664B-AC8F-128697F9C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84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rgbClr val="253957"/>
                </a:solidFill>
                <a:sym typeface="Arial Narrow"/>
              </a:rPr>
              <a:t>Типы несоответствий: избыток-недостаток</a:t>
            </a:r>
            <a:endParaRPr sz="53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141B3D-0730-0A4D-98B0-9DF0B76E5467}"/>
              </a:ext>
            </a:extLst>
          </p:cNvPr>
          <p:cNvSpPr/>
          <p:nvPr/>
        </p:nvSpPr>
        <p:spPr>
          <a:xfrm>
            <a:off x="1177047" y="5144985"/>
            <a:ext cx="5780842" cy="1446550"/>
          </a:xfrm>
          <a:prstGeom prst="rect">
            <a:avLst/>
          </a:prstGeom>
          <a:solidFill>
            <a:schemeClr val="bg1">
              <a:lumMod val="65000"/>
              <a:alpha val="7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Недостаточный уровень или набор навыков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4B8B2D-69F0-514B-91D5-1B8EA19A4B33}"/>
              </a:ext>
            </a:extLst>
          </p:cNvPr>
          <p:cNvSpPr/>
          <p:nvPr/>
        </p:nvSpPr>
        <p:spPr>
          <a:xfrm>
            <a:off x="1226606" y="3257600"/>
            <a:ext cx="5755301" cy="1446550"/>
          </a:xfrm>
          <a:prstGeom prst="rect">
            <a:avLst/>
          </a:prstGeom>
          <a:solidFill>
            <a:schemeClr val="bg1">
              <a:lumMod val="65000"/>
              <a:alpha val="12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Недостаточный уровень образования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C3D2211-3EB8-9E4F-BD2F-E4EE82A05B03}"/>
              </a:ext>
            </a:extLst>
          </p:cNvPr>
          <p:cNvSpPr/>
          <p:nvPr/>
        </p:nvSpPr>
        <p:spPr>
          <a:xfrm>
            <a:off x="8879632" y="5132953"/>
            <a:ext cx="5764546" cy="1446550"/>
          </a:xfrm>
          <a:prstGeom prst="rect">
            <a:avLst/>
          </a:prstGeom>
          <a:solidFill>
            <a:srgbClr val="9467E6">
              <a:alpha val="1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Избыточный уровень или набор навыков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FEF8FC1-EAAC-1E44-B2D9-BC9A654A1DDE}"/>
              </a:ext>
            </a:extLst>
          </p:cNvPr>
          <p:cNvSpPr/>
          <p:nvPr/>
        </p:nvSpPr>
        <p:spPr>
          <a:xfrm>
            <a:off x="8879632" y="3294671"/>
            <a:ext cx="5780842" cy="1446550"/>
          </a:xfrm>
          <a:prstGeom prst="rect">
            <a:avLst/>
          </a:prstGeom>
          <a:solidFill>
            <a:srgbClr val="9467E6"/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Избыточный уровень образования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48F5AD-AE23-E841-B9BD-13C6D66E094B}"/>
              </a:ext>
            </a:extLst>
          </p:cNvPr>
          <p:cNvCxnSpPr>
            <a:cxnSpLocks/>
          </p:cNvCxnSpPr>
          <p:nvPr/>
        </p:nvCxnSpPr>
        <p:spPr>
          <a:xfrm>
            <a:off x="1226606" y="4918551"/>
            <a:ext cx="21480832" cy="0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  <a:alpha val="18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49947B3-5830-154D-961F-C2C886EF3CF3}"/>
              </a:ext>
            </a:extLst>
          </p:cNvPr>
          <p:cNvSpPr/>
          <p:nvPr/>
        </p:nvSpPr>
        <p:spPr>
          <a:xfrm>
            <a:off x="16006154" y="3380710"/>
            <a:ext cx="73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Формальное несоответствие 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credential mismatch)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07FE434-0434-0B4D-A843-24379FF8E6B5}"/>
              </a:ext>
            </a:extLst>
          </p:cNvPr>
          <p:cNvSpPr/>
          <p:nvPr/>
        </p:nvSpPr>
        <p:spPr>
          <a:xfrm>
            <a:off x="15934146" y="5309209"/>
            <a:ext cx="73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Функциональное несоответствие 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performance mismatch)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A17321A-7270-8347-A294-B87E2BC253E3}"/>
              </a:ext>
            </a:extLst>
          </p:cNvPr>
          <p:cNvSpPr/>
          <p:nvPr/>
        </p:nvSpPr>
        <p:spPr>
          <a:xfrm>
            <a:off x="3407024" y="8199724"/>
            <a:ext cx="201622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Наиболее разработано в литературе:</a:t>
            </a:r>
          </a:p>
          <a:p>
            <a:pPr marL="669925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Распространено в мире</a:t>
            </a:r>
          </a:p>
          <a:p>
            <a:pPr marL="669925"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Отрицательный эффект на зарплату</a:t>
            </a:r>
          </a:p>
          <a:p>
            <a:pPr marL="669925" lvl="0" algn="l" defTabSz="457200" hangingPunct="1">
              <a:spcAft>
                <a:spcPts val="1200"/>
              </a:spcAft>
              <a:defRPr/>
            </a:pP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Трудноустранимый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marL="669925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Объяснение: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сигнальная теория, теория очередей; теория ЧК; теория назначений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9925" lvl="0" algn="l" defTabSz="457200" hangingPunct="1">
              <a:spcAft>
                <a:spcPts val="1200"/>
              </a:spcAft>
              <a:defRPr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06090EC-6891-624A-9C46-CAC21712B7F9}"/>
              </a:ext>
            </a:extLst>
          </p:cNvPr>
          <p:cNvCxnSpPr>
            <a:cxnSpLocks/>
          </p:cNvCxnSpPr>
          <p:nvPr/>
        </p:nvCxnSpPr>
        <p:spPr>
          <a:xfrm>
            <a:off x="11543928" y="4741221"/>
            <a:ext cx="0" cy="3396948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057F79-30C6-9E4F-930E-2F682D8E2E32}"/>
              </a:ext>
            </a:extLst>
          </p:cNvPr>
          <p:cNvSpPr/>
          <p:nvPr/>
        </p:nvSpPr>
        <p:spPr>
          <a:xfrm>
            <a:off x="10175776" y="8269689"/>
            <a:ext cx="1339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[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см.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McGuinness et al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, 201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8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Hartog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2000;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McGuinness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Pouliakas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2017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McGuinness, 2006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F831F79-DF77-3541-808A-1CFDE415F642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11787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BEB3C5F-659B-8E46-B8B0-640B23215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0" y="8728284"/>
            <a:ext cx="15658743" cy="446642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5045DB-454A-D441-B0EC-B6BB738FB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06" y="2069736"/>
            <a:ext cx="15213866" cy="6444146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Распространенность несоответствия образования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6E38B2-F33E-2F47-86B7-1BEC2E7BDDB0}"/>
              </a:ext>
            </a:extLst>
          </p:cNvPr>
          <p:cNvSpPr/>
          <p:nvPr/>
        </p:nvSpPr>
        <p:spPr>
          <a:xfrm>
            <a:off x="18528704" y="11891571"/>
            <a:ext cx="336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OECD Stat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06C417-9DE5-FC4A-B5CC-3A92C6332ABC}"/>
              </a:ext>
            </a:extLst>
          </p:cNvPr>
          <p:cNvSpPr/>
          <p:nvPr/>
        </p:nvSpPr>
        <p:spPr>
          <a:xfrm>
            <a:off x="18528704" y="3041576"/>
            <a:ext cx="41875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solidFill>
                  <a:srgbClr val="253957"/>
                </a:solidFill>
                <a:latin typeface="+mn-lt"/>
              </a:rPr>
              <a:t>Избыточный</a:t>
            </a:r>
            <a:r>
              <a:rPr lang="ru-RU" sz="3200" dirty="0">
                <a:solidFill>
                  <a:srgbClr val="253957"/>
                </a:solidFill>
                <a:latin typeface="+mn-lt"/>
              </a:rPr>
              <a:t> уровень</a:t>
            </a:r>
            <a:endParaRPr lang="en-US" sz="3200" dirty="0">
              <a:solidFill>
                <a:srgbClr val="253957"/>
              </a:solidFill>
              <a:latin typeface="+mn-lt"/>
            </a:endParaRPr>
          </a:p>
          <a:p>
            <a:pPr algn="l"/>
            <a:r>
              <a:rPr lang="ru-RU" sz="3200" dirty="0">
                <a:solidFill>
                  <a:srgbClr val="253957"/>
                </a:solidFill>
                <a:latin typeface="+mn-lt"/>
              </a:rPr>
              <a:t>образования также </a:t>
            </a:r>
            <a:endParaRPr lang="en-US" sz="3200" dirty="0">
              <a:solidFill>
                <a:srgbClr val="253957"/>
              </a:solidFill>
              <a:latin typeface="+mn-lt"/>
            </a:endParaRPr>
          </a:p>
          <a:p>
            <a:pPr algn="l"/>
            <a:r>
              <a:rPr lang="ru-RU" sz="3200" dirty="0">
                <a:solidFill>
                  <a:srgbClr val="253957"/>
                </a:solidFill>
                <a:latin typeface="+mn-lt"/>
              </a:rPr>
              <a:t>выражен в </a:t>
            </a:r>
          </a:p>
          <a:p>
            <a:pPr algn="l"/>
            <a:r>
              <a:rPr lang="ru-RU" sz="3200" dirty="0">
                <a:solidFill>
                  <a:srgbClr val="253957"/>
                </a:solidFill>
                <a:latin typeface="+mn-lt"/>
              </a:rPr>
              <a:t>развивающихся </a:t>
            </a:r>
          </a:p>
          <a:p>
            <a:pPr algn="l"/>
            <a:r>
              <a:rPr lang="ru-RU" sz="3200" dirty="0">
                <a:solidFill>
                  <a:srgbClr val="253957"/>
                </a:solidFill>
                <a:latin typeface="+mn-lt"/>
              </a:rPr>
              <a:t>странах с высокой динамикой охвата третичным образованием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DAD1E6E-A6B7-024A-8457-0AD28863E928}"/>
              </a:ext>
            </a:extLst>
          </p:cNvPr>
          <p:cNvSpPr/>
          <p:nvPr/>
        </p:nvSpPr>
        <p:spPr>
          <a:xfrm>
            <a:off x="12069348" y="2386123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от занятого населения, 2016 год 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F2744CF-9285-AA4B-AF2F-83AB04B12A67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85836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rgbClr val="253957"/>
                </a:solidFill>
                <a:sym typeface="Arial Narrow"/>
              </a:rPr>
              <a:t>Типы несоответствий: избыток-недостаток</a:t>
            </a:r>
            <a:endParaRPr sz="53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141B3D-0730-0A4D-98B0-9DF0B76E5467}"/>
              </a:ext>
            </a:extLst>
          </p:cNvPr>
          <p:cNvSpPr/>
          <p:nvPr/>
        </p:nvSpPr>
        <p:spPr>
          <a:xfrm>
            <a:off x="1177047" y="5144985"/>
            <a:ext cx="5780842" cy="1446550"/>
          </a:xfrm>
          <a:prstGeom prst="rect">
            <a:avLst/>
          </a:prstGeom>
          <a:solidFill>
            <a:schemeClr val="bg1">
              <a:lumMod val="65000"/>
              <a:alpha val="73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Недостаточный уровень или набор навыков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4B8B2D-69F0-514B-91D5-1B8EA19A4B33}"/>
              </a:ext>
            </a:extLst>
          </p:cNvPr>
          <p:cNvSpPr/>
          <p:nvPr/>
        </p:nvSpPr>
        <p:spPr>
          <a:xfrm>
            <a:off x="1226606" y="3257600"/>
            <a:ext cx="5755301" cy="1446550"/>
          </a:xfrm>
          <a:prstGeom prst="rect">
            <a:avLst/>
          </a:prstGeom>
          <a:solidFill>
            <a:schemeClr val="bg1">
              <a:lumMod val="65000"/>
              <a:alpha val="12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Недостаточный уровень образования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C3D2211-3EB8-9E4F-BD2F-E4EE82A05B03}"/>
              </a:ext>
            </a:extLst>
          </p:cNvPr>
          <p:cNvSpPr/>
          <p:nvPr/>
        </p:nvSpPr>
        <p:spPr>
          <a:xfrm>
            <a:off x="8879632" y="5132953"/>
            <a:ext cx="5764546" cy="1446550"/>
          </a:xfrm>
          <a:prstGeom prst="rect">
            <a:avLst/>
          </a:prstGeom>
          <a:solidFill>
            <a:srgbClr val="9467E6">
              <a:alpha val="53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Избыточный уровень или набор навыков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FEF8FC1-EAAC-1E44-B2D9-BC9A654A1DDE}"/>
              </a:ext>
            </a:extLst>
          </p:cNvPr>
          <p:cNvSpPr/>
          <p:nvPr/>
        </p:nvSpPr>
        <p:spPr>
          <a:xfrm>
            <a:off x="8879632" y="3294671"/>
            <a:ext cx="5780842" cy="1446550"/>
          </a:xfrm>
          <a:prstGeom prst="rect">
            <a:avLst/>
          </a:prstGeom>
          <a:solidFill>
            <a:srgbClr val="9467E6">
              <a:alpha val="9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Избыточный уровень образования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A48F5AD-AE23-E841-B9BD-13C6D66E094B}"/>
              </a:ext>
            </a:extLst>
          </p:cNvPr>
          <p:cNvCxnSpPr>
            <a:cxnSpLocks/>
          </p:cNvCxnSpPr>
          <p:nvPr/>
        </p:nvCxnSpPr>
        <p:spPr>
          <a:xfrm>
            <a:off x="1226606" y="4918551"/>
            <a:ext cx="21480832" cy="0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  <a:alpha val="18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49947B3-5830-154D-961F-C2C886EF3CF3}"/>
              </a:ext>
            </a:extLst>
          </p:cNvPr>
          <p:cNvSpPr/>
          <p:nvPr/>
        </p:nvSpPr>
        <p:spPr>
          <a:xfrm>
            <a:off x="16006154" y="3380710"/>
            <a:ext cx="73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Формальное несоответствие 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credential mismatch)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07FE434-0434-0B4D-A843-24379FF8E6B5}"/>
              </a:ext>
            </a:extLst>
          </p:cNvPr>
          <p:cNvSpPr/>
          <p:nvPr/>
        </p:nvSpPr>
        <p:spPr>
          <a:xfrm>
            <a:off x="15934146" y="5309209"/>
            <a:ext cx="73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Функциональное несоответствие </a:t>
            </a:r>
            <a:b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</a:br>
            <a:r>
              <a:rPr lang="ru-RU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performance mismatch)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6761E2C-BBE2-BC4A-9513-A25BE4F3991F}"/>
              </a:ext>
            </a:extLst>
          </p:cNvPr>
          <p:cNvCxnSpPr>
            <a:cxnSpLocks/>
          </p:cNvCxnSpPr>
          <p:nvPr/>
        </p:nvCxnSpPr>
        <p:spPr>
          <a:xfrm>
            <a:off x="3551040" y="6591535"/>
            <a:ext cx="0" cy="1810408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D2682D6-902C-4C4A-B290-40D9B4803D0B}"/>
              </a:ext>
            </a:extLst>
          </p:cNvPr>
          <p:cNvCxnSpPr>
            <a:cxnSpLocks/>
          </p:cNvCxnSpPr>
          <p:nvPr/>
        </p:nvCxnSpPr>
        <p:spPr>
          <a:xfrm>
            <a:off x="11737517" y="6591535"/>
            <a:ext cx="0" cy="1810408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52E3DB-0F71-7F44-99E3-2B71A70B69F6}"/>
              </a:ext>
            </a:extLst>
          </p:cNvPr>
          <p:cNvSpPr/>
          <p:nvPr/>
        </p:nvSpPr>
        <p:spPr>
          <a:xfrm>
            <a:off x="8879632" y="8737466"/>
            <a:ext cx="68407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Мало разработано в литературе</a:t>
            </a:r>
          </a:p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Сложно измерять, изменчивое состояние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778B9A-51EF-F24F-A9BD-145DE881E541}"/>
              </a:ext>
            </a:extLst>
          </p:cNvPr>
          <p:cNvSpPr/>
          <p:nvPr/>
        </p:nvSpPr>
        <p:spPr>
          <a:xfrm>
            <a:off x="1177047" y="8617386"/>
            <a:ext cx="58048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Мало разработано в академической литературе </a:t>
            </a:r>
          </a:p>
          <a:p>
            <a:pPr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Сложно измерять, изменчивое состояние</a:t>
            </a:r>
          </a:p>
          <a:p>
            <a:pPr lvl="0" algn="l" defTabSz="457200" hangingPunct="1">
              <a:spcAft>
                <a:spcPts val="1200"/>
              </a:spcAft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(!) Широко освещается в политической повестке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39F91CC-2945-6849-BD99-290FCB945E01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755065-F286-3741-B95F-95664FDD1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DA38EB-F3D0-A54C-BF80-B076791C7179}"/>
              </a:ext>
            </a:extLst>
          </p:cNvPr>
          <p:cNvSpPr/>
          <p:nvPr/>
        </p:nvSpPr>
        <p:spPr>
          <a:xfrm>
            <a:off x="15478393" y="8737466"/>
            <a:ext cx="7206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Объяснение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</a:p>
          <a:p>
            <a:pPr algn="l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краткосрочное явление - теория поиска, теория карьерной мобильности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0699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id="{DC6559B4-C550-E346-AA54-9AB52D34A7D7}"/>
              </a:ext>
            </a:extLst>
          </p:cNvPr>
          <p:cNvSpPr/>
          <p:nvPr/>
        </p:nvSpPr>
        <p:spPr>
          <a:xfrm>
            <a:off x="9407793" y="7832211"/>
            <a:ext cx="3892973" cy="3953311"/>
          </a:xfrm>
          <a:prstGeom prst="ellipse">
            <a:avLst/>
          </a:prstGeom>
          <a:solidFill>
            <a:srgbClr val="9467E6">
              <a:alpha val="40000"/>
            </a:srgb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C9C2396-F1EA-B94B-B71A-5E2190125942}"/>
              </a:ext>
            </a:extLst>
          </p:cNvPr>
          <p:cNvSpPr/>
          <p:nvPr/>
        </p:nvSpPr>
        <p:spPr>
          <a:xfrm>
            <a:off x="13017890" y="4390383"/>
            <a:ext cx="3854630" cy="3763761"/>
          </a:xfrm>
          <a:prstGeom prst="ellipse">
            <a:avLst/>
          </a:prstGeom>
          <a:solidFill>
            <a:srgbClr val="9467E6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90B9F15-F986-264B-8886-2E80DAC36DB4}"/>
              </a:ext>
            </a:extLst>
          </p:cNvPr>
          <p:cNvSpPr/>
          <p:nvPr/>
        </p:nvSpPr>
        <p:spPr>
          <a:xfrm>
            <a:off x="5855296" y="3353299"/>
            <a:ext cx="4007025" cy="379273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A8CDF8A-7E4E-D344-9AD2-A2462E04736D}"/>
              </a:ext>
            </a:extLst>
          </p:cNvPr>
          <p:cNvSpPr/>
          <p:nvPr/>
        </p:nvSpPr>
        <p:spPr>
          <a:xfrm>
            <a:off x="4617443" y="7794104"/>
            <a:ext cx="4207417" cy="405763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rgbClr val="253957"/>
                </a:solidFill>
                <a:sym typeface="Arial Narrow"/>
              </a:rPr>
              <a:t>Что большее из зол?</a:t>
            </a:r>
            <a:endParaRPr sz="5300" b="1" dirty="0">
              <a:solidFill>
                <a:srgbClr val="253957"/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91475A0-2F9D-ED4E-A5AE-E3611DEC7D26}"/>
              </a:ext>
            </a:extLst>
          </p:cNvPr>
          <p:cNvCxnSpPr>
            <a:cxnSpLocks/>
          </p:cNvCxnSpPr>
          <p:nvPr/>
        </p:nvCxnSpPr>
        <p:spPr>
          <a:xfrm flipV="1">
            <a:off x="3263008" y="11889849"/>
            <a:ext cx="14329572" cy="12708"/>
          </a:xfrm>
          <a:prstGeom prst="straightConnector1">
            <a:avLst/>
          </a:prstGeom>
          <a:noFill/>
          <a:ln w="5715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CA54B69-45D0-A44B-99AE-07088DA52A5A}"/>
              </a:ext>
            </a:extLst>
          </p:cNvPr>
          <p:cNvCxnSpPr>
            <a:cxnSpLocks/>
          </p:cNvCxnSpPr>
          <p:nvPr/>
        </p:nvCxnSpPr>
        <p:spPr>
          <a:xfrm flipV="1">
            <a:off x="3263008" y="2607272"/>
            <a:ext cx="0" cy="9282577"/>
          </a:xfrm>
          <a:prstGeom prst="straightConnector1">
            <a:avLst/>
          </a:prstGeom>
          <a:noFill/>
          <a:ln w="57150" cap="flat">
            <a:solidFill>
              <a:schemeClr val="bg1">
                <a:lumMod val="50000"/>
                <a:alpha val="99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B34A2-825D-064B-87E7-EFCE82604C40}"/>
              </a:ext>
            </a:extLst>
          </p:cNvPr>
          <p:cNvSpPr/>
          <p:nvPr/>
        </p:nvSpPr>
        <p:spPr>
          <a:xfrm>
            <a:off x="3224425" y="11961857"/>
            <a:ext cx="5367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Условно постоянный во времени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FC3986-B352-B44D-95E6-1A398796B7DF}"/>
              </a:ext>
            </a:extLst>
          </p:cNvPr>
          <p:cNvSpPr/>
          <p:nvPr/>
        </p:nvSpPr>
        <p:spPr>
          <a:xfrm>
            <a:off x="1040956" y="11169769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Негативный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94D171-0FEE-A143-9880-98179FDDFC23}"/>
              </a:ext>
            </a:extLst>
          </p:cNvPr>
          <p:cNvSpPr/>
          <p:nvPr/>
        </p:nvSpPr>
        <p:spPr>
          <a:xfrm>
            <a:off x="1134744" y="2897560"/>
            <a:ext cx="2838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Условно позитивный </a:t>
            </a:r>
          </a:p>
          <a:p>
            <a:pPr algn="l"/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эффект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7A81545-826F-BB4F-9689-571B9DC23768}"/>
              </a:ext>
            </a:extLst>
          </p:cNvPr>
          <p:cNvSpPr/>
          <p:nvPr/>
        </p:nvSpPr>
        <p:spPr>
          <a:xfrm>
            <a:off x="15057110" y="11961857"/>
            <a:ext cx="2164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Изменчивый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17D4F41-AE53-7345-A363-8F0EFF809902}"/>
              </a:ext>
            </a:extLst>
          </p:cNvPr>
          <p:cNvSpPr/>
          <p:nvPr/>
        </p:nvSpPr>
        <p:spPr>
          <a:xfrm>
            <a:off x="5245252" y="9147243"/>
            <a:ext cx="4295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Избыточное образование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141B3D-0730-0A4D-98B0-9DF0B76E5467}"/>
              </a:ext>
            </a:extLst>
          </p:cNvPr>
          <p:cNvSpPr/>
          <p:nvPr/>
        </p:nvSpPr>
        <p:spPr>
          <a:xfrm>
            <a:off x="13660807" y="5627474"/>
            <a:ext cx="3211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Недостаток навыков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4B8B2D-69F0-514B-91D5-1B8EA19A4B33}"/>
              </a:ext>
            </a:extLst>
          </p:cNvPr>
          <p:cNvSpPr/>
          <p:nvPr/>
        </p:nvSpPr>
        <p:spPr>
          <a:xfrm>
            <a:off x="6185426" y="4626874"/>
            <a:ext cx="51912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Недостаточное образование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637E347-E340-324F-8C4C-1B87F00EB263}"/>
              </a:ext>
            </a:extLst>
          </p:cNvPr>
          <p:cNvSpPr/>
          <p:nvPr/>
        </p:nvSpPr>
        <p:spPr>
          <a:xfrm>
            <a:off x="10247784" y="9162256"/>
            <a:ext cx="3211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Избыток навыков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1B63309-4E96-454A-ADEA-D6AC277BAAE1}"/>
              </a:ext>
            </a:extLst>
          </p:cNvPr>
          <p:cNvSpPr/>
          <p:nvPr/>
        </p:nvSpPr>
        <p:spPr>
          <a:xfrm>
            <a:off x="17819670" y="8095328"/>
            <a:ext cx="5245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Преодоление зависит от характеристик рабочего места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F64B2D6-832C-724B-A397-A793144BD28A}"/>
              </a:ext>
            </a:extLst>
          </p:cNvPr>
          <p:cNvCxnSpPr>
            <a:cxnSpLocks/>
          </p:cNvCxnSpPr>
          <p:nvPr/>
        </p:nvCxnSpPr>
        <p:spPr>
          <a:xfrm>
            <a:off x="3320686" y="7722096"/>
            <a:ext cx="13551834" cy="72008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F0CF31F-2E93-E348-B285-AB6F64B83C07}"/>
              </a:ext>
            </a:extLst>
          </p:cNvPr>
          <p:cNvCxnSpPr>
            <a:cxnSpLocks/>
          </p:cNvCxnSpPr>
          <p:nvPr/>
        </p:nvCxnSpPr>
        <p:spPr>
          <a:xfrm>
            <a:off x="10169407" y="3042245"/>
            <a:ext cx="10526" cy="8809497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3FBA9BD-5308-0941-987B-B22264B20D0D}"/>
              </a:ext>
            </a:extLst>
          </p:cNvPr>
          <p:cNvSpPr/>
          <p:nvPr/>
        </p:nvSpPr>
        <p:spPr>
          <a:xfrm>
            <a:off x="17819670" y="4743882"/>
            <a:ext cx="5245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Устранимо в ходе дообучения на рабочем месте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ED005CB-5BD4-AF4D-99DB-74BFCFEEDB0C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A71F49-6E4C-CC44-B1C5-9918A2A1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032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Разброс опросных данных о недостатке навыков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BD75D2-2835-B745-8816-00168B488FC4}"/>
              </a:ext>
            </a:extLst>
          </p:cNvPr>
          <p:cNvSpPr/>
          <p:nvPr/>
        </p:nvSpPr>
        <p:spPr>
          <a:xfrm>
            <a:off x="1226606" y="12600337"/>
            <a:ext cx="21515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OECD, 2017)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E629F-98E3-2747-AD56-79E270F8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06" y="3343077"/>
            <a:ext cx="21602747" cy="853186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48C3A-1806-7448-9B40-B9AF679D5FDE}"/>
              </a:ext>
            </a:extLst>
          </p:cNvPr>
          <p:cNvSpPr/>
          <p:nvPr/>
        </p:nvSpPr>
        <p:spPr>
          <a:xfrm>
            <a:off x="3695056" y="2586019"/>
            <a:ext cx="21515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rgbClr val="253957"/>
                </a:solidFill>
                <a:latin typeface="+mn-lt"/>
              </a:rPr>
              <a:t>Декларируемая работодателями доля сотрудников с недостатком навыков и компетентности</a:t>
            </a:r>
            <a:r>
              <a:rPr lang="en-US" sz="4000" dirty="0">
                <a:solidFill>
                  <a:srgbClr val="253957"/>
                </a:solidFill>
                <a:latin typeface="+mn-lt"/>
              </a:rPr>
              <a:t>, %</a:t>
            </a:r>
            <a:endParaRPr lang="ru-RU" sz="4000" dirty="0">
              <a:solidFill>
                <a:srgbClr val="253957"/>
              </a:solidFill>
              <a:latin typeface="+mn-lt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99A1CB4-6CEA-0A47-9394-D243A346E8AE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05157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id="{DC6559B4-C550-E346-AA54-9AB52D34A7D7}"/>
              </a:ext>
            </a:extLst>
          </p:cNvPr>
          <p:cNvSpPr/>
          <p:nvPr/>
        </p:nvSpPr>
        <p:spPr>
          <a:xfrm>
            <a:off x="9407814" y="8090102"/>
            <a:ext cx="3864306" cy="3695420"/>
          </a:xfrm>
          <a:prstGeom prst="ellipse">
            <a:avLst/>
          </a:prstGeom>
          <a:solidFill>
            <a:srgbClr val="9467E6">
              <a:alpha val="13000"/>
            </a:srgb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C9C2396-F1EA-B94B-B71A-5E2190125942}"/>
              </a:ext>
            </a:extLst>
          </p:cNvPr>
          <p:cNvSpPr/>
          <p:nvPr/>
        </p:nvSpPr>
        <p:spPr>
          <a:xfrm>
            <a:off x="12273715" y="4750264"/>
            <a:ext cx="3601899" cy="3475888"/>
          </a:xfrm>
          <a:prstGeom prst="ellipse">
            <a:avLst/>
          </a:prstGeom>
          <a:solidFill>
            <a:srgbClr val="9467E6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90B9F15-F986-264B-8886-2E80DAC36DB4}"/>
              </a:ext>
            </a:extLst>
          </p:cNvPr>
          <p:cNvSpPr/>
          <p:nvPr/>
        </p:nvSpPr>
        <p:spPr>
          <a:xfrm>
            <a:off x="5568774" y="3401616"/>
            <a:ext cx="3958909" cy="3641747"/>
          </a:xfrm>
          <a:prstGeom prst="ellipse">
            <a:avLst/>
          </a:prstGeom>
          <a:solidFill>
            <a:schemeClr val="bg1">
              <a:lumMod val="65000"/>
              <a:alpha val="8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A8CDF8A-7E4E-D344-9AD2-A2462E04736D}"/>
              </a:ext>
            </a:extLst>
          </p:cNvPr>
          <p:cNvSpPr/>
          <p:nvPr/>
        </p:nvSpPr>
        <p:spPr>
          <a:xfrm>
            <a:off x="4329411" y="7794104"/>
            <a:ext cx="4207417" cy="4057638"/>
          </a:xfrm>
          <a:prstGeom prst="ellipse">
            <a:avLst/>
          </a:prstGeom>
          <a:solidFill>
            <a:schemeClr val="bg1">
              <a:lumMod val="50000"/>
              <a:alpha val="13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425515" y="968512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b="1" cap="all" dirty="0">
                <a:solidFill>
                  <a:srgbClr val="253957"/>
                </a:solidFill>
                <a:sym typeface="Arial Narrow"/>
              </a:rPr>
              <a:t>Недостаток навыков – меньшее из зол</a:t>
            </a:r>
            <a:endParaRPr sz="4800" b="1" dirty="0">
              <a:solidFill>
                <a:srgbClr val="253957"/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91475A0-2F9D-ED4E-A5AE-E3611DEC7D26}"/>
              </a:ext>
            </a:extLst>
          </p:cNvPr>
          <p:cNvCxnSpPr>
            <a:cxnSpLocks/>
          </p:cNvCxnSpPr>
          <p:nvPr/>
        </p:nvCxnSpPr>
        <p:spPr>
          <a:xfrm flipV="1">
            <a:off x="2974976" y="11889849"/>
            <a:ext cx="14329572" cy="12708"/>
          </a:xfrm>
          <a:prstGeom prst="straightConnector1">
            <a:avLst/>
          </a:prstGeom>
          <a:noFill/>
          <a:ln w="5715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CA54B69-45D0-A44B-99AE-07088DA52A5A}"/>
              </a:ext>
            </a:extLst>
          </p:cNvPr>
          <p:cNvCxnSpPr>
            <a:cxnSpLocks/>
          </p:cNvCxnSpPr>
          <p:nvPr/>
        </p:nvCxnSpPr>
        <p:spPr>
          <a:xfrm flipV="1">
            <a:off x="2974976" y="2607272"/>
            <a:ext cx="0" cy="9282577"/>
          </a:xfrm>
          <a:prstGeom prst="straightConnector1">
            <a:avLst/>
          </a:prstGeom>
          <a:noFill/>
          <a:ln w="57150" cap="flat">
            <a:solidFill>
              <a:schemeClr val="bg1">
                <a:lumMod val="50000"/>
                <a:alpha val="99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CB34A2-825D-064B-87E7-EFCE82604C40}"/>
              </a:ext>
            </a:extLst>
          </p:cNvPr>
          <p:cNvSpPr/>
          <p:nvPr/>
        </p:nvSpPr>
        <p:spPr>
          <a:xfrm>
            <a:off x="3144219" y="11961857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Постоянный во времени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FC3986-B352-B44D-95E6-1A398796B7DF}"/>
              </a:ext>
            </a:extLst>
          </p:cNvPr>
          <p:cNvSpPr/>
          <p:nvPr/>
        </p:nvSpPr>
        <p:spPr>
          <a:xfrm>
            <a:off x="1141417" y="10891656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Негативный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94D171-0FEE-A143-9880-98179FDDFC23}"/>
              </a:ext>
            </a:extLst>
          </p:cNvPr>
          <p:cNvSpPr/>
          <p:nvPr/>
        </p:nvSpPr>
        <p:spPr>
          <a:xfrm>
            <a:off x="1110972" y="2795777"/>
            <a:ext cx="2838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Позитивный </a:t>
            </a:r>
          </a:p>
          <a:p>
            <a:pPr algn="l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эффект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7A81545-826F-BB4F-9689-571B9DC23768}"/>
              </a:ext>
            </a:extLst>
          </p:cNvPr>
          <p:cNvSpPr/>
          <p:nvPr/>
        </p:nvSpPr>
        <p:spPr>
          <a:xfrm>
            <a:off x="14892509" y="11961857"/>
            <a:ext cx="1917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Изменчивый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17D4F41-AE53-7345-A363-8F0EFF809902}"/>
              </a:ext>
            </a:extLst>
          </p:cNvPr>
          <p:cNvSpPr/>
          <p:nvPr/>
        </p:nvSpPr>
        <p:spPr>
          <a:xfrm>
            <a:off x="4957220" y="9147243"/>
            <a:ext cx="4295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Избыточное образование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141B3D-0730-0A4D-98B0-9DF0B76E5467}"/>
              </a:ext>
            </a:extLst>
          </p:cNvPr>
          <p:cNvSpPr/>
          <p:nvPr/>
        </p:nvSpPr>
        <p:spPr>
          <a:xfrm>
            <a:off x="12840072" y="5771490"/>
            <a:ext cx="3211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Недостаток навыков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4B8B2D-69F0-514B-91D5-1B8EA19A4B33}"/>
              </a:ext>
            </a:extLst>
          </p:cNvPr>
          <p:cNvSpPr/>
          <p:nvPr/>
        </p:nvSpPr>
        <p:spPr>
          <a:xfrm>
            <a:off x="5898904" y="4524205"/>
            <a:ext cx="51912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Недостаточное образование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637E347-E340-324F-8C4C-1B87F00EB263}"/>
              </a:ext>
            </a:extLst>
          </p:cNvPr>
          <p:cNvSpPr/>
          <p:nvPr/>
        </p:nvSpPr>
        <p:spPr>
          <a:xfrm>
            <a:off x="10276431" y="9234264"/>
            <a:ext cx="3211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+mn-lt"/>
              </a:rPr>
              <a:t>Избыток навыков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4F64B2D6-832C-724B-A397-A793144BD28A}"/>
              </a:ext>
            </a:extLst>
          </p:cNvPr>
          <p:cNvCxnSpPr>
            <a:cxnSpLocks/>
          </p:cNvCxnSpPr>
          <p:nvPr/>
        </p:nvCxnSpPr>
        <p:spPr>
          <a:xfrm>
            <a:off x="3032654" y="7722096"/>
            <a:ext cx="13551834" cy="72008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F0CF31F-2E93-E348-B285-AB6F64B83C07}"/>
              </a:ext>
            </a:extLst>
          </p:cNvPr>
          <p:cNvCxnSpPr>
            <a:cxnSpLocks/>
          </p:cNvCxnSpPr>
          <p:nvPr/>
        </p:nvCxnSpPr>
        <p:spPr>
          <a:xfrm>
            <a:off x="10227510" y="3042245"/>
            <a:ext cx="10526" cy="8809497"/>
          </a:xfrm>
          <a:prstGeom prst="line">
            <a:avLst/>
          </a:prstGeom>
          <a:noFill/>
          <a:ln w="41275" cap="flat">
            <a:solidFill>
              <a:schemeClr val="bg1">
                <a:lumMod val="50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3FBA9BD-5308-0941-987B-B22264B20D0D}"/>
              </a:ext>
            </a:extLst>
          </p:cNvPr>
          <p:cNvSpPr/>
          <p:nvPr/>
        </p:nvSpPr>
        <p:spPr>
          <a:xfrm>
            <a:off x="17212297" y="3041125"/>
            <a:ext cx="600412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Краткосрочный =характерен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начала карьеры</a:t>
            </a:r>
          </a:p>
          <a:p>
            <a:pPr marL="53975" algn="l">
              <a:spcAft>
                <a:spcPts val="1200"/>
              </a:spcAft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Небольшой недостаток полезен</a:t>
            </a:r>
          </a:p>
          <a:p>
            <a:pPr marL="53975" algn="l">
              <a:spcAft>
                <a:spcPts val="1200"/>
              </a:spcAft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Устраняем в ходе обучения на рабочем месте</a:t>
            </a:r>
          </a:p>
          <a:p>
            <a:pPr marL="53975" algn="l">
              <a:spcAft>
                <a:spcPts val="1200"/>
              </a:spcAft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endParaRPr lang="ru-RU" sz="3600" b="1" dirty="0">
              <a:solidFill>
                <a:srgbClr val="9467E6"/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endParaRPr lang="ru-RU" sz="3600" b="1" dirty="0">
              <a:solidFill>
                <a:srgbClr val="9467E6"/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r>
              <a:rPr lang="ru-RU" sz="4000" b="1" dirty="0">
                <a:solidFill>
                  <a:srgbClr val="9467E6"/>
                </a:solidFill>
                <a:latin typeface="+mn-lt"/>
              </a:rPr>
              <a:t>НО!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Может быть структурный недостаток (+устаревание) в результате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техносдвигов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b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2F21FD-876A-6D42-8EF8-C93B9C487DF4}"/>
              </a:ext>
            </a:extLst>
          </p:cNvPr>
          <p:cNvSpPr/>
          <p:nvPr/>
        </p:nvSpPr>
        <p:spPr>
          <a:xfrm>
            <a:off x="17304548" y="6294453"/>
            <a:ext cx="4987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[van der Velden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Verhaest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, 2017</a:t>
            </a:r>
          </a:p>
          <a:p>
            <a:pPr algn="l"/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Cedefop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2018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Russo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2017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CAB03AB-AF64-9B4C-9459-9CD067C5217D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EBB132-95FA-E64C-9EDA-CD3034B4C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351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40795"/>
              </p:ext>
            </p:extLst>
          </p:nvPr>
        </p:nvGraphicFramePr>
        <p:xfrm>
          <a:off x="1245886" y="2176016"/>
          <a:ext cx="21461552" cy="100275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Повестка готовности к работе 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8256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2772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у выпускников выраженный </a:t>
                      </a:r>
                      <a:b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недостаток навыков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работе, развивать навыки трудоустраивоемости и несут ответственность за возможные недостатки и дефициты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 + Да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2B8CFE71-F159-A949-B9DE-C9B6BDB4FB78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1BA58-2E03-364E-AB1C-11E70997D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5258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chemeClr val="tx1">
                    <a:lumMod val="75000"/>
                    <a:lumOff val="25000"/>
                  </a:schemeClr>
                </a:solidFill>
                <a:sym typeface="Arial Narrow"/>
              </a:rPr>
              <a:t>Выводы</a:t>
            </a:r>
            <a:endParaRPr sz="53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3331546" y="2643366"/>
            <a:ext cx="1858153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Перекос повестки готовности к работе в сторону предложения 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совершенствования системы образования </a:t>
            </a:r>
          </a:p>
          <a:p>
            <a:pPr marL="53975" algn="l">
              <a:spcAft>
                <a:spcPts val="1200"/>
              </a:spcAft>
            </a:pP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(хотя условие отдачи от ЧК – его эффективное использование на рабочем месте, т.е. состояние спроса =  качество рабочих мест)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Избыточный </a:t>
            </a: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алармизм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недостатка навыков</a:t>
            </a:r>
          </a:p>
          <a:p>
            <a:pPr marL="53975" algn="l">
              <a:spcAft>
                <a:spcPts val="1200"/>
              </a:spcAft>
            </a:pP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Неоптимальность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заужения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концепции готовности к работе до «подстройки» под краткосрочные и специфические требования работодателей против логики универсальных навыков</a:t>
            </a:r>
          </a:p>
          <a:p>
            <a:pPr marL="53975" algn="l">
              <a:spcAft>
                <a:spcPts val="1200"/>
              </a:spcAft>
            </a:pP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03D8D6-42C2-FB47-B9BA-EDECBAAF8DB1}"/>
              </a:ext>
            </a:extLst>
          </p:cNvPr>
          <p:cNvSpPr txBox="1"/>
          <p:nvPr/>
        </p:nvSpPr>
        <p:spPr>
          <a:xfrm>
            <a:off x="1171050" y="2825552"/>
            <a:ext cx="1083846" cy="882933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304F8-9848-5E41-8056-3379E0673A23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05B03-CF35-5F41-A9C1-AD7D7573B407}"/>
              </a:ext>
            </a:extLst>
          </p:cNvPr>
          <p:cNvSpPr txBox="1"/>
          <p:nvPr/>
        </p:nvSpPr>
        <p:spPr>
          <a:xfrm>
            <a:off x="1174776" y="7559243"/>
            <a:ext cx="1083847" cy="882933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33315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От трудоустраивоемости к готовности к работе</a:t>
            </a:r>
            <a:endParaRPr sz="4000" b="1" dirty="0">
              <a:solidFill>
                <a:srgbClr val="25395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28542-4F6D-B047-871C-FD9D9AE58CC3}"/>
              </a:ext>
            </a:extLst>
          </p:cNvPr>
          <p:cNvSpPr txBox="1"/>
          <p:nvPr/>
        </p:nvSpPr>
        <p:spPr>
          <a:xfrm>
            <a:off x="1226605" y="2266209"/>
            <a:ext cx="8661139" cy="12522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Трудоустраивоемость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EA6FE-2A69-5D43-AB73-C7393B18B621}"/>
              </a:ext>
            </a:extLst>
          </p:cNvPr>
          <p:cNvSpPr txBox="1"/>
          <p:nvPr/>
        </p:nvSpPr>
        <p:spPr>
          <a:xfrm>
            <a:off x="12480032" y="2249488"/>
            <a:ext cx="10236182" cy="1252265"/>
          </a:xfrm>
          <a:prstGeom prst="rect">
            <a:avLst/>
          </a:prstGeom>
          <a:solidFill>
            <a:srgbClr val="9467E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Готовность к работе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F734C-36F7-9448-A922-94DEEEA65D1E}"/>
              </a:ext>
            </a:extLst>
          </p:cNvPr>
          <p:cNvSpPr txBox="1"/>
          <p:nvPr/>
        </p:nvSpPr>
        <p:spPr>
          <a:xfrm>
            <a:off x="1102768" y="5426287"/>
            <a:ext cx="10009112" cy="719235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Трудоустройство выпускника после окончания</a:t>
            </a:r>
          </a:p>
          <a:p>
            <a:pPr algn="l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Решалось программами повышения занятости</a:t>
            </a:r>
          </a:p>
          <a:p>
            <a:pPr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spcAft>
                <a:spcPts val="1200"/>
              </a:spcAft>
            </a:pP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Проблема со стороны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спроса 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D142F-D97E-9F45-8A6C-93D85599A33A}"/>
              </a:ext>
            </a:extLst>
          </p:cNvPr>
          <p:cNvSpPr txBox="1"/>
          <p:nvPr/>
        </p:nvSpPr>
        <p:spPr>
          <a:xfrm>
            <a:off x="12480030" y="5076120"/>
            <a:ext cx="10236183" cy="7038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Комплекс особых характеристик и навыков выпускника для успешного занятия рабочего места и дальнейшей карьеры </a:t>
            </a:r>
          </a:p>
          <a:p>
            <a:pPr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Обеспечение готовности выпускников к работе – новая миссия университетов </a:t>
            </a:r>
          </a:p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Способы обеспечения готовности – в центре внимания образовательной политики</a:t>
            </a:r>
          </a:p>
          <a:p>
            <a:pPr algn="l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=&gt;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Стала проблемой со стороны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предложения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8D9B78-4F83-AE40-B853-89A4AB37C530}"/>
              </a:ext>
            </a:extLst>
          </p:cNvPr>
          <p:cNvSpPr/>
          <p:nvPr/>
        </p:nvSpPr>
        <p:spPr>
          <a:xfrm>
            <a:off x="1053935" y="3603169"/>
            <a:ext cx="4532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Graduate Employability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7A2EB3-6AF0-864C-B64D-6C1036D9DF28}"/>
              </a:ext>
            </a:extLst>
          </p:cNvPr>
          <p:cNvSpPr/>
          <p:nvPr/>
        </p:nvSpPr>
        <p:spPr>
          <a:xfrm>
            <a:off x="12513314" y="3656915"/>
            <a:ext cx="8502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Graduate Job Readiness, </a:t>
            </a:r>
            <a:r>
              <a:rPr lang="en-US" sz="40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Employability skills</a:t>
            </a:r>
            <a:endParaRPr lang="ru-RU" sz="4000" u="sng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6314C93-F92E-DA4A-B421-43D937A5C97E}"/>
              </a:ext>
            </a:extLst>
          </p:cNvPr>
          <p:cNvCxnSpPr>
            <a:cxnSpLocks/>
          </p:cNvCxnSpPr>
          <p:nvPr/>
        </p:nvCxnSpPr>
        <p:spPr>
          <a:xfrm>
            <a:off x="10103768" y="2897560"/>
            <a:ext cx="2160240" cy="0"/>
          </a:xfrm>
          <a:prstGeom prst="straightConnector1">
            <a:avLst/>
          </a:prstGeom>
          <a:noFill/>
          <a:ln w="698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B3B617-9CB7-9443-9FEA-1BB653FA742B}"/>
              </a:ext>
            </a:extLst>
          </p:cNvPr>
          <p:cNvSpPr/>
          <p:nvPr/>
        </p:nvSpPr>
        <p:spPr>
          <a:xfrm>
            <a:off x="1053935" y="12792817"/>
            <a:ext cx="156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[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Teichler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1999;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Yorke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2006;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Yorke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Knight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2006;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Prokou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2008;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Suleman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2018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]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883FBA7-F3FD-DC43-9DB9-93358D41F694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5194316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CDADED-3921-094B-BE3B-EFF0A5652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356CC-C068-2D49-A75D-FF05EE67D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CCA77D-8F29-A34C-9780-84C654F8F2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9484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300" b="1" cap="all" dirty="0">
                <a:solidFill>
                  <a:schemeClr val="tx1">
                    <a:lumMod val="75000"/>
                    <a:lumOff val="25000"/>
                  </a:schemeClr>
                </a:solidFill>
                <a:sym typeface="Arial Narrow"/>
              </a:rPr>
              <a:t>Вопросы, направления</a:t>
            </a:r>
            <a:endParaRPr sz="53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3349294" y="2860322"/>
            <a:ext cx="19366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975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304F8-9848-5E41-8056-3379E0673A23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8CE20-760F-434D-BE42-F0CF72AC1509}"/>
              </a:ext>
            </a:extLst>
          </p:cNvPr>
          <p:cNvSpPr txBox="1"/>
          <p:nvPr/>
        </p:nvSpPr>
        <p:spPr>
          <a:xfrm>
            <a:off x="2254896" y="6569968"/>
            <a:ext cx="867823" cy="821378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756B17-E462-E445-B612-F76E5D2920EA}"/>
              </a:ext>
            </a:extLst>
          </p:cNvPr>
          <p:cNvSpPr/>
          <p:nvPr/>
        </p:nvSpPr>
        <p:spPr>
          <a:xfrm>
            <a:off x="1226606" y="2257526"/>
            <a:ext cx="21838602" cy="1012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indent="-52388" algn="l">
              <a:spcAft>
                <a:spcPts val="1200"/>
              </a:spcAft>
            </a:pPr>
            <a:r>
              <a:rPr lang="ru-RU" sz="4200" dirty="0">
                <a:solidFill>
                  <a:srgbClr val="9467E6"/>
                </a:solidFill>
                <a:latin typeface="+mn-lt"/>
              </a:rPr>
              <a:t>Новый контекст (+ пандемия как триггер)</a:t>
            </a:r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marL="25400" algn="l">
              <a:spcAft>
                <a:spcPts val="120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a)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активизация инвестиций работодателей и государств на (пере-)обучение работников </a:t>
            </a:r>
          </a:p>
          <a:p>
            <a:pPr marL="25400" algn="l">
              <a:spcAft>
                <a:spcPts val="120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b)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бум альтернативных провайдеров образования =&gt;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новые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credential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сигналы готовности к работе</a:t>
            </a:r>
          </a:p>
          <a:p>
            <a:pPr marL="25400" algn="l">
              <a:spcAft>
                <a:spcPts val="1200"/>
              </a:spcAft>
              <a:buAutoNum type="alphaLcParenR" startAt="3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ускоренный темп проникновения 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технопрогресса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=&gt; угроза идее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plug&amp;play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выпускника</a:t>
            </a:r>
          </a:p>
          <a:p>
            <a:pPr marL="1476375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332038"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Готовность к работе на конкретном рабочем месте – анахронизм, или только для «мягких» профессий?  Отход от профессионализации высшего образования, новая профессионализация? </a:t>
            </a:r>
          </a:p>
          <a:p>
            <a:pPr marL="2332038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332038"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Готовность выпускников к работе как основа «договора» между университетами и работодателями. Пересмотр «договора»? Усиление или отход от модели подготовки</a:t>
            </a: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plug&amp;play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выпускников? Новая модель?</a:t>
            </a:r>
          </a:p>
          <a:p>
            <a:pPr marL="2332038" algn="l">
              <a:spcAft>
                <a:spcPts val="1200"/>
              </a:spcAft>
            </a:pP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332038"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Дифференциация повестки готовности к работе в странах с различной институциональной средой:  готовность к рабочему месту или развитию карьеры?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DA7F5-973F-DE49-8B5A-DF7355429A56}"/>
              </a:ext>
            </a:extLst>
          </p:cNvPr>
          <p:cNvSpPr txBox="1"/>
          <p:nvPr/>
        </p:nvSpPr>
        <p:spPr>
          <a:xfrm>
            <a:off x="2316470" y="8658200"/>
            <a:ext cx="867824" cy="821378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852B2-0C78-5646-82ED-2C7CF821D1D0}"/>
              </a:ext>
            </a:extLst>
          </p:cNvPr>
          <p:cNvSpPr txBox="1"/>
          <p:nvPr/>
        </p:nvSpPr>
        <p:spPr>
          <a:xfrm>
            <a:off x="2290929" y="11178480"/>
            <a:ext cx="867824" cy="821378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11708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Универсальные навыки = навыки трудоустраивоемости </a:t>
            </a:r>
            <a:r>
              <a:rPr lang="ru-RU" sz="6000" b="1" cap="all" dirty="0">
                <a:solidFill>
                  <a:srgbClr val="253957"/>
                </a:solidFill>
                <a:sym typeface="Arial Narrow"/>
              </a:rPr>
              <a:t>?</a:t>
            </a:r>
            <a:endParaRPr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6B0C751-6997-8846-9BE3-0C71177871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2982" y="2463600"/>
          <a:ext cx="21262538" cy="10047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36770">
                  <a:extLst>
                    <a:ext uri="{9D8B030D-6E8A-4147-A177-3AD203B41FA5}">
                      <a16:colId xmlns:a16="http://schemas.microsoft.com/office/drawing/2014/main" val="1568925635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745193877"/>
                    </a:ext>
                  </a:extLst>
                </a:gridCol>
                <a:gridCol w="4177178">
                  <a:extLst>
                    <a:ext uri="{9D8B030D-6E8A-4147-A177-3AD203B41FA5}">
                      <a16:colId xmlns:a16="http://schemas.microsoft.com/office/drawing/2014/main" val="354604012"/>
                    </a:ext>
                  </a:extLst>
                </a:gridCol>
                <a:gridCol w="4344134">
                  <a:extLst>
                    <a:ext uri="{9D8B030D-6E8A-4147-A177-3AD203B41FA5}">
                      <a16:colId xmlns:a16="http://schemas.microsoft.com/office/drawing/2014/main" val="3018689568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Навык/компетенция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Австралия</a:t>
                      </a:r>
                      <a:endParaRPr lang="en-US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Employability</a:t>
                      </a: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skills 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США</a:t>
                      </a:r>
                      <a:endParaRPr lang="en-US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Employability</a:t>
                      </a: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skills 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ЕС</a:t>
                      </a:r>
                      <a:endParaRPr lang="en-US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9467E6"/>
                          </a:solidFill>
                          <a:effectLst/>
                          <a:latin typeface="+mn-lt"/>
                        </a:rPr>
                        <a:t>Key</a:t>
                      </a: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competencies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012257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Коммуникация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74509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Командная работа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86804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Умение решать проблемы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331733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Предпринимательские навыки 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55947"/>
                  </a:ext>
                </a:extLst>
              </a:tr>
              <a:tr h="682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Планирование и организация работы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503591"/>
                  </a:ext>
                </a:extLst>
              </a:tr>
              <a:tr h="682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Самоорганизация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4223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Обучаемость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41533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Цифровая грамотность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2086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Критическое мышление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15366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Грамотность 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55983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Естественнонаучная грамотность (</a:t>
                      </a: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STEM</a:t>
                      </a: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15794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Мультилингвальность 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89316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Гражданская компетентность 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05321"/>
                  </a:ext>
                </a:extLst>
              </a:tr>
              <a:tr h="3410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Культурная компетентность 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67E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4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19510"/>
                  </a:ext>
                </a:extLst>
              </a:tr>
            </a:tbl>
          </a:graphicData>
        </a:graphic>
      </p:graphicFrame>
      <p:sp>
        <p:nvSpPr>
          <p:cNvPr id="7" name="Овал 6">
            <a:extLst>
              <a:ext uri="{FF2B5EF4-FFF2-40B4-BE49-F238E27FC236}">
                <a16:creationId xmlns:a16="http://schemas.microsoft.com/office/drawing/2014/main" id="{436B844F-3A75-174F-9DF2-51415FC509CA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BB766B-3BDD-9D4A-BE20-F27AA877F629}"/>
              </a:ext>
            </a:extLst>
          </p:cNvPr>
          <p:cNvSpPr/>
          <p:nvPr/>
        </p:nvSpPr>
        <p:spPr>
          <a:xfrm>
            <a:off x="1201065" y="12933673"/>
            <a:ext cx="125213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Источники: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Employability Skills Framework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(U.S., Australia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);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Key Competences for Lifelong Learning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EU)</a:t>
            </a: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5660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Что известно о причинах этого поворота?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2182888" y="3447479"/>
            <a:ext cx="20533326" cy="938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l"/>
            <a:endParaRPr lang="ru-RU" sz="4400" dirty="0">
              <a:solidFill>
                <a:srgbClr val="253957"/>
              </a:solidFill>
              <a:latin typeface="+mn-lt"/>
              <a:sym typeface="Arial Narrow"/>
            </a:endParaRPr>
          </a:p>
          <a:p>
            <a:pPr marL="26988"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Профессионализация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vocationalisation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высшего образования</a:t>
            </a:r>
          </a:p>
          <a:p>
            <a:pPr marL="26988" algn="l"/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Grubb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Lazerson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2005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etc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</a:p>
          <a:p>
            <a:pPr marL="26988" algn="l"/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  <a:p>
            <a:pPr marL="26988" algn="l"/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Массовизация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высшего образования =&gt; появление новых типов вузов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&gt;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более гетерогенный состав выпускников по уровню подготовки </a:t>
            </a:r>
          </a:p>
          <a:p>
            <a:pPr marL="26988" algn="l"/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Schomburg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Teichler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2006;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Tomlinson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2012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etc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</a:p>
          <a:p>
            <a:pPr marL="26988" algn="l"/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  <a:p>
            <a:pPr marL="26988" algn="l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Снижение автономии университетов, установление партнерских взаимоотношений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между университетом и работодателями</a:t>
            </a:r>
          </a:p>
          <a:p>
            <a:pPr marL="26988" algn="l"/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Marginson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Considine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2000;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Etzkowitz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et al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2000;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Boden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Nedeva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2010;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Harvey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2001) </a:t>
            </a:r>
            <a:endParaRPr lang="ru-RU" sz="4000" dirty="0">
              <a:solidFill>
                <a:schemeClr val="bg1">
                  <a:lumMod val="65000"/>
                </a:schemeClr>
              </a:solidFill>
              <a:latin typeface="+mn-lt"/>
              <a:sym typeface="Arial Narrow"/>
            </a:endParaRPr>
          </a:p>
          <a:p>
            <a:pPr marL="1136650" indent="-819150" algn="l"/>
            <a:endParaRPr lang="ru-RU" sz="4400" dirty="0">
              <a:solidFill>
                <a:schemeClr val="bg1">
                  <a:lumMod val="65000"/>
                </a:schemeClr>
              </a:solidFill>
              <a:latin typeface="+mn-lt"/>
              <a:sym typeface="Arial Narrow"/>
            </a:endParaRPr>
          </a:p>
          <a:p>
            <a:pPr marL="1031875" indent="-873125" algn="l"/>
            <a:endParaRPr lang="ru-RU" sz="4400" dirty="0">
              <a:solidFill>
                <a:srgbClr val="253957"/>
              </a:solidFill>
              <a:latin typeface="+mn-lt"/>
              <a:sym typeface="Arial Narrow"/>
            </a:endParaRPr>
          </a:p>
          <a:p>
            <a:pPr algn="l"/>
            <a:endParaRPr lang="ru-RU" sz="4400" dirty="0">
              <a:solidFill>
                <a:srgbClr val="253957"/>
              </a:solidFill>
              <a:latin typeface="+mn-lt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3FB47A-F36A-704C-BE94-300F279EEB0D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9D35A-2DFA-3A47-B0DF-FE9C03990C64}"/>
              </a:ext>
            </a:extLst>
          </p:cNvPr>
          <p:cNvSpPr txBox="1"/>
          <p:nvPr/>
        </p:nvSpPr>
        <p:spPr>
          <a:xfrm>
            <a:off x="1174776" y="2714382"/>
            <a:ext cx="11665296" cy="975266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200" dirty="0">
                <a:solidFill>
                  <a:schemeClr val="bg1"/>
                </a:solidFill>
                <a:latin typeface="+mn-lt"/>
              </a:rPr>
              <a:t>Изменения в секторе высшего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118A76-F7C0-754E-AC97-B98742210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6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Описание исследования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4755C6-51FE-464C-8984-B51A8B3E4F77}"/>
              </a:ext>
            </a:extLst>
          </p:cNvPr>
          <p:cNvSpPr/>
          <p:nvPr/>
        </p:nvSpPr>
        <p:spPr>
          <a:xfrm>
            <a:off x="1226606" y="3131465"/>
            <a:ext cx="11037402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5400" b="1" dirty="0">
                <a:solidFill>
                  <a:srgbClr val="253957"/>
                </a:solidFill>
                <a:latin typeface="+mn-lt"/>
              </a:rPr>
              <a:t> </a:t>
            </a:r>
          </a:p>
          <a:p>
            <a:pPr algn="l">
              <a:spcAft>
                <a:spcPts val="1200"/>
              </a:spcAft>
            </a:pP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Насколько обоснована повестка трудоустраивоемости и</a:t>
            </a:r>
            <a:r>
              <a:rPr lang="ru-RU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готовности к работе 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</a:t>
            </a:r>
            <a:r>
              <a:rPr lang="ru-RU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т.з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академического дискурса рынка труда?</a:t>
            </a:r>
          </a:p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(в том числе </a:t>
            </a:r>
            <a:r>
              <a:rPr lang="ru-RU" sz="4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акцентация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ответственности вузов за развитие необходимых рынку труда навыков и предупреждение дефицитов)</a:t>
            </a:r>
          </a:p>
          <a:p>
            <a:pPr algn="l">
              <a:spcAft>
                <a:spcPts val="1200"/>
              </a:spcAft>
            </a:pP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l"/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F8923B-BFCE-764A-B807-97911939C7D0}"/>
              </a:ext>
            </a:extLst>
          </p:cNvPr>
          <p:cNvSpPr/>
          <p:nvPr/>
        </p:nvSpPr>
        <p:spPr>
          <a:xfrm>
            <a:off x="12297580" y="3166417"/>
            <a:ext cx="1044343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4800" b="1" dirty="0">
              <a:solidFill>
                <a:srgbClr val="253957"/>
              </a:solidFill>
              <a:latin typeface="+mn-lt"/>
            </a:endParaRPr>
          </a:p>
          <a:p>
            <a:pPr marL="717550" indent="-693738" algn="l">
              <a:spcAft>
                <a:spcPts val="1200"/>
              </a:spcAft>
            </a:pP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Arial Narrow"/>
            </a:endParaRPr>
          </a:p>
          <a:p>
            <a:pPr marL="717550" indent="-693738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 Narrow"/>
              </a:rPr>
              <a:t>Шаг 1. Выявление опорных тезисов современной повестки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готовности к работе</a:t>
            </a:r>
          </a:p>
          <a:p>
            <a:pPr marL="23813" algn="l">
              <a:spcAft>
                <a:spcPts val="1200"/>
              </a:spcAft>
            </a:pP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Источники: аналитические и стратегические публикации по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graduate employability, job readiness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OECD,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Cedefop,etc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; национальная повестка англоязычных стран ОЭСР; академические публикации</a:t>
            </a:r>
          </a:p>
          <a:p>
            <a:pPr marL="717550" indent="-693738" algn="l">
              <a:spcAft>
                <a:spcPts val="1200"/>
              </a:spcAft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Шаг 2. Оценка через призму релевантных теорий и эмпирических свидетельств (по странам ОЭСР)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E707FE-C027-B348-ADF9-16C617784E9A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D6A3A-02C8-6445-9057-F67F429764DD}"/>
              </a:ext>
            </a:extLst>
          </p:cNvPr>
          <p:cNvSpPr txBox="1"/>
          <p:nvPr/>
        </p:nvSpPr>
        <p:spPr>
          <a:xfrm>
            <a:off x="1226606" y="3166417"/>
            <a:ext cx="2830634" cy="975266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>
                <a:solidFill>
                  <a:schemeClr val="bg1"/>
                </a:solidFill>
                <a:latin typeface="+mn-lt"/>
              </a:rPr>
              <a:t>Вопрос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20D74-7F6A-F34A-9305-41BF27DC34FB}"/>
              </a:ext>
            </a:extLst>
          </p:cNvPr>
          <p:cNvSpPr txBox="1"/>
          <p:nvPr/>
        </p:nvSpPr>
        <p:spPr>
          <a:xfrm>
            <a:off x="12336016" y="3131465"/>
            <a:ext cx="4248472" cy="975266"/>
          </a:xfrm>
          <a:prstGeom prst="rect">
            <a:avLst/>
          </a:prstGeom>
          <a:solidFill>
            <a:srgbClr val="2539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>
                <a:solidFill>
                  <a:schemeClr val="bg1"/>
                </a:solidFill>
                <a:latin typeface="+mn-lt"/>
              </a:rPr>
              <a:t>Методология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2472F6-518F-4741-AAC2-8E6140B2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49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olidFill>
                  <a:srgbClr val="253957"/>
                </a:solidFill>
                <a:sym typeface="Arial Narrow"/>
              </a:rPr>
              <a:t>готовность к работе: развилка</a:t>
            </a:r>
            <a:endParaRPr lang="ru-RU" sz="4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28542-4F6D-B047-871C-FD9D9AE58CC3}"/>
              </a:ext>
            </a:extLst>
          </p:cNvPr>
          <p:cNvSpPr txBox="1"/>
          <p:nvPr/>
        </p:nvSpPr>
        <p:spPr>
          <a:xfrm>
            <a:off x="14064208" y="2222864"/>
            <a:ext cx="8633382" cy="1252265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 Возможный «след» в образовании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EA6FE-2A69-5D43-AB73-C7393B18B621}"/>
              </a:ext>
            </a:extLst>
          </p:cNvPr>
          <p:cNvSpPr txBox="1"/>
          <p:nvPr/>
        </p:nvSpPr>
        <p:spPr>
          <a:xfrm>
            <a:off x="1229558" y="2177480"/>
            <a:ext cx="8604888" cy="1252265"/>
          </a:xfrm>
          <a:prstGeom prst="rect">
            <a:avLst/>
          </a:prstGeom>
          <a:solidFill>
            <a:srgbClr val="9467E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chemeClr val="bg1"/>
                </a:solidFill>
                <a:latin typeface="+mn-lt"/>
              </a:rPr>
              <a:t>Готовность к работе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D142F-D97E-9F45-8A6C-93D85599A33A}"/>
              </a:ext>
            </a:extLst>
          </p:cNvPr>
          <p:cNvSpPr txBox="1"/>
          <p:nvPr/>
        </p:nvSpPr>
        <p:spPr>
          <a:xfrm>
            <a:off x="2387865" y="7632992"/>
            <a:ext cx="9156063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Готовность к работе в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конкретной профессиональной области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6314C93-F92E-DA4A-B421-43D937A5C97E}"/>
              </a:ext>
            </a:extLst>
          </p:cNvPr>
          <p:cNvCxnSpPr>
            <a:cxnSpLocks/>
          </p:cNvCxnSpPr>
          <p:nvPr/>
        </p:nvCxnSpPr>
        <p:spPr>
          <a:xfrm>
            <a:off x="11327904" y="5561856"/>
            <a:ext cx="1296144" cy="0"/>
          </a:xfrm>
          <a:prstGeom prst="straightConnector1">
            <a:avLst/>
          </a:prstGeom>
          <a:noFill/>
          <a:ln w="698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D25DC0-D3EA-5E4E-9695-0B84FCF5886B}"/>
              </a:ext>
            </a:extLst>
          </p:cNvPr>
          <p:cNvSpPr txBox="1"/>
          <p:nvPr/>
        </p:nvSpPr>
        <p:spPr>
          <a:xfrm>
            <a:off x="2387865" y="4569167"/>
            <a:ext cx="8363975" cy="2144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Готовность к трудовой деятельности вообще, построению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нелинейной карьеры, нескольким </a:t>
            </a:r>
            <a:r>
              <a:rPr lang="ru-RU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проф.сферам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A642F8-9804-A342-A01E-6BED4B45D7FF}"/>
              </a:ext>
            </a:extLst>
          </p:cNvPr>
          <p:cNvSpPr txBox="1"/>
          <p:nvPr/>
        </p:nvSpPr>
        <p:spPr>
          <a:xfrm>
            <a:off x="1201065" y="4841776"/>
            <a:ext cx="850587" cy="882933"/>
          </a:xfrm>
          <a:prstGeom prst="rect">
            <a:avLst/>
          </a:prstGeom>
          <a:solidFill>
            <a:srgbClr val="9467E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D9A65-CF04-CD4B-8573-5EB37878AFC4}"/>
              </a:ext>
            </a:extLst>
          </p:cNvPr>
          <p:cNvSpPr txBox="1"/>
          <p:nvPr/>
        </p:nvSpPr>
        <p:spPr>
          <a:xfrm>
            <a:off x="1201064" y="7858888"/>
            <a:ext cx="850587" cy="882933"/>
          </a:xfrm>
          <a:prstGeom prst="rect">
            <a:avLst/>
          </a:prstGeom>
          <a:solidFill>
            <a:srgbClr val="9467E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b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0CF2EC-2D89-7741-BB33-C438690AC99A}"/>
              </a:ext>
            </a:extLst>
          </p:cNvPr>
          <p:cNvSpPr txBox="1"/>
          <p:nvPr/>
        </p:nvSpPr>
        <p:spPr>
          <a:xfrm>
            <a:off x="14064208" y="4877372"/>
            <a:ext cx="9071793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акцент на развитие универсальных компетенций и карьеры в широких пределах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EA026-EB93-7D4E-B991-2620E822518B}"/>
              </a:ext>
            </a:extLst>
          </p:cNvPr>
          <p:cNvSpPr txBox="1"/>
          <p:nvPr/>
        </p:nvSpPr>
        <p:spPr>
          <a:xfrm>
            <a:off x="14064208" y="10257799"/>
            <a:ext cx="8633383" cy="21448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подготовка специалиста «под заказ» конкретного работодателя </a:t>
            </a:r>
            <a:b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e.g. 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элементы дуальной модели)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495A8-E17B-7F4C-9BD8-F33B1104DC81}"/>
              </a:ext>
            </a:extLst>
          </p:cNvPr>
          <p:cNvSpPr txBox="1"/>
          <p:nvPr/>
        </p:nvSpPr>
        <p:spPr>
          <a:xfrm>
            <a:off x="1174776" y="10409366"/>
            <a:ext cx="850587" cy="88293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c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CB221D-DA50-ED41-8ACE-C2E2565EC2D9}"/>
              </a:ext>
            </a:extLst>
          </p:cNvPr>
          <p:cNvSpPr txBox="1"/>
          <p:nvPr/>
        </p:nvSpPr>
        <p:spPr>
          <a:xfrm>
            <a:off x="2426185" y="10163144"/>
            <a:ext cx="7461559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Готовность к работе на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конкретном рабочем месте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782783-BE52-7D4F-A98E-D0890FFBBDA7}"/>
              </a:ext>
            </a:extLst>
          </p:cNvPr>
          <p:cNvSpPr txBox="1"/>
          <p:nvPr/>
        </p:nvSpPr>
        <p:spPr>
          <a:xfrm>
            <a:off x="14064209" y="7626022"/>
            <a:ext cx="8652006" cy="276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акцент на профессиональной подготовке под актуальные отраслевые требования с параллельным развитием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employability skills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06E5815-2CC8-4342-AC47-8D5DC65071C0}"/>
              </a:ext>
            </a:extLst>
          </p:cNvPr>
          <p:cNvCxnSpPr>
            <a:cxnSpLocks/>
          </p:cNvCxnSpPr>
          <p:nvPr/>
        </p:nvCxnSpPr>
        <p:spPr>
          <a:xfrm>
            <a:off x="11327904" y="8351743"/>
            <a:ext cx="1296144" cy="0"/>
          </a:xfrm>
          <a:prstGeom prst="straightConnector1">
            <a:avLst/>
          </a:prstGeom>
          <a:noFill/>
          <a:ln w="698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FB5DEC2-D9AC-D442-BE14-061AD0FC809E}"/>
              </a:ext>
            </a:extLst>
          </p:cNvPr>
          <p:cNvCxnSpPr>
            <a:cxnSpLocks/>
          </p:cNvCxnSpPr>
          <p:nvPr/>
        </p:nvCxnSpPr>
        <p:spPr>
          <a:xfrm>
            <a:off x="11327904" y="10818440"/>
            <a:ext cx="1296144" cy="0"/>
          </a:xfrm>
          <a:prstGeom prst="straightConnector1">
            <a:avLst/>
          </a:prstGeom>
          <a:noFill/>
          <a:ln w="698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626372A7-0152-0645-8BA7-CF85B17A57AD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6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70E095-6507-D545-8089-BE89BD5D5416}"/>
              </a:ext>
            </a:extLst>
          </p:cNvPr>
          <p:cNvSpPr/>
          <p:nvPr/>
        </p:nvSpPr>
        <p:spPr>
          <a:xfrm>
            <a:off x="14082880" y="6133266"/>
            <a:ext cx="9198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e.g.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отдельные курсы,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minor </a:t>
            </a:r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специализации, </a:t>
            </a:r>
          </a:p>
          <a:p>
            <a:pPr algn="l"/>
            <a:r>
              <a:rPr lang="ru-RU" sz="4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индивидуальные треки)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08D580-B1D5-4D4E-8E05-0846BA4D0193}"/>
              </a:ext>
            </a:extLst>
          </p:cNvPr>
          <p:cNvSpPr/>
          <p:nvPr/>
        </p:nvSpPr>
        <p:spPr>
          <a:xfrm>
            <a:off x="1115251" y="3674386"/>
            <a:ext cx="2279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Трактовки: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959164-38CA-6647-8D08-752EDCE5E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979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ym typeface="Arial Narrow"/>
              </a:rPr>
              <a:t>повестка готовности к работе</a:t>
            </a:r>
            <a:endParaRPr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8850"/>
              </p:ext>
            </p:extLst>
          </p:nvPr>
        </p:nvGraphicFramePr>
        <p:xfrm>
          <a:off x="1245886" y="2176016"/>
          <a:ext cx="21461552" cy="100994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Центральный тезис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0909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5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5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16509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особенно у выпускников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5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 и несут ответственность за возможные недостатки и дефициты</a:t>
                      </a: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2AE41C-B1CC-734B-8612-E589CD65AA75}"/>
              </a:ext>
            </a:extLst>
          </p:cNvPr>
          <p:cNvSpPr/>
          <p:nvPr/>
        </p:nvSpPr>
        <p:spPr>
          <a:xfrm>
            <a:off x="1245886" y="12704288"/>
            <a:ext cx="21243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Составлено на основе анализа аналитических,  стратегических и политических текстов в области обеспечения 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graduate employability</a:t>
            </a:r>
            <a:endParaRPr lang="ru-RU" sz="4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AF3C8C-73B5-8842-B0D4-9A99C390E862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643730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6" name="Очень крутой заголовок…">
            <a:extLst>
              <a:ext uri="{FF2B5EF4-FFF2-40B4-BE49-F238E27FC236}">
                <a16:creationId xmlns:a16="http://schemas.microsoft.com/office/drawing/2014/main" id="{0ED8F23D-A888-8948-9BF9-1E6377080927}"/>
              </a:ext>
            </a:extLst>
          </p:cNvPr>
          <p:cNvSpPr txBox="1"/>
          <p:nvPr/>
        </p:nvSpPr>
        <p:spPr>
          <a:xfrm>
            <a:off x="1226606" y="843546"/>
            <a:ext cx="21489608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r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b="1" cap="all" dirty="0">
                <a:sym typeface="Arial Narrow"/>
              </a:rPr>
              <a:t>повестка готовности к работе</a:t>
            </a:r>
            <a:endParaRPr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433F78-230C-8D49-9886-784F1B139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98328"/>
              </p:ext>
            </p:extLst>
          </p:nvPr>
        </p:nvGraphicFramePr>
        <p:xfrm>
          <a:off x="1245886" y="2176016"/>
          <a:ext cx="21461552" cy="100994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2117">
                  <a:extLst>
                    <a:ext uri="{9D8B030D-6E8A-4147-A177-3AD203B41FA5}">
                      <a16:colId xmlns:a16="http://schemas.microsoft.com/office/drawing/2014/main" val="3256887549"/>
                    </a:ext>
                  </a:extLst>
                </a:gridCol>
                <a:gridCol w="14812526">
                  <a:extLst>
                    <a:ext uri="{9D8B030D-6E8A-4147-A177-3AD203B41FA5}">
                      <a16:colId xmlns:a16="http://schemas.microsoft.com/office/drawing/2014/main" val="3566492110"/>
                    </a:ext>
                  </a:extLst>
                </a:gridCol>
                <a:gridCol w="5016909">
                  <a:extLst>
                    <a:ext uri="{9D8B030D-6E8A-4147-A177-3AD203B41FA5}">
                      <a16:colId xmlns:a16="http://schemas.microsoft.com/office/drawing/2014/main" val="1327654423"/>
                    </a:ext>
                  </a:extLst>
                </a:gridCol>
              </a:tblGrid>
              <a:tr h="1505698">
                <a:tc gridSpan="2">
                  <a:txBody>
                    <a:bodyPr/>
                    <a:lstStyle/>
                    <a:p>
                      <a:pPr marL="1481138" indent="-79375" algn="ctr">
                        <a:spcAft>
                          <a:spcPts val="0"/>
                        </a:spcAft>
                        <a:tabLst>
                          <a:tab pos="88900" algn="l"/>
                          <a:tab pos="179388" algn="l"/>
                          <a:tab pos="1169988" algn="l"/>
                        </a:tabLst>
                      </a:pP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Центральный тезис</a:t>
                      </a:r>
                      <a:endParaRPr lang="ru-RU" sz="4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Стыкуется ли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теорией и эмпирикой</a:t>
                      </a:r>
                      <a:r>
                        <a:rPr lang="ru-RU" sz="4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64127"/>
                  </a:ext>
                </a:extLst>
              </a:tr>
              <a:tr h="10909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4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Соискатель должен обладать и демонстрировать готовность к работе</a:t>
                      </a:r>
                    </a:p>
                    <a:p>
                      <a:pPr marL="0" marR="0" lvl="0" indent="0" algn="l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endParaRPr lang="ru-RU" sz="4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  <a:tab pos="1170305" algn="l"/>
                        </a:tabLst>
                        <a:defRPr/>
                      </a:pPr>
                      <a:r>
                        <a:rPr lang="ru-RU" sz="5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40029"/>
                  </a:ext>
                </a:extLst>
              </a:tr>
              <a:tr h="183070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Готовность – владение универсальными навыками (и) специфическими актуальными компетенциями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endParaRPr lang="ru-RU" sz="4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5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989521"/>
                  </a:ext>
                </a:extLst>
              </a:tr>
              <a:tr h="216509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Проблема готовности к работе очень острая – на рынке труда </a:t>
                      </a:r>
                      <a:b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дефицит нужных компетенций, особенно у выпускников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5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59676"/>
                  </a:ext>
                </a:extLst>
              </a:tr>
              <a:tr h="21736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1170305" algn="l"/>
                        </a:tabLst>
                      </a:pP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Вузы должны обеспечивать готовность выпускников к работе и несут ответственность за возможные недостатки и дефициты</a:t>
                      </a:r>
                      <a:endParaRPr lang="ru-RU" sz="4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33988"/>
                  </a:ext>
                </a:extLst>
              </a:tr>
            </a:tbl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DBAF3C8C-73B5-8842-B0D4-9A99C390E862}"/>
              </a:ext>
            </a:extLst>
          </p:cNvPr>
          <p:cNvSpPr/>
          <p:nvPr/>
        </p:nvSpPr>
        <p:spPr>
          <a:xfrm>
            <a:off x="23065208" y="12428831"/>
            <a:ext cx="1044793" cy="981896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F18CDF-7096-FD45-BD8B-8425BE127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65" y="12919779"/>
            <a:ext cx="9694791" cy="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71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42255</TotalTime>
  <Words>4399</Words>
  <Application>Microsoft Macintosh PowerPoint</Application>
  <PresentationFormat>Произвольный</PresentationFormat>
  <Paragraphs>518</Paragraphs>
  <Slides>31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 Narrow</vt:lpstr>
      <vt:lpstr>Helvetica</vt:lpstr>
      <vt:lpstr>Helvetica Light</vt:lpstr>
      <vt:lpstr>Helvetica Neue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Vera Maltseva</cp:lastModifiedBy>
  <cp:revision>1824</cp:revision>
  <cp:lastPrinted>2019-12-19T14:21:21Z</cp:lastPrinted>
  <dcterms:modified xsi:type="dcterms:W3CDTF">2021-04-28T08:53:51Z</dcterms:modified>
</cp:coreProperties>
</file>