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96" r:id="rId2"/>
    <p:sldId id="292" r:id="rId3"/>
    <p:sldId id="259" r:id="rId4"/>
    <p:sldId id="280" r:id="rId5"/>
    <p:sldId id="285" r:id="rId6"/>
    <p:sldId id="258" r:id="rId7"/>
    <p:sldId id="279" r:id="rId8"/>
    <p:sldId id="28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1" r:id="rId18"/>
    <p:sldId id="274" r:id="rId19"/>
    <p:sldId id="283" r:id="rId20"/>
    <p:sldId id="293" r:id="rId21"/>
    <p:sldId id="269" r:id="rId22"/>
    <p:sldId id="268" r:id="rId23"/>
    <p:sldId id="270" r:id="rId24"/>
    <p:sldId id="284" r:id="rId25"/>
    <p:sldId id="272" r:id="rId26"/>
    <p:sldId id="273" r:id="rId27"/>
    <p:sldId id="294" r:id="rId28"/>
    <p:sldId id="295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9743" autoAdjust="0"/>
  </p:normalViewPr>
  <p:slideViewPr>
    <p:cSldViewPr snapToGrid="0">
      <p:cViewPr>
        <p:scale>
          <a:sx n="60" d="100"/>
          <a:sy n="60" d="100"/>
        </p:scale>
        <p:origin x="-81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8575">
              <a:solidFill>
                <a:schemeClr val="accent1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92D050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2B-4CEF-8B35-BEACFA37225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2B-4CEF-8B35-BEACFA3722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Лист1!$G$4:$G$35</c:f>
              <c:strCache>
                <c:ptCount val="32"/>
                <c:pt idx="0">
                  <c:v>New Zealand</c:v>
                </c:pt>
                <c:pt idx="1">
                  <c:v>Sweden</c:v>
                </c:pt>
                <c:pt idx="2">
                  <c:v>Finland</c:v>
                </c:pt>
                <c:pt idx="3">
                  <c:v>Netherlands</c:v>
                </c:pt>
                <c:pt idx="4">
                  <c:v>Norway</c:v>
                </c:pt>
                <c:pt idx="5">
                  <c:v>Denmark</c:v>
                </c:pt>
                <c:pt idx="6">
                  <c:v>Australia</c:v>
                </c:pt>
                <c:pt idx="7">
                  <c:v>Canada</c:v>
                </c:pt>
                <c:pt idx="8">
                  <c:v>Germany</c:v>
                </c:pt>
                <c:pt idx="9">
                  <c:v>England (UK)</c:v>
                </c:pt>
                <c:pt idx="10">
                  <c:v>Japan</c:v>
                </c:pt>
                <c:pt idx="11">
                  <c:v>Flanders (Belgium)</c:v>
                </c:pt>
                <c:pt idx="12">
                  <c:v>Czech Republic</c:v>
                </c:pt>
                <c:pt idx="13">
                  <c:v>Austria</c:v>
                </c:pt>
                <c:pt idx="14">
                  <c:v>United States 2017</c:v>
                </c:pt>
                <c:pt idx="15">
                  <c:v>Korea</c:v>
                </c:pt>
                <c:pt idx="16">
                  <c:v>OECD average</c:v>
                </c:pt>
                <c:pt idx="17">
                  <c:v>United States 2012/2014</c:v>
                </c:pt>
                <c:pt idx="18">
                  <c:v>Northern Ireland (UK)</c:v>
                </c:pt>
                <c:pt idx="19">
                  <c:v>Hungary</c:v>
                </c:pt>
                <c:pt idx="20">
                  <c:v>Estonia</c:v>
                </c:pt>
                <c:pt idx="21">
                  <c:v>Israel</c:v>
                </c:pt>
                <c:pt idx="22">
                  <c:v>Russian Federation</c:v>
                </c:pt>
                <c:pt idx="23">
                  <c:v>Slovak Republic</c:v>
                </c:pt>
                <c:pt idx="24">
                  <c:v>Slovenia</c:v>
                </c:pt>
                <c:pt idx="25">
                  <c:v>Ireland</c:v>
                </c:pt>
                <c:pt idx="26">
                  <c:v>Poland</c:v>
                </c:pt>
                <c:pt idx="27">
                  <c:v>Lithuania</c:v>
                </c:pt>
                <c:pt idx="28">
                  <c:v>Chile</c:v>
                </c:pt>
                <c:pt idx="29">
                  <c:v>Greece</c:v>
                </c:pt>
                <c:pt idx="30">
                  <c:v>Mexico</c:v>
                </c:pt>
                <c:pt idx="31">
                  <c:v>Turkey</c:v>
                </c:pt>
              </c:strCache>
            </c:strRef>
          </c:cat>
          <c:val>
            <c:numRef>
              <c:f>Лист1!$H$4:$H$35</c:f>
              <c:numCache>
                <c:formatCode>0</c:formatCode>
                <c:ptCount val="32"/>
                <c:pt idx="0">
                  <c:v>44.188203000000001</c:v>
                </c:pt>
                <c:pt idx="1">
                  <c:v>43.980314899999996</c:v>
                </c:pt>
                <c:pt idx="2">
                  <c:v>41.560652700000006</c:v>
                </c:pt>
                <c:pt idx="3">
                  <c:v>41.534370500000001</c:v>
                </c:pt>
                <c:pt idx="4">
                  <c:v>40.979577399999997</c:v>
                </c:pt>
                <c:pt idx="5">
                  <c:v>38.672323499999997</c:v>
                </c:pt>
                <c:pt idx="6">
                  <c:v>37.969579899999999</c:v>
                </c:pt>
                <c:pt idx="7">
                  <c:v>36.556740400000002</c:v>
                </c:pt>
                <c:pt idx="8">
                  <c:v>35.976049000000003</c:v>
                </c:pt>
                <c:pt idx="9">
                  <c:v>34.978487799999996</c:v>
                </c:pt>
                <c:pt idx="10">
                  <c:v>34.585271599999999</c:v>
                </c:pt>
                <c:pt idx="11">
                  <c:v>34.510188999999997</c:v>
                </c:pt>
                <c:pt idx="12">
                  <c:v>33.1435678</c:v>
                </c:pt>
                <c:pt idx="13">
                  <c:v>32.468249200000002</c:v>
                </c:pt>
                <c:pt idx="14">
                  <c:v>31.150613400000001</c:v>
                </c:pt>
                <c:pt idx="15">
                  <c:v>30.409451399999998</c:v>
                </c:pt>
                <c:pt idx="16">
                  <c:v>29.744880500000001</c:v>
                </c:pt>
                <c:pt idx="17">
                  <c:v>28.895603800000004</c:v>
                </c:pt>
                <c:pt idx="18">
                  <c:v>28.732317099999999</c:v>
                </c:pt>
                <c:pt idx="19">
                  <c:v>28.491170199999999</c:v>
                </c:pt>
                <c:pt idx="20">
                  <c:v>27.555437900000001</c:v>
                </c:pt>
                <c:pt idx="21">
                  <c:v>26.625406600000002</c:v>
                </c:pt>
                <c:pt idx="22">
                  <c:v>26</c:v>
                </c:pt>
                <c:pt idx="23">
                  <c:v>25.628978099999998</c:v>
                </c:pt>
                <c:pt idx="24">
                  <c:v>25.355554099999999</c:v>
                </c:pt>
                <c:pt idx="25">
                  <c:v>25.291108099999999</c:v>
                </c:pt>
                <c:pt idx="26">
                  <c:v>19.204592699999999</c:v>
                </c:pt>
                <c:pt idx="27">
                  <c:v>17.621357199999998</c:v>
                </c:pt>
                <c:pt idx="28">
                  <c:v>14.550680100000001</c:v>
                </c:pt>
                <c:pt idx="29">
                  <c:v>14.0029976</c:v>
                </c:pt>
                <c:pt idx="30">
                  <c:v>10.213828900000001</c:v>
                </c:pt>
                <c:pt idx="31">
                  <c:v>7.7919615999999996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2B-4CEF-8B35-BEACFA372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73024"/>
        <c:axId val="227993856"/>
      </c:barChart>
      <c:catAx>
        <c:axId val="1406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993856"/>
        <c:crosses val="autoZero"/>
        <c:auto val="1"/>
        <c:lblAlgn val="ctr"/>
        <c:lblOffset val="100"/>
        <c:noMultiLvlLbl val="0"/>
      </c:catAx>
      <c:valAx>
        <c:axId val="2279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9A8D1-4A4B-4E26-8825-3C074123DD6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191E8-6F2A-499F-8C65-93667403D7F5}">
      <dgm:prSet phldrT="[Текст]" custT="1"/>
      <dgm:spPr/>
      <dgm:t>
        <a:bodyPr/>
        <a:lstStyle/>
        <a:p>
          <a:pPr algn="l"/>
          <a:r>
            <a:rPr lang="ru-RU" sz="2400" b="1" dirty="0">
              <a:latin typeface="Century Schoolbook" panose="02040604050505020304" pitchFamily="18" charset="0"/>
            </a:rPr>
            <a:t>Успешное использование ИКТ-технологий</a:t>
          </a:r>
        </a:p>
      </dgm:t>
    </dgm:pt>
    <dgm:pt modelId="{B68CBE67-21ED-4261-B381-7C9CD03C3C61}" type="parTrans" cxnId="{5A6906CB-C56E-4BAC-9B6C-6AA6465762FF}">
      <dgm:prSet/>
      <dgm:spPr/>
      <dgm:t>
        <a:bodyPr/>
        <a:lstStyle/>
        <a:p>
          <a:endParaRPr lang="ru-RU"/>
        </a:p>
      </dgm:t>
    </dgm:pt>
    <dgm:pt modelId="{551980A6-AF17-4869-BD1A-FDE01120C223}" type="sibTrans" cxnId="{5A6906CB-C56E-4BAC-9B6C-6AA6465762FF}">
      <dgm:prSet/>
      <dgm:spPr/>
      <dgm:t>
        <a:bodyPr/>
        <a:lstStyle/>
        <a:p>
          <a:endParaRPr lang="ru-RU"/>
        </a:p>
      </dgm:t>
    </dgm:pt>
    <dgm:pt modelId="{2782A820-0E5A-449B-8050-720E78DA213B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r>
            <a:rPr lang="ru-RU" sz="2300" b="1" dirty="0">
              <a:solidFill>
                <a:schemeClr val="bg1"/>
              </a:solidFill>
              <a:latin typeface="Century Schoolbook" panose="02040604050505020304" pitchFamily="18" charset="0"/>
            </a:rPr>
            <a:t>Планирование деятельности и постановка целей (когнитивная деятельность)</a:t>
          </a:r>
        </a:p>
      </dgm:t>
    </dgm:pt>
    <dgm:pt modelId="{75CF29D7-071F-491A-B1BB-6B68671A9E47}" type="parTrans" cxnId="{4DE137C5-1A0F-4173-9BC2-4137A0A99BA9}">
      <dgm:prSet/>
      <dgm:spPr/>
      <dgm:t>
        <a:bodyPr/>
        <a:lstStyle/>
        <a:p>
          <a:endParaRPr lang="ru-RU"/>
        </a:p>
      </dgm:t>
    </dgm:pt>
    <dgm:pt modelId="{871DE154-E9AF-4952-A37B-57939E823560}" type="sibTrans" cxnId="{4DE137C5-1A0F-4173-9BC2-4137A0A99BA9}">
      <dgm:prSet/>
      <dgm:spPr/>
      <dgm:t>
        <a:bodyPr/>
        <a:lstStyle/>
        <a:p>
          <a:endParaRPr lang="ru-RU"/>
        </a:p>
      </dgm:t>
    </dgm:pt>
    <dgm:pt modelId="{A6764985-5608-4734-B131-B593D6DAC71C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400" b="1" dirty="0">
              <a:latin typeface="Century Schoolbook" panose="02040604050505020304" pitchFamily="18" charset="0"/>
            </a:rPr>
            <a:t>Умение решать проблемную </a:t>
          </a:r>
          <a:endParaRPr lang="ru-RU" sz="2400" b="1" dirty="0" smtClean="0">
            <a:latin typeface="Century Schoolbook" panose="02040604050505020304" pitchFamily="18" charset="0"/>
          </a:endParaRPr>
        </a:p>
        <a:p>
          <a:pPr algn="l">
            <a:spcAft>
              <a:spcPts val="0"/>
            </a:spcAft>
          </a:pPr>
          <a:r>
            <a:rPr lang="ru-RU" sz="2400" b="1" dirty="0" smtClean="0">
              <a:latin typeface="Century Schoolbook" panose="02040604050505020304" pitchFamily="18" charset="0"/>
            </a:rPr>
            <a:t>ситуацию</a:t>
          </a:r>
          <a:endParaRPr lang="ru-RU" sz="2400" b="1" dirty="0">
            <a:latin typeface="Century Schoolbook" panose="02040604050505020304" pitchFamily="18" charset="0"/>
          </a:endParaRPr>
        </a:p>
      </dgm:t>
    </dgm:pt>
    <dgm:pt modelId="{2237B591-221A-4D55-B263-BCD8DA0AF68A}" type="parTrans" cxnId="{935F9D9C-9E6E-4B13-A0E0-A3DDD9790835}">
      <dgm:prSet/>
      <dgm:spPr/>
      <dgm:t>
        <a:bodyPr/>
        <a:lstStyle/>
        <a:p>
          <a:endParaRPr lang="ru-RU"/>
        </a:p>
      </dgm:t>
    </dgm:pt>
    <dgm:pt modelId="{E487007E-AFCA-4528-98B1-6141D9E7B305}" type="sibTrans" cxnId="{935F9D9C-9E6E-4B13-A0E0-A3DDD9790835}">
      <dgm:prSet/>
      <dgm:spPr/>
      <dgm:t>
        <a:bodyPr/>
        <a:lstStyle/>
        <a:p>
          <a:endParaRPr lang="ru-RU"/>
        </a:p>
      </dgm:t>
    </dgm:pt>
    <dgm:pt modelId="{A992D8B2-DFEB-4E2F-90F9-FC9C3F32752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Использование функциональных возможностей интерфейсов для сбора информации и решения задач;</a:t>
          </a:r>
        </a:p>
      </dgm:t>
    </dgm:pt>
    <dgm:pt modelId="{F54A74C9-AA01-44F0-9564-2AF4355C2E87}" type="parTrans" cxnId="{7B38379A-DCFC-4C54-B0B6-9618FD4BF14C}">
      <dgm:prSet/>
      <dgm:spPr/>
      <dgm:t>
        <a:bodyPr/>
        <a:lstStyle/>
        <a:p>
          <a:endParaRPr lang="ru-RU"/>
        </a:p>
      </dgm:t>
    </dgm:pt>
    <dgm:pt modelId="{5FF9B5C8-D1D4-4290-8D1A-9FB51133BE34}" type="sibTrans" cxnId="{7B38379A-DCFC-4C54-B0B6-9618FD4BF14C}">
      <dgm:prSet/>
      <dgm:spPr/>
      <dgm:t>
        <a:bodyPr/>
        <a:lstStyle/>
        <a:p>
          <a:endParaRPr lang="ru-RU"/>
        </a:p>
      </dgm:t>
    </dgm:pt>
    <dgm:pt modelId="{F82CB23C-9D9A-40E1-B06B-04B1E6B17196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Умение пользоваться компьютерами или планшетами с предустановленным программным обеспечением;</a:t>
          </a:r>
        </a:p>
      </dgm:t>
    </dgm:pt>
    <dgm:pt modelId="{6E715E52-65D9-4E14-B419-582A8DC85271}" type="parTrans" cxnId="{78CD6219-483E-45BF-91D9-A233D2BB487E}">
      <dgm:prSet/>
      <dgm:spPr/>
      <dgm:t>
        <a:bodyPr/>
        <a:lstStyle/>
        <a:p>
          <a:endParaRPr lang="ru-RU"/>
        </a:p>
      </dgm:t>
    </dgm:pt>
    <dgm:pt modelId="{3B777432-0694-42FD-BA51-B4FFEF55AE77}" type="sibTrans" cxnId="{78CD6219-483E-45BF-91D9-A233D2BB487E}">
      <dgm:prSet/>
      <dgm:spPr/>
      <dgm:t>
        <a:bodyPr/>
        <a:lstStyle/>
        <a:p>
          <a:endParaRPr lang="ru-RU"/>
        </a:p>
      </dgm:t>
    </dgm:pt>
    <dgm:pt modelId="{1F1973DD-1C5B-4E4F-9E29-3B8D2DE4BE66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Планирование целей;</a:t>
          </a:r>
        </a:p>
      </dgm:t>
    </dgm:pt>
    <dgm:pt modelId="{EB83A4D9-BAA6-4AF7-993D-251969662307}" type="parTrans" cxnId="{0F4E5719-A1B5-4D28-81DF-D327101CC1A8}">
      <dgm:prSet/>
      <dgm:spPr/>
      <dgm:t>
        <a:bodyPr/>
        <a:lstStyle/>
        <a:p>
          <a:endParaRPr lang="ru-RU"/>
        </a:p>
      </dgm:t>
    </dgm:pt>
    <dgm:pt modelId="{54F44689-D5DA-4B63-8663-255F8A1BAAD0}" type="sibTrans" cxnId="{0F4E5719-A1B5-4D28-81DF-D327101CC1A8}">
      <dgm:prSet/>
      <dgm:spPr/>
      <dgm:t>
        <a:bodyPr/>
        <a:lstStyle/>
        <a:p>
          <a:endParaRPr lang="ru-RU"/>
        </a:p>
      </dgm:t>
    </dgm:pt>
    <dgm:pt modelId="{8FE830E9-7587-459A-8B76-031CFC194E79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Выделение критериев результативности и их мониторинг;</a:t>
          </a:r>
        </a:p>
      </dgm:t>
    </dgm:pt>
    <dgm:pt modelId="{756C5631-16A8-4231-9CBA-FE773D2F3EF6}" type="parTrans" cxnId="{1A56D763-918C-4E43-9FF2-61A3881F53FE}">
      <dgm:prSet/>
      <dgm:spPr/>
      <dgm:t>
        <a:bodyPr/>
        <a:lstStyle/>
        <a:p>
          <a:endParaRPr lang="ru-RU"/>
        </a:p>
      </dgm:t>
    </dgm:pt>
    <dgm:pt modelId="{653D732E-CBD2-48CD-AB9F-54ADF90F1E01}" type="sibTrans" cxnId="{1A56D763-918C-4E43-9FF2-61A3881F53FE}">
      <dgm:prSet/>
      <dgm:spPr/>
      <dgm:t>
        <a:bodyPr/>
        <a:lstStyle/>
        <a:p>
          <a:endParaRPr lang="ru-RU"/>
        </a:p>
      </dgm:t>
    </dgm:pt>
    <dgm:pt modelId="{EEF62E39-5E29-4A0D-9873-761A5EFD8746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Использование, отбор и трансформация информации;</a:t>
          </a:r>
        </a:p>
      </dgm:t>
    </dgm:pt>
    <dgm:pt modelId="{A3B64E75-F863-4979-A967-E70194BFFEEC}" type="parTrans" cxnId="{4F7FF8E3-A189-4E99-9B9A-18DECF0FF51D}">
      <dgm:prSet/>
      <dgm:spPr/>
      <dgm:t>
        <a:bodyPr/>
        <a:lstStyle/>
        <a:p>
          <a:endParaRPr lang="ru-RU"/>
        </a:p>
      </dgm:t>
    </dgm:pt>
    <dgm:pt modelId="{AFE34423-0229-4A0E-A6D8-72C01BAF2196}" type="sibTrans" cxnId="{4F7FF8E3-A189-4E99-9B9A-18DECF0FF51D}">
      <dgm:prSet/>
      <dgm:spPr/>
      <dgm:t>
        <a:bodyPr/>
        <a:lstStyle/>
        <a:p>
          <a:endParaRPr lang="ru-RU"/>
        </a:p>
      </dgm:t>
    </dgm:pt>
    <dgm:pt modelId="{083316A0-BDE6-4379-8987-123A96F36CD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Применение логического и категориального рассуждения.</a:t>
          </a:r>
        </a:p>
      </dgm:t>
    </dgm:pt>
    <dgm:pt modelId="{675F1D3B-1F3B-4E8B-A549-C6FC29956A09}" type="parTrans" cxnId="{351D6430-9C2C-4FE6-B567-24B58BFD2586}">
      <dgm:prSet/>
      <dgm:spPr/>
      <dgm:t>
        <a:bodyPr/>
        <a:lstStyle/>
        <a:p>
          <a:endParaRPr lang="ru-RU"/>
        </a:p>
      </dgm:t>
    </dgm:pt>
    <dgm:pt modelId="{682616C7-665A-48C3-B199-C31700B96025}" type="sibTrans" cxnId="{351D6430-9C2C-4FE6-B567-24B58BFD2586}">
      <dgm:prSet/>
      <dgm:spPr/>
      <dgm:t>
        <a:bodyPr/>
        <a:lstStyle/>
        <a:p>
          <a:endParaRPr lang="ru-RU"/>
        </a:p>
      </dgm:t>
    </dgm:pt>
    <dgm:pt modelId="{626355D1-62D9-41FB-B23A-22BC4953856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Поиск и осмысление проблемной ситуации;</a:t>
          </a:r>
        </a:p>
      </dgm:t>
    </dgm:pt>
    <dgm:pt modelId="{41B2D1D7-DA6E-47A7-9A7A-44F45FE44B0C}" type="parTrans" cxnId="{B4A7231A-78D7-46FD-9432-35C5D79D86AD}">
      <dgm:prSet/>
      <dgm:spPr/>
      <dgm:t>
        <a:bodyPr/>
        <a:lstStyle/>
        <a:p>
          <a:endParaRPr lang="ru-RU"/>
        </a:p>
      </dgm:t>
    </dgm:pt>
    <dgm:pt modelId="{E452A0A3-C539-46E6-869F-E472E695359E}" type="sibTrans" cxnId="{B4A7231A-78D7-46FD-9432-35C5D79D86AD}">
      <dgm:prSet/>
      <dgm:spPr/>
      <dgm:t>
        <a:bodyPr/>
        <a:lstStyle/>
        <a:p>
          <a:endParaRPr lang="ru-RU"/>
        </a:p>
      </dgm:t>
    </dgm:pt>
    <dgm:pt modelId="{21DB09F7-2FEB-418B-B425-F607EEFD193A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Определение состава действий для ее решения;</a:t>
          </a:r>
        </a:p>
      </dgm:t>
    </dgm:pt>
    <dgm:pt modelId="{E3635509-E527-42DA-B754-CCCF59196019}" type="parTrans" cxnId="{E1CD0EBD-DAFE-4CEC-9A5C-6300C30F534C}">
      <dgm:prSet/>
      <dgm:spPr/>
      <dgm:t>
        <a:bodyPr/>
        <a:lstStyle/>
        <a:p>
          <a:endParaRPr lang="ru-RU"/>
        </a:p>
      </dgm:t>
    </dgm:pt>
    <dgm:pt modelId="{2ACA87A7-3F31-45DB-A489-2E9A80BF6CA9}" type="sibTrans" cxnId="{E1CD0EBD-DAFE-4CEC-9A5C-6300C30F534C}">
      <dgm:prSet/>
      <dgm:spPr/>
      <dgm:t>
        <a:bodyPr/>
        <a:lstStyle/>
        <a:p>
          <a:endParaRPr lang="ru-RU"/>
        </a:p>
      </dgm:t>
    </dgm:pt>
    <dgm:pt modelId="{7C211D7F-6E6D-45F0-90D8-0C2B58DE7824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Использовать функции и команды интерфейсов, а также работать с текстовыми и графическими источниками информации.  </a:t>
          </a:r>
        </a:p>
      </dgm:t>
    </dgm:pt>
    <dgm:pt modelId="{A1BA9E94-3850-42A3-83AE-99B5DC86E99D}" type="parTrans" cxnId="{66EE3CAB-4718-428B-BAFC-FAB5DD9422B9}">
      <dgm:prSet/>
      <dgm:spPr/>
      <dgm:t>
        <a:bodyPr/>
        <a:lstStyle/>
        <a:p>
          <a:endParaRPr lang="ru-RU"/>
        </a:p>
      </dgm:t>
    </dgm:pt>
    <dgm:pt modelId="{70E14E61-155A-480E-BAF7-0FC306765750}" type="sibTrans" cxnId="{66EE3CAB-4718-428B-BAFC-FAB5DD9422B9}">
      <dgm:prSet/>
      <dgm:spPr/>
      <dgm:t>
        <a:bodyPr/>
        <a:lstStyle/>
        <a:p>
          <a:endParaRPr lang="ru-RU"/>
        </a:p>
      </dgm:t>
    </dgm:pt>
    <dgm:pt modelId="{C8ADA5D4-C27B-4B5A-A8C1-DA76D918B85E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Доступ к информации и оценка ее качества;</a:t>
          </a:r>
        </a:p>
      </dgm:t>
    </dgm:pt>
    <dgm:pt modelId="{7154F528-63B7-4338-A7E5-3F7DA74A44BA}" type="parTrans" cxnId="{8C4E44EE-DED7-436D-870F-114E2FBA7E32}">
      <dgm:prSet/>
      <dgm:spPr/>
      <dgm:t>
        <a:bodyPr/>
        <a:lstStyle/>
        <a:p>
          <a:endParaRPr lang="ru-RU"/>
        </a:p>
      </dgm:t>
    </dgm:pt>
    <dgm:pt modelId="{02E578F0-94EC-48F8-AB45-5746D2EA1A29}" type="sibTrans" cxnId="{8C4E44EE-DED7-436D-870F-114E2FBA7E32}">
      <dgm:prSet/>
      <dgm:spPr/>
      <dgm:t>
        <a:bodyPr/>
        <a:lstStyle/>
        <a:p>
          <a:endParaRPr lang="ru-RU"/>
        </a:p>
      </dgm:t>
    </dgm:pt>
    <dgm:pt modelId="{12076CDE-EC45-43CE-B135-4E9A9602FCE0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ru-RU" sz="1500" dirty="0">
              <a:latin typeface="Century Schoolbook" panose="02040604050505020304" pitchFamily="18" charset="0"/>
            </a:rPr>
            <a:t>Выбор оптимальной стратегии и способов решения проблемной ситуации с использованием доступных функциональных возможностей информационной среды.</a:t>
          </a:r>
        </a:p>
      </dgm:t>
    </dgm:pt>
    <dgm:pt modelId="{95D9F4AF-C2F5-4F35-8341-0602D26B84FD}" type="parTrans" cxnId="{49B4E098-7D3A-4574-8E3B-149205929E27}">
      <dgm:prSet/>
      <dgm:spPr/>
      <dgm:t>
        <a:bodyPr/>
        <a:lstStyle/>
        <a:p>
          <a:endParaRPr lang="ru-RU"/>
        </a:p>
      </dgm:t>
    </dgm:pt>
    <dgm:pt modelId="{44B3D01F-4742-41B0-A0DC-2EAA6E423119}" type="sibTrans" cxnId="{49B4E098-7D3A-4574-8E3B-149205929E27}">
      <dgm:prSet/>
      <dgm:spPr/>
      <dgm:t>
        <a:bodyPr/>
        <a:lstStyle/>
        <a:p>
          <a:endParaRPr lang="ru-RU"/>
        </a:p>
      </dgm:t>
    </dgm:pt>
    <dgm:pt modelId="{EFC42EDE-E331-4AAB-BD49-90EE86D9F9F4}" type="pres">
      <dgm:prSet presAssocID="{F5C9A8D1-4A4B-4E26-8825-3C074123DD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73FCF-0989-4428-B129-D8609CAAAD13}" type="pres">
      <dgm:prSet presAssocID="{2FB191E8-6F2A-499F-8C65-93667403D7F5}" presName="linNode" presStyleCnt="0"/>
      <dgm:spPr/>
    </dgm:pt>
    <dgm:pt modelId="{9EDE87D3-8A3F-4767-A241-D313013D4A0B}" type="pres">
      <dgm:prSet presAssocID="{2FB191E8-6F2A-499F-8C65-93667403D7F5}" presName="parentText" presStyleLbl="node1" presStyleIdx="0" presStyleCnt="3" custScaleY="29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607DD-787B-4DFF-B3ED-743EE76C4967}" type="pres">
      <dgm:prSet presAssocID="{2FB191E8-6F2A-499F-8C65-93667403D7F5}" presName="descendantText" presStyleLbl="alignAccFollowNode1" presStyleIdx="0" presStyleCnt="3" custScaleY="3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24E26-2F55-45BE-857B-82DBB20B6603}" type="pres">
      <dgm:prSet presAssocID="{551980A6-AF17-4869-BD1A-FDE01120C223}" presName="sp" presStyleCnt="0"/>
      <dgm:spPr/>
    </dgm:pt>
    <dgm:pt modelId="{40339942-95C9-4B25-8705-19EB2CBF8A26}" type="pres">
      <dgm:prSet presAssocID="{2782A820-0E5A-449B-8050-720E78DA213B}" presName="linNode" presStyleCnt="0"/>
      <dgm:spPr/>
    </dgm:pt>
    <dgm:pt modelId="{81311022-5627-40F6-A06B-CC3F09ADF6BC}" type="pres">
      <dgm:prSet presAssocID="{2782A820-0E5A-449B-8050-720E78DA213B}" presName="parentText" presStyleLbl="node1" presStyleIdx="1" presStyleCnt="3" custScaleY="29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42109-DA2E-47FC-9DE8-FB98C5F5F2F4}" type="pres">
      <dgm:prSet presAssocID="{2782A820-0E5A-449B-8050-720E78DA213B}" presName="descendantText" presStyleLbl="alignAccFollowNode1" presStyleIdx="1" presStyleCnt="3" custScaleY="3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6624-25F3-4EEC-A0DB-EC3636027FB4}" type="pres">
      <dgm:prSet presAssocID="{871DE154-E9AF-4952-A37B-57939E823560}" presName="sp" presStyleCnt="0"/>
      <dgm:spPr/>
    </dgm:pt>
    <dgm:pt modelId="{C16459B7-E1C9-4923-8E57-19A0FFEC10A9}" type="pres">
      <dgm:prSet presAssocID="{A6764985-5608-4734-B131-B593D6DAC71C}" presName="linNode" presStyleCnt="0"/>
      <dgm:spPr/>
    </dgm:pt>
    <dgm:pt modelId="{87181EE9-8AA2-4E25-9D4C-C1306C41B60B}" type="pres">
      <dgm:prSet presAssocID="{A6764985-5608-4734-B131-B593D6DAC71C}" presName="parentText" presStyleLbl="node1" presStyleIdx="2" presStyleCnt="3" custScaleY="29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25AB7-FCFE-437E-8646-422AEE0056CC}" type="pres">
      <dgm:prSet presAssocID="{A6764985-5608-4734-B131-B593D6DAC71C}" presName="descendantText" presStyleLbl="alignAccFollowNode1" presStyleIdx="2" presStyleCnt="3" custScaleY="3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E5719-A1B5-4D28-81DF-D327101CC1A8}" srcId="{2782A820-0E5A-449B-8050-720E78DA213B}" destId="{1F1973DD-1C5B-4E4F-9E29-3B8D2DE4BE66}" srcOrd="0" destOrd="0" parTransId="{EB83A4D9-BAA6-4AF7-993D-251969662307}" sibTransId="{54F44689-D5DA-4B63-8663-255F8A1BAAD0}"/>
    <dgm:cxn modelId="{B4A7231A-78D7-46FD-9432-35C5D79D86AD}" srcId="{A6764985-5608-4734-B131-B593D6DAC71C}" destId="{626355D1-62D9-41FB-B23A-22BC49538561}" srcOrd="0" destOrd="0" parTransId="{41B2D1D7-DA6E-47A7-9A7A-44F45FE44B0C}" sibTransId="{E452A0A3-C539-46E6-869F-E472E695359E}"/>
    <dgm:cxn modelId="{B6C8F827-6DCA-481F-BA1C-E4D49A5E99E5}" type="presOf" srcId="{626355D1-62D9-41FB-B23A-22BC49538561}" destId="{5D625AB7-FCFE-437E-8646-422AEE0056CC}" srcOrd="0" destOrd="0" presId="urn:microsoft.com/office/officeart/2005/8/layout/vList5"/>
    <dgm:cxn modelId="{0BD85D6C-EC95-4A78-8554-23B08FDE2F5D}" type="presOf" srcId="{1F1973DD-1C5B-4E4F-9E29-3B8D2DE4BE66}" destId="{CE242109-DA2E-47FC-9DE8-FB98C5F5F2F4}" srcOrd="0" destOrd="0" presId="urn:microsoft.com/office/officeart/2005/8/layout/vList5"/>
    <dgm:cxn modelId="{49B4E098-7D3A-4574-8E3B-149205929E27}" srcId="{A6764985-5608-4734-B131-B593D6DAC71C}" destId="{12076CDE-EC45-43CE-B135-4E9A9602FCE0}" srcOrd="2" destOrd="0" parTransId="{95D9F4AF-C2F5-4F35-8341-0602D26B84FD}" sibTransId="{44B3D01F-4742-41B0-A0DC-2EAA6E423119}"/>
    <dgm:cxn modelId="{A9AF8878-AC13-4414-8D41-2E0DE28199D7}" type="presOf" srcId="{083316A0-BDE6-4379-8987-123A96F36CD5}" destId="{CE242109-DA2E-47FC-9DE8-FB98C5F5F2F4}" srcOrd="0" destOrd="4" presId="urn:microsoft.com/office/officeart/2005/8/layout/vList5"/>
    <dgm:cxn modelId="{351D6430-9C2C-4FE6-B567-24B58BFD2586}" srcId="{2782A820-0E5A-449B-8050-720E78DA213B}" destId="{083316A0-BDE6-4379-8987-123A96F36CD5}" srcOrd="4" destOrd="0" parTransId="{675F1D3B-1F3B-4E8B-A549-C6FC29956A09}" sibTransId="{682616C7-665A-48C3-B199-C31700B96025}"/>
    <dgm:cxn modelId="{66EE3CAB-4718-428B-BAFC-FAB5DD9422B9}" srcId="{2FB191E8-6F2A-499F-8C65-93667403D7F5}" destId="{7C211D7F-6E6D-45F0-90D8-0C2B58DE7824}" srcOrd="2" destOrd="0" parTransId="{A1BA9E94-3850-42A3-83AE-99B5DC86E99D}" sibTransId="{70E14E61-155A-480E-BAF7-0FC306765750}"/>
    <dgm:cxn modelId="{D50D9EB1-32FA-40F2-BA15-388847DDE877}" type="presOf" srcId="{C8ADA5D4-C27B-4B5A-A8C1-DA76D918B85E}" destId="{CE242109-DA2E-47FC-9DE8-FB98C5F5F2F4}" srcOrd="0" destOrd="2" presId="urn:microsoft.com/office/officeart/2005/8/layout/vList5"/>
    <dgm:cxn modelId="{7B38379A-DCFC-4C54-B0B6-9618FD4BF14C}" srcId="{2FB191E8-6F2A-499F-8C65-93667403D7F5}" destId="{A992D8B2-DFEB-4E2F-90F9-FC9C3F327525}" srcOrd="0" destOrd="0" parTransId="{F54A74C9-AA01-44F0-9564-2AF4355C2E87}" sibTransId="{5FF9B5C8-D1D4-4290-8D1A-9FB51133BE34}"/>
    <dgm:cxn modelId="{ED26865C-5ED5-4069-A07F-E716155493CF}" type="presOf" srcId="{7C211D7F-6E6D-45F0-90D8-0C2B58DE7824}" destId="{FE0607DD-787B-4DFF-B3ED-743EE76C4967}" srcOrd="0" destOrd="2" presId="urn:microsoft.com/office/officeart/2005/8/layout/vList5"/>
    <dgm:cxn modelId="{1A56D763-918C-4E43-9FF2-61A3881F53FE}" srcId="{2782A820-0E5A-449B-8050-720E78DA213B}" destId="{8FE830E9-7587-459A-8B76-031CFC194E79}" srcOrd="1" destOrd="0" parTransId="{756C5631-16A8-4231-9CBA-FE773D2F3EF6}" sibTransId="{653D732E-CBD2-48CD-AB9F-54ADF90F1E01}"/>
    <dgm:cxn modelId="{5A6906CB-C56E-4BAC-9B6C-6AA6465762FF}" srcId="{F5C9A8D1-4A4B-4E26-8825-3C074123DD61}" destId="{2FB191E8-6F2A-499F-8C65-93667403D7F5}" srcOrd="0" destOrd="0" parTransId="{B68CBE67-21ED-4261-B381-7C9CD03C3C61}" sibTransId="{551980A6-AF17-4869-BD1A-FDE01120C223}"/>
    <dgm:cxn modelId="{8DACCC8B-5118-4B87-981E-D49FBFCDA3CF}" type="presOf" srcId="{2782A820-0E5A-449B-8050-720E78DA213B}" destId="{81311022-5627-40F6-A06B-CC3F09ADF6BC}" srcOrd="0" destOrd="0" presId="urn:microsoft.com/office/officeart/2005/8/layout/vList5"/>
    <dgm:cxn modelId="{F54B0817-58A9-4852-A5D3-82CB1878339F}" type="presOf" srcId="{F5C9A8D1-4A4B-4E26-8825-3C074123DD61}" destId="{EFC42EDE-E331-4AAB-BD49-90EE86D9F9F4}" srcOrd="0" destOrd="0" presId="urn:microsoft.com/office/officeart/2005/8/layout/vList5"/>
    <dgm:cxn modelId="{872AAEFD-31C1-4AFC-90AE-7D6C22639734}" type="presOf" srcId="{8FE830E9-7587-459A-8B76-031CFC194E79}" destId="{CE242109-DA2E-47FC-9DE8-FB98C5F5F2F4}" srcOrd="0" destOrd="1" presId="urn:microsoft.com/office/officeart/2005/8/layout/vList5"/>
    <dgm:cxn modelId="{8C4E44EE-DED7-436D-870F-114E2FBA7E32}" srcId="{2782A820-0E5A-449B-8050-720E78DA213B}" destId="{C8ADA5D4-C27B-4B5A-A8C1-DA76D918B85E}" srcOrd="2" destOrd="0" parTransId="{7154F528-63B7-4338-A7E5-3F7DA74A44BA}" sibTransId="{02E578F0-94EC-48F8-AB45-5746D2EA1A29}"/>
    <dgm:cxn modelId="{2D7C7550-D1AA-4008-BAD5-07BD8CD1CB9E}" type="presOf" srcId="{12076CDE-EC45-43CE-B135-4E9A9602FCE0}" destId="{5D625AB7-FCFE-437E-8646-422AEE0056CC}" srcOrd="0" destOrd="2" presId="urn:microsoft.com/office/officeart/2005/8/layout/vList5"/>
    <dgm:cxn modelId="{4DE137C5-1A0F-4173-9BC2-4137A0A99BA9}" srcId="{F5C9A8D1-4A4B-4E26-8825-3C074123DD61}" destId="{2782A820-0E5A-449B-8050-720E78DA213B}" srcOrd="1" destOrd="0" parTransId="{75CF29D7-071F-491A-B1BB-6B68671A9E47}" sibTransId="{871DE154-E9AF-4952-A37B-57939E823560}"/>
    <dgm:cxn modelId="{4C33DA5F-5D8F-4C26-888A-F425958EE4CD}" type="presOf" srcId="{2FB191E8-6F2A-499F-8C65-93667403D7F5}" destId="{9EDE87D3-8A3F-4767-A241-D313013D4A0B}" srcOrd="0" destOrd="0" presId="urn:microsoft.com/office/officeart/2005/8/layout/vList5"/>
    <dgm:cxn modelId="{C1F447E2-80D6-44C3-85A1-7F8E9791B376}" type="presOf" srcId="{A6764985-5608-4734-B131-B593D6DAC71C}" destId="{87181EE9-8AA2-4E25-9D4C-C1306C41B60B}" srcOrd="0" destOrd="0" presId="urn:microsoft.com/office/officeart/2005/8/layout/vList5"/>
    <dgm:cxn modelId="{E95FCB74-953E-428F-A8C0-4BF4FD93B205}" type="presOf" srcId="{F82CB23C-9D9A-40E1-B06B-04B1E6B17196}" destId="{FE0607DD-787B-4DFF-B3ED-743EE76C4967}" srcOrd="0" destOrd="1" presId="urn:microsoft.com/office/officeart/2005/8/layout/vList5"/>
    <dgm:cxn modelId="{4CA6A07D-5B84-4B37-A4AE-0F557DEFC4FC}" type="presOf" srcId="{A992D8B2-DFEB-4E2F-90F9-FC9C3F327525}" destId="{FE0607DD-787B-4DFF-B3ED-743EE76C4967}" srcOrd="0" destOrd="0" presId="urn:microsoft.com/office/officeart/2005/8/layout/vList5"/>
    <dgm:cxn modelId="{78CD6219-483E-45BF-91D9-A233D2BB487E}" srcId="{2FB191E8-6F2A-499F-8C65-93667403D7F5}" destId="{F82CB23C-9D9A-40E1-B06B-04B1E6B17196}" srcOrd="1" destOrd="0" parTransId="{6E715E52-65D9-4E14-B419-582A8DC85271}" sibTransId="{3B777432-0694-42FD-BA51-B4FFEF55AE77}"/>
    <dgm:cxn modelId="{935F9D9C-9E6E-4B13-A0E0-A3DDD9790835}" srcId="{F5C9A8D1-4A4B-4E26-8825-3C074123DD61}" destId="{A6764985-5608-4734-B131-B593D6DAC71C}" srcOrd="2" destOrd="0" parTransId="{2237B591-221A-4D55-B263-BCD8DA0AF68A}" sibTransId="{E487007E-AFCA-4528-98B1-6141D9E7B305}"/>
    <dgm:cxn modelId="{117A9AFA-B2E2-4D4A-A8AA-BD784DAD9A8E}" type="presOf" srcId="{21DB09F7-2FEB-418B-B425-F607EEFD193A}" destId="{5D625AB7-FCFE-437E-8646-422AEE0056CC}" srcOrd="0" destOrd="1" presId="urn:microsoft.com/office/officeart/2005/8/layout/vList5"/>
    <dgm:cxn modelId="{4F7FF8E3-A189-4E99-9B9A-18DECF0FF51D}" srcId="{2782A820-0E5A-449B-8050-720E78DA213B}" destId="{EEF62E39-5E29-4A0D-9873-761A5EFD8746}" srcOrd="3" destOrd="0" parTransId="{A3B64E75-F863-4979-A967-E70194BFFEEC}" sibTransId="{AFE34423-0229-4A0E-A6D8-72C01BAF2196}"/>
    <dgm:cxn modelId="{295EA391-C422-4614-9A71-0CFEFBADEED8}" type="presOf" srcId="{EEF62E39-5E29-4A0D-9873-761A5EFD8746}" destId="{CE242109-DA2E-47FC-9DE8-FB98C5F5F2F4}" srcOrd="0" destOrd="3" presId="urn:microsoft.com/office/officeart/2005/8/layout/vList5"/>
    <dgm:cxn modelId="{E1CD0EBD-DAFE-4CEC-9A5C-6300C30F534C}" srcId="{A6764985-5608-4734-B131-B593D6DAC71C}" destId="{21DB09F7-2FEB-418B-B425-F607EEFD193A}" srcOrd="1" destOrd="0" parTransId="{E3635509-E527-42DA-B754-CCCF59196019}" sibTransId="{2ACA87A7-3F31-45DB-A489-2E9A80BF6CA9}"/>
    <dgm:cxn modelId="{70B77B13-FC2E-4C5A-94E5-B317ACB3DFB4}" type="presParOf" srcId="{EFC42EDE-E331-4AAB-BD49-90EE86D9F9F4}" destId="{79773FCF-0989-4428-B129-D8609CAAAD13}" srcOrd="0" destOrd="0" presId="urn:microsoft.com/office/officeart/2005/8/layout/vList5"/>
    <dgm:cxn modelId="{B5CC7598-17D4-42D9-BC65-9198B14B71C2}" type="presParOf" srcId="{79773FCF-0989-4428-B129-D8609CAAAD13}" destId="{9EDE87D3-8A3F-4767-A241-D313013D4A0B}" srcOrd="0" destOrd="0" presId="urn:microsoft.com/office/officeart/2005/8/layout/vList5"/>
    <dgm:cxn modelId="{543D3D08-68B1-4C6C-B314-E3D5AD291EF0}" type="presParOf" srcId="{79773FCF-0989-4428-B129-D8609CAAAD13}" destId="{FE0607DD-787B-4DFF-B3ED-743EE76C4967}" srcOrd="1" destOrd="0" presId="urn:microsoft.com/office/officeart/2005/8/layout/vList5"/>
    <dgm:cxn modelId="{DC7749ED-DCE9-4440-AB6B-4B25A240C679}" type="presParOf" srcId="{EFC42EDE-E331-4AAB-BD49-90EE86D9F9F4}" destId="{9FA24E26-2F55-45BE-857B-82DBB20B6603}" srcOrd="1" destOrd="0" presId="urn:microsoft.com/office/officeart/2005/8/layout/vList5"/>
    <dgm:cxn modelId="{8CD4386B-B060-407C-A0F6-2A31D38933F4}" type="presParOf" srcId="{EFC42EDE-E331-4AAB-BD49-90EE86D9F9F4}" destId="{40339942-95C9-4B25-8705-19EB2CBF8A26}" srcOrd="2" destOrd="0" presId="urn:microsoft.com/office/officeart/2005/8/layout/vList5"/>
    <dgm:cxn modelId="{328E1469-E529-46BE-BC55-10F079684A60}" type="presParOf" srcId="{40339942-95C9-4B25-8705-19EB2CBF8A26}" destId="{81311022-5627-40F6-A06B-CC3F09ADF6BC}" srcOrd="0" destOrd="0" presId="urn:microsoft.com/office/officeart/2005/8/layout/vList5"/>
    <dgm:cxn modelId="{D95E7CF1-63F1-42BF-855E-599B1856039D}" type="presParOf" srcId="{40339942-95C9-4B25-8705-19EB2CBF8A26}" destId="{CE242109-DA2E-47FC-9DE8-FB98C5F5F2F4}" srcOrd="1" destOrd="0" presId="urn:microsoft.com/office/officeart/2005/8/layout/vList5"/>
    <dgm:cxn modelId="{0D87E78A-C37D-4396-B314-3B18007F0AB2}" type="presParOf" srcId="{EFC42EDE-E331-4AAB-BD49-90EE86D9F9F4}" destId="{D2DD6624-25F3-4EEC-A0DB-EC3636027FB4}" srcOrd="3" destOrd="0" presId="urn:microsoft.com/office/officeart/2005/8/layout/vList5"/>
    <dgm:cxn modelId="{5D28179F-D91C-470B-8B23-0FB8118CC859}" type="presParOf" srcId="{EFC42EDE-E331-4AAB-BD49-90EE86D9F9F4}" destId="{C16459B7-E1C9-4923-8E57-19A0FFEC10A9}" srcOrd="4" destOrd="0" presId="urn:microsoft.com/office/officeart/2005/8/layout/vList5"/>
    <dgm:cxn modelId="{47507623-527F-41A6-8EB5-017C4929AFBA}" type="presParOf" srcId="{C16459B7-E1C9-4923-8E57-19A0FFEC10A9}" destId="{87181EE9-8AA2-4E25-9D4C-C1306C41B60B}" srcOrd="0" destOrd="0" presId="urn:microsoft.com/office/officeart/2005/8/layout/vList5"/>
    <dgm:cxn modelId="{8F03C2D3-2E25-47BE-8A84-A0881775DD50}" type="presParOf" srcId="{C16459B7-E1C9-4923-8E57-19A0FFEC10A9}" destId="{5D625AB7-FCFE-437E-8646-422AEE0056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607DD-787B-4DFF-B3ED-743EE76C4967}">
      <dsp:nvSpPr>
        <dsp:cNvPr id="0" name=""/>
        <dsp:cNvSpPr/>
      </dsp:nvSpPr>
      <dsp:spPr>
        <a:xfrm rot="5400000">
          <a:off x="7129561" y="-2836221"/>
          <a:ext cx="1363635" cy="7351886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Использование функциональных возможностей интерфейсов для сбора информации и решения задач;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Умение пользоваться компьютерами или планшетами с предустановленным программным обеспечением;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Использовать функции и команды интерфейсов, а также работать с текстовыми и графическими источниками информации.  </a:t>
          </a:r>
        </a:p>
      </dsp:txBody>
      <dsp:txXfrm rot="-5400000">
        <a:off x="4135436" y="224471"/>
        <a:ext cx="7285319" cy="1230501"/>
      </dsp:txXfrm>
    </dsp:sp>
    <dsp:sp modelId="{9EDE87D3-8A3F-4767-A241-D313013D4A0B}">
      <dsp:nvSpPr>
        <dsp:cNvPr id="0" name=""/>
        <dsp:cNvSpPr/>
      </dsp:nvSpPr>
      <dsp:spPr>
        <a:xfrm>
          <a:off x="0" y="41733"/>
          <a:ext cx="4135436" cy="1595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entury Schoolbook" panose="02040604050505020304" pitchFamily="18" charset="0"/>
            </a:rPr>
            <a:t>Успешное использование ИКТ-технологий</a:t>
          </a:r>
        </a:p>
      </dsp:txBody>
      <dsp:txXfrm>
        <a:off x="77909" y="119642"/>
        <a:ext cx="3979618" cy="1440158"/>
      </dsp:txXfrm>
    </dsp:sp>
    <dsp:sp modelId="{CE242109-DA2E-47FC-9DE8-FB98C5F5F2F4}">
      <dsp:nvSpPr>
        <dsp:cNvPr id="0" name=""/>
        <dsp:cNvSpPr/>
      </dsp:nvSpPr>
      <dsp:spPr>
        <a:xfrm rot="5400000">
          <a:off x="7129561" y="-969905"/>
          <a:ext cx="1363635" cy="7351886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Планирование целей;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Выделение критериев результативности и их мониторинг;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Доступ к информации и оценка ее качества;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Использование, отбор и трансформация информации;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Применение логического и категориального рассуждения.</a:t>
          </a:r>
        </a:p>
      </dsp:txBody>
      <dsp:txXfrm rot="-5400000">
        <a:off x="4135436" y="2090787"/>
        <a:ext cx="7285319" cy="1230501"/>
      </dsp:txXfrm>
    </dsp:sp>
    <dsp:sp modelId="{81311022-5627-40F6-A06B-CC3F09ADF6BC}">
      <dsp:nvSpPr>
        <dsp:cNvPr id="0" name=""/>
        <dsp:cNvSpPr/>
      </dsp:nvSpPr>
      <dsp:spPr>
        <a:xfrm>
          <a:off x="0" y="1908049"/>
          <a:ext cx="4135436" cy="1595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chemeClr val="bg1"/>
              </a:solidFill>
              <a:latin typeface="Century Schoolbook" panose="02040604050505020304" pitchFamily="18" charset="0"/>
            </a:rPr>
            <a:t>Планирование деятельности и постановка целей (когнитивная деятельность)</a:t>
          </a:r>
        </a:p>
      </dsp:txBody>
      <dsp:txXfrm>
        <a:off x="77909" y="1985958"/>
        <a:ext cx="3979618" cy="1440158"/>
      </dsp:txXfrm>
    </dsp:sp>
    <dsp:sp modelId="{5D625AB7-FCFE-437E-8646-422AEE0056CC}">
      <dsp:nvSpPr>
        <dsp:cNvPr id="0" name=""/>
        <dsp:cNvSpPr/>
      </dsp:nvSpPr>
      <dsp:spPr>
        <a:xfrm rot="5400000">
          <a:off x="7129561" y="896410"/>
          <a:ext cx="1363635" cy="7351886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Поиск и осмысление проблемной ситуации;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Определение состава действий для ее решения;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Century Schoolbook" panose="02040604050505020304" pitchFamily="18" charset="0"/>
            </a:rPr>
            <a:t>Выбор оптимальной стратегии и способов решения проблемной ситуации с использованием доступных функциональных возможностей информационной среды.</a:t>
          </a:r>
        </a:p>
      </dsp:txBody>
      <dsp:txXfrm rot="-5400000">
        <a:off x="4135436" y="3957103"/>
        <a:ext cx="7285319" cy="1230501"/>
      </dsp:txXfrm>
    </dsp:sp>
    <dsp:sp modelId="{87181EE9-8AA2-4E25-9D4C-C1306C41B60B}">
      <dsp:nvSpPr>
        <dsp:cNvPr id="0" name=""/>
        <dsp:cNvSpPr/>
      </dsp:nvSpPr>
      <dsp:spPr>
        <a:xfrm>
          <a:off x="0" y="3774365"/>
          <a:ext cx="4135436" cy="1595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>
              <a:latin typeface="Century Schoolbook" panose="02040604050505020304" pitchFamily="18" charset="0"/>
            </a:rPr>
            <a:t>Умение решать проблемную </a:t>
          </a:r>
          <a:endParaRPr lang="ru-RU" sz="2400" b="1" kern="1200" dirty="0" smtClean="0">
            <a:latin typeface="Century Schoolbook" panose="020406040505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entury Schoolbook" panose="02040604050505020304" pitchFamily="18" charset="0"/>
            </a:rPr>
            <a:t>ситуацию</a:t>
          </a:r>
          <a:endParaRPr lang="ru-RU" sz="2400" b="1" kern="1200" dirty="0">
            <a:latin typeface="Century Schoolbook" panose="02040604050505020304" pitchFamily="18" charset="0"/>
          </a:endParaRPr>
        </a:p>
      </dsp:txBody>
      <dsp:txXfrm>
        <a:off x="77909" y="3852274"/>
        <a:ext cx="3979618" cy="144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8ABE-232B-4E30-B81C-C97A9AEB11AF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CC57-D06F-41D3-9092-AC637565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7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ocuments/3859598/7659750/KS-GQ-15-011-EN-N.pdf/978de2eb-5fc9-4447-84d6-d0b5f7bee72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CC57-D06F-41D3-9092-AC63756500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CC57-D06F-41D3-9092-AC63756500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2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(взято с сайта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skills-online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Уровень владения навыками решения задач в технологически насыщенной среде (PSTRE-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solving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rich-environments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определяет потенциал человека в умении собирать, использовать и обрабатывать информацию для решения различных организационных задач. Использование интерфейсов и симуляторов распространенных электронных сервисов в структуре тестовых заданий позволяет также оценить компьютерную грамотность работника в целом и показывает наличие компетенций, необходимых для деятельности в условиях цифровой экономики.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Компетенция «решение задач» показывает способность человека к решению организационных задач с использованием компьютерных интерфейсов и программ. Она демонстрирует наличие навыков у респондента по планированию, осмысливанию и аналитическому мышлению для достижения своих целей, способность к действию, к не рутинному труду и его адаптивность, а также потенциал в использовании для этого цифровых технологий, средств для сбора, оценки и обработки информации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CPS рассматривается как сложный когнитивный навык (</a:t>
            </a:r>
            <a:r>
              <a:rPr lang="ru-RU" dirty="0" err="1"/>
              <a:t>Funke</a:t>
            </a:r>
            <a:r>
              <a:rPr lang="ru-RU" dirty="0"/>
              <a:t>, 2010; </a:t>
            </a:r>
            <a:r>
              <a:rPr lang="ru-RU" dirty="0" err="1"/>
              <a:t>Klahr</a:t>
            </a:r>
            <a:r>
              <a:rPr lang="ru-RU" dirty="0"/>
              <a:t>, 2000), который характеризуется двумя основными когнитивными процессами:(а) необходимостью получать информацию о данной непрозрачной проблемной ситуации и представлять информацию жизнеспособным и экономным способом (приобретение знаний) и (Б) использованием этих знаний для достижения заданных или самостоятельно сформулированных целей в рамках проблемного сценария (применение </a:t>
            </a:r>
            <a:r>
              <a:rPr lang="ru-RU" dirty="0" err="1"/>
              <a:t>знаний;Fischer</a:t>
            </a:r>
            <a:r>
              <a:rPr lang="ru-RU" dirty="0"/>
              <a:t>, Greiff, &amp; </a:t>
            </a:r>
            <a:r>
              <a:rPr lang="ru-RU" dirty="0" err="1"/>
              <a:t>Funke</a:t>
            </a:r>
            <a:r>
              <a:rPr lang="ru-RU" dirty="0"/>
              <a:t>, 2012;Funke, 2001;Kröner, </a:t>
            </a:r>
            <a:r>
              <a:rPr lang="ru-RU" dirty="0" err="1"/>
              <a:t>Plass</a:t>
            </a:r>
            <a:r>
              <a:rPr lang="ru-RU" dirty="0"/>
              <a:t>, &amp; </a:t>
            </a:r>
            <a:r>
              <a:rPr lang="ru-RU" dirty="0" err="1"/>
              <a:t>Leutner</a:t>
            </a:r>
            <a:r>
              <a:rPr lang="ru-RU" dirty="0"/>
              <a:t>, 2005).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Таким образом, когнитивные процессы, лежащие в основе CPS, направляют действия человека, когда он взаимодействует с динамическими средами задач и интегрирует изначально неизвестную информацию для достижения определенных целей, следуя последовательным и случайным шагам (</a:t>
            </a:r>
            <a:r>
              <a:rPr lang="ru-RU" dirty="0" err="1"/>
              <a:t>Buchner</a:t>
            </a:r>
            <a:r>
              <a:rPr lang="ru-RU" dirty="0"/>
              <a:t>, 1995;Raven, 2000). Таким образом, CPS по своей природе является </a:t>
            </a:r>
            <a:r>
              <a:rPr lang="ru-RU" dirty="0" err="1"/>
              <a:t>нетрутинным</a:t>
            </a:r>
            <a:r>
              <a:rPr lang="ru-RU" dirty="0"/>
              <a:t> навыком, который в значительной степени выходит за рамки рутинных действий (</a:t>
            </a:r>
            <a:r>
              <a:rPr lang="ru-RU" dirty="0" err="1"/>
              <a:t>Funke</a:t>
            </a:r>
            <a:r>
              <a:rPr lang="ru-RU" dirty="0"/>
              <a:t>, 2010;Greiff, 2012b).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CC57-D06F-41D3-9092-AC63756500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CC57-D06F-41D3-9092-AC63756500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«Хотя нынешний набор задач включал в себя очень простые задачи, ни одна из них не подпадала под категорию ниже уровня 1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простой пункт оценки имел RP67 из 268. Вместе с тем группа экспертов рассмотрела характеристики задач, которые могут быть отнесены к этому уровню. Исходя из рамок PSTRE (OECD, 2012), такие проблемы будут иметь следующие характеристики.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были бы четко определенные проблемы, связанные с использованием только одной функции на общем интерфейсе для удовлетворения одного явного критерия без каких-либо категориальных, логических рассуждений или преобразования информации. Потребуется всего несколько шагов, и никакой подцели не потребуется создавать. Проблемы PSTRE на этом уровне все еще будут отличаться от простой грамотности в области ИКТ тем, что цель будет выходить за рамки простого использования функций и команд ИКТ. Таким образом, респондентам все равно необходимо будет осуществить комплекс действий, направленных на решение поставленной проблемы с помощью использования технология. Следует отметить, что более четверти участников PIAAC были исключены из опроса PSTRE, поскольку они не сообщили о своем предыдущем опыте использования компьютеров, они не были готовы принять участие в опросе на компьютере, или они не смогли продемонстрировать базовые навыки ИКТ, необходимые для завершения оценки, такие как щелчок, выделение и простой ввод текста».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CC57-D06F-41D3-9092-AC63756500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4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hlinkClick r:id="rId3"/>
              </a:rPr>
              <a:t>https://ec.europa.eu/eurostat/documents/3859598/7659750/KS-GQ-15-011-EN-N.pdf/978de2eb-5fc9-4447-84d6-d0b5f7bee723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>
                <a:latin typeface="Century Schoolbook" panose="02040604050505020304" pitchFamily="18" charset="0"/>
              </a:rPr>
              <a:t>Classification of Learning Activities.</a:t>
            </a:r>
            <a:r>
              <a:rPr lang="en-US" sz="1600" baseline="0" dirty="0">
                <a:latin typeface="Century Schoolbook" panose="02040604050505020304" pitchFamily="18" charset="0"/>
              </a:rPr>
              <a:t> </a:t>
            </a:r>
            <a:r>
              <a:rPr lang="en-US" sz="1600" dirty="0"/>
              <a:t>p.14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«Формальное образование</a:t>
            </a:r>
            <a:r>
              <a:rPr lang="ru-RU" sz="1600" b="0" baseline="0" dirty="0"/>
              <a:t> – </a:t>
            </a:r>
            <a:r>
              <a:rPr lang="ru-RU" sz="1600" dirty="0" err="1"/>
              <a:t>институционализировано</a:t>
            </a:r>
            <a:r>
              <a:rPr lang="ru-RU" sz="1600" dirty="0"/>
              <a:t>, намеренно и спланировано через общественные организации и признанные частные организации и </a:t>
            </a:r>
            <a:r>
              <a:rPr lang="ru-RU" sz="1600" b="0" baseline="0" dirty="0"/>
              <a:t>– </a:t>
            </a:r>
            <a:r>
              <a:rPr lang="ru-RU" sz="1600" dirty="0"/>
              <a:t>в своей совокупности </a:t>
            </a:r>
            <a:r>
              <a:rPr lang="ru-RU" sz="1600" b="0" baseline="0" dirty="0"/>
              <a:t>– </a:t>
            </a:r>
            <a:r>
              <a:rPr lang="ru-RU" sz="1600" dirty="0"/>
              <a:t>составляет формальную систему образования страны. Таким образом, программы формального образования признаются в качестве таковых соответствующими национальными органами образования или эквивалентными им органами, например любым другим учреждением в сотрудничестве с национальными или субнациональными органами образования»</a:t>
            </a:r>
          </a:p>
          <a:p>
            <a:endParaRPr lang="ru-RU" sz="1600" dirty="0"/>
          </a:p>
          <a:p>
            <a:r>
              <a:rPr lang="ru-RU" sz="1600" b="1" dirty="0"/>
              <a:t>«Неформальное обучение</a:t>
            </a:r>
            <a:r>
              <a:rPr lang="ru-RU" sz="1600" dirty="0"/>
              <a:t>– является </a:t>
            </a:r>
            <a:r>
              <a:rPr lang="ru-RU" sz="1600" dirty="0" err="1"/>
              <a:t>институционализированным</a:t>
            </a:r>
            <a:r>
              <a:rPr lang="ru-RU" sz="1600" dirty="0"/>
              <a:t>, преднамеренным и планируемым поставщиком образования. Определяющей характеристикой неформального образования является то, что оно является дополнением, альтернативой и/или дополнением к формальному образованию в процессе непрерывного обучения индивидов. Оно предназначено для людей всех возрастов, но не обязательно имеет непрерывную структуру пути; она может быть короткой по продолжительности и/или низкой интенсивности; и она обычно предоставляется в форме коротких курсов, семинаров или практикумов. Неформальное образование в основном приводит к квалификации, которая не признается в качестве формальной или эквивалентной формальным квалификациям соответствующими национальными или субнациональными органами образования, или к отсутствию квалификации вообще. Тем не менее, формальные, признанные квалификации могут быть получены путем исключительного участия в конкретных программах неформального образования; это часто происходит, когда неформальная программа завершает компетенции, полученные в другом контексте".</a:t>
            </a:r>
          </a:p>
          <a:p>
            <a:endParaRPr lang="ru-RU" sz="1600" dirty="0"/>
          </a:p>
          <a:p>
            <a:r>
              <a:rPr lang="ru-RU" sz="1600" b="1" dirty="0" err="1"/>
              <a:t>Информальное</a:t>
            </a:r>
            <a:r>
              <a:rPr lang="ru-RU" sz="1600" b="1" dirty="0"/>
              <a:t> обучение </a:t>
            </a:r>
            <a:r>
              <a:rPr lang="ru-RU" sz="1600" dirty="0"/>
              <a:t>определяется как "преднамеренное, но менее организованное и менее структурированное ... и может включать, например, учебные события (виды деятельности), которые происходят в семье, на рабочем месте и в повседневной жизни каждого человека, на основе самоуправления, семейной или социальной направленности".</a:t>
            </a:r>
          </a:p>
          <a:p>
            <a:endParaRPr lang="ru-RU" sz="1600" dirty="0"/>
          </a:p>
          <a:p>
            <a:r>
              <a:rPr lang="ru-RU" sz="1600" b="1" dirty="0"/>
              <a:t>Спонтанное</a:t>
            </a:r>
            <a:r>
              <a:rPr lang="ru-RU" sz="1600" b="1" baseline="0" dirty="0"/>
              <a:t> обучение </a:t>
            </a:r>
            <a:r>
              <a:rPr lang="ru-RU" sz="1600" baseline="0" dirty="0"/>
              <a:t>– </a:t>
            </a:r>
            <a:r>
              <a:rPr lang="ru-RU" sz="1600" dirty="0"/>
              <a:t>является побочным продуктом деятельности, не имеющей</a:t>
            </a:r>
            <a:r>
              <a:rPr lang="ru-RU" sz="1600" baseline="0" dirty="0"/>
              <a:t> целью обучение. Например, следствием </a:t>
            </a:r>
            <a:r>
              <a:rPr lang="ru-RU" sz="1600" dirty="0"/>
              <a:t>улучшение поведения, информации, знаний, понимания, отношения, ценностей или навыков" или "работа, социальные и личные результаты".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Сюда входит участие во всевозможных </a:t>
            </a:r>
            <a:r>
              <a:rPr lang="ru-RU" sz="1600" dirty="0" err="1"/>
              <a:t>информальных</a:t>
            </a:r>
            <a:r>
              <a:rPr lang="ru-RU" sz="1600" dirty="0"/>
              <a:t> группах (с единомышленниками, друзьями, коллегами, студентами и т.д.), где нет никакой инструкции. Это может происходить в частном порядке (например, дома), в общественных местах (например, в общественном зале или гостинице), а также в условиях, связанных с </a:t>
            </a:r>
            <a:r>
              <a:rPr lang="ru-RU" sz="1600" dirty="0" err="1"/>
              <a:t>работой.Учащиеся</a:t>
            </a:r>
            <a:r>
              <a:rPr lang="ru-RU" sz="1600" dirty="0"/>
              <a:t> могут общаться лицом к лицу или дистанционно. Каналы дистанционного группового обсуждения включают почтовую корреспонденцию и электронные средства, такие как интернет-чаты, электронная почта или видеоконференции.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Эта категория включает в себя "учебные кружки", которые определяются как "группы сотрудников, которые собираются на регулярной основе с основной целью узнать о требованиях организации труда, рабочих процедурах и рабочем месте (это форма индивидуального обучения в группах)" и "кружки качества", которые определяются как " рабочие группы с целью обсуждения проблем и поиска решения проблем на производстве и на рабочем месте, где участники должны быть интегрированы в процедуры планирования и контроля предприятия (модератор координирует кружки качества)".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8CC57-D06F-41D3-9092-AC63756500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2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C65DE-7594-46AB-AB7B-4C5C9006FAB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D9D84-D440-4809-9482-CD758E3CB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4E031C-B06D-47AF-A5CA-9D9D4EEED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E9D579-982B-477C-AAC8-23F31CF3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DBE-30C2-4365-BB42-BCD5CBDAF04C}" type="datetime1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58ABD3-BBA4-4D31-8D90-79A1E47B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C64904-A354-4E0F-BB4E-EE0AFB14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2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16BC87-BCD2-44D7-8550-15B73B41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439C62-C999-4BC4-AF0F-751A294BC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85322C-37A6-44D2-9B29-DAD7F6EA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1875-326F-4BA2-800A-BB2958BE9C9C}" type="datetime1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2D43A2-C296-44EC-99E5-5A1B23F4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35A014-909F-41AB-81C6-BCA01C9B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0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92B388-A803-4675-BD8D-E2DD692C1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855F5D-A3E9-4DFC-B539-80DD95CCD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CDAF5B-8329-4ABC-A81A-5D13F120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EA5-0989-4778-A53F-A54DDA1F69D6}" type="datetime1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B3710E-DF34-4739-BF19-5B2B3E68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62BF7E-C0DC-4CB4-9AC4-C70CFCE9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3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2117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185BE-CCF4-4455-AAA9-4524C6B1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DF2B51-88CB-4070-9BFA-9BE4195B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2BDF97-F582-4A46-B7B3-8DDCC6A5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82A5-8079-4A5B-95D4-57329063572F}" type="datetime1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EF9733-BC7B-4430-AAFD-2AE8ED27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0ACECF-DF24-4A1F-BD11-A917F11F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3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6D9C9-44A2-4047-B9BB-1E53A3CD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68FB3E-FD6A-4D7D-87CF-9ABD379F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5516DF-B8D4-4084-98DD-0E7C368D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264D-27B3-4575-B5AD-6C8B327C5B77}" type="datetime1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A3599A-2483-49EC-99EB-1A3002E6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807C2C-7D13-43B1-83E7-8FF77C6C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5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811A19-FBA0-4A19-824E-365BED72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511B94-A2F1-4E3E-8B02-04EFCA88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AFB183-8EBC-479A-A5CD-0F0954122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DEED14-D430-4321-BD7B-F291EBFD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6F11-F296-4011-9667-C774CB227AFD}" type="datetime1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A3CB4D-2EB4-4468-800E-11FE480B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C6CADC-A74E-48B9-AD9A-44918E81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7CE92-D38F-4976-914A-439A0E5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AE1C15-1B29-4C93-8E87-83CEE039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3A64EB-AD96-4A11-9FA7-2CA7328B3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A04BE4-9191-470F-A443-D6B00792F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7B35BB-049A-4AF7-A0FB-956BC182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AEF599-3543-4D16-BAA8-D2959D41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557A-5F68-410B-B311-319E078A5DA6}" type="datetime1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DDC50A-1EB6-4FDD-889A-6BD95190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AE338A-6B29-4E24-B8D8-A79103E2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43D3A5-364E-400C-B1EF-0C4CF336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6C09E5-7E0A-4FB5-B801-9B2A636A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D49-AB7C-4673-B432-F6B810ED5E93}" type="datetime1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51348B1-DFBD-4942-9167-063D802A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DEB12F9-0246-4C23-BBAB-92C6DE7A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E36FA3-EEDD-40AA-9F2D-4EB4FC3B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887C-295D-4EF2-8862-B56D848994B2}" type="datetime1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212C5-3D7B-46EA-BC22-DA7D6CE4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772062-0D8C-4865-8E7D-2F1AF4C1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1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53AF69-3180-4B4E-B74C-372685E9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D6BB1-527C-4F2B-8507-7D330039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57C127-21B9-44A9-A6A4-AF89FE513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EB4B25-3AF5-40C4-BC81-8A6CF4DA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79B0-C52E-4EF2-A8E0-402BE3A6C0A3}" type="datetime1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1915D2-129B-4BBD-9CD3-EF290316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263065-7A19-4E90-B041-D2C3723B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7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00A02-5457-46DB-9946-B72DC5C7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A6BC7C-912D-46D7-8509-80451A0E7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96CE29-85AE-4E1C-9A10-5C6807423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A9DC9C-CE39-4D81-819E-B4A4A426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45A2-FF2D-4540-A17A-D63595A44AFE}" type="datetime1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04DB63-81FB-4667-B7CB-3D97A1CF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B05CA3-285E-4EB4-ADD5-9224D243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8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9C15DF-2BB1-471E-A35A-1F0C73A5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18BD5A-C66D-453D-895E-D74752A4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B6A832-015D-4D47-BF98-DE6146C89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DA80-63F9-43FA-95CA-AFBBD243B5CA}" type="datetime1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0D357C-033B-47BA-B845-7269D22F4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DF8CBC-A52D-4B22-9591-EB8D0606C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569D-B3D5-4B33-B0BA-270481177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products-manuals-and-guidelines/-/KS-GQ-15-0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69" y="935665"/>
            <a:ext cx="6934994" cy="289576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200" b="1" dirty="0">
                <a:solidFill>
                  <a:srgbClr val="0070C0"/>
                </a:solidFill>
              </a:rPr>
              <a:t>Неформальное</a:t>
            </a:r>
            <a:r>
              <a:rPr lang="en-US" sz="4200" b="1" dirty="0">
                <a:solidFill>
                  <a:srgbClr val="0070C0"/>
                </a:solidFill>
              </a:rPr>
              <a:t> </a:t>
            </a:r>
            <a:r>
              <a:rPr lang="ru-RU" sz="4200" b="1" dirty="0">
                <a:solidFill>
                  <a:srgbClr val="0070C0"/>
                </a:solidFill>
              </a:rPr>
              <a:t>и информальное обучение и формирование компетенции «решение задач» у </a:t>
            </a:r>
            <a:r>
              <a:rPr lang="ru-RU" sz="4200" b="1" dirty="0" smtClean="0">
                <a:solidFill>
                  <a:srgbClr val="0070C0"/>
                </a:solidFill>
              </a:rPr>
              <a:t>россиян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(по </a:t>
            </a:r>
            <a:r>
              <a:rPr lang="ru-RU" sz="3600" dirty="0">
                <a:solidFill>
                  <a:srgbClr val="0070C0"/>
                </a:solidFill>
              </a:rPr>
              <a:t>данным исследования </a:t>
            </a:r>
            <a:r>
              <a:rPr lang="en-US" sz="3600" dirty="0" err="1">
                <a:solidFill>
                  <a:srgbClr val="0070C0"/>
                </a:solidFill>
              </a:rPr>
              <a:t>PIAAC</a:t>
            </a:r>
            <a:r>
              <a:rPr lang="ru-RU" sz="3600" dirty="0" smtClean="0">
                <a:solidFill>
                  <a:srgbClr val="0070C0"/>
                </a:solidFill>
              </a:rPr>
              <a:t>)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Москва, </a:t>
            </a:r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873" y="4519413"/>
            <a:ext cx="68954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Лаборатория непрерывного образования взрослых</a:t>
            </a:r>
            <a:endParaRPr lang="en-US" sz="2000" b="1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Коршунов </a:t>
            </a:r>
            <a:r>
              <a:rPr lang="ru-RU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И. А., </a:t>
            </a:r>
            <a:r>
              <a:rPr lang="ru-RU" sz="20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вед.н.с</a:t>
            </a:r>
            <a:r>
              <a:rPr lang="ru-RU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Мирошников </a:t>
            </a:r>
            <a:r>
              <a:rPr lang="ru-RU" sz="20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М.С</a:t>
            </a:r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., </a:t>
            </a:r>
            <a:r>
              <a:rPr lang="ru-RU" sz="20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м.н.с</a:t>
            </a:r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Тюнин </a:t>
            </a:r>
            <a:r>
              <a:rPr lang="ru-RU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А. М., </a:t>
            </a:r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аспирант</a:t>
            </a:r>
            <a:endParaRPr lang="ru-RU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dirty="0" err="1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Лубников</a:t>
            </a:r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С. В., </a:t>
            </a:r>
            <a:r>
              <a:rPr lang="ru-RU" sz="2000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аналитик</a:t>
            </a:r>
            <a:endParaRPr lang="ru-RU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07" y="510626"/>
            <a:ext cx="11274803" cy="55818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Для анализа использовались российские данные Международной программы оценки компетенций взрослых PIAAC 2013 </a:t>
            </a:r>
            <a:r>
              <a:rPr lang="ru-RU" sz="2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года</a:t>
            </a:r>
            <a:endParaRPr lang="en-US" sz="2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800" b="1" dirty="0">
              <a:effectLst/>
              <a:latin typeface="Century Schoolbook" panose="02040604050505020304" pitchFamily="18" charset="0"/>
            </a:endParaRPr>
          </a:p>
          <a:p>
            <a:pPr algn="just"/>
            <a:r>
              <a:rPr lang="ru-RU" sz="2200" dirty="0">
                <a:latin typeface="Century Schoolbook" panose="02040604050505020304" pitchFamily="18" charset="0"/>
              </a:rPr>
              <a:t>Всего в исследовании приняло участие 3892 человека в возрасте от 16 до 65 лет, среди них 34,5% мужчин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=1344) и 65,5% женщин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=2547).</a:t>
            </a:r>
          </a:p>
          <a:p>
            <a:pPr algn="just"/>
            <a:r>
              <a:rPr lang="ru-RU" sz="2200" dirty="0">
                <a:latin typeface="Century Schoolbook" panose="02040604050505020304" pitchFamily="18" charset="0"/>
              </a:rPr>
              <a:t>Основное среднее образование было у 25,3 %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=983), полное общее среднее образование у 9,9%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=387), средне-профессиональное образование у 23,5%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=914), степень бакалавра или незаконченное высшее у 8,7%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=340), специалистами или магистрами являлись 30,8%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=1200), а ученую степень имели 1,3% (</a:t>
            </a:r>
            <a:r>
              <a:rPr lang="en-US" sz="2200" dirty="0">
                <a:latin typeface="Century Schoolbook" panose="02040604050505020304" pitchFamily="18" charset="0"/>
              </a:rPr>
              <a:t>n</a:t>
            </a:r>
            <a:r>
              <a:rPr lang="ru-RU" sz="2200" dirty="0">
                <a:latin typeface="Century Schoolbook" panose="02040604050505020304" pitchFamily="18" charset="0"/>
              </a:rPr>
              <a:t>=52).</a:t>
            </a:r>
            <a:endParaRPr lang="ru-RU" sz="2200" dirty="0">
              <a:effectLst/>
              <a:latin typeface="Century Schoolbook" panose="02040604050505020304" pitchFamily="18" charset="0"/>
            </a:endParaRPr>
          </a:p>
          <a:p>
            <a:pPr algn="just"/>
            <a:r>
              <a:rPr lang="ru-RU" sz="2200" dirty="0">
                <a:latin typeface="Century Schoolbook" panose="02040604050505020304" pitchFamily="18" charset="0"/>
              </a:rPr>
              <a:t>Для анализа были использованы результаты измерения навыка «решение задач» (</a:t>
            </a:r>
            <a:r>
              <a:rPr lang="en-US" sz="2200" dirty="0">
                <a:latin typeface="Century Schoolbook" panose="02040604050505020304" pitchFamily="18" charset="0"/>
              </a:rPr>
              <a:t>PSTRE</a:t>
            </a:r>
            <a:r>
              <a:rPr lang="ru-RU" sz="2200" dirty="0">
                <a:latin typeface="Century Schoolbook" panose="02040604050505020304" pitchFamily="18" charset="0"/>
              </a:rPr>
              <a:t>), проведенных с использованием компьютера. </a:t>
            </a:r>
            <a:endParaRPr lang="ru-RU" sz="2200" dirty="0">
              <a:effectLst/>
              <a:latin typeface="Century Schoolbook" panose="02040604050505020304" pitchFamily="18" charset="0"/>
            </a:endParaRPr>
          </a:p>
          <a:p>
            <a:pPr algn="just"/>
            <a:r>
              <a:rPr lang="ru-RU" sz="2200" dirty="0">
                <a:latin typeface="Century Schoolbook" panose="02040604050505020304" pitchFamily="18" charset="0"/>
              </a:rPr>
              <a:t>Дополнительно использовались данные анкеты «использование навыков» (</a:t>
            </a:r>
            <a:r>
              <a:rPr lang="en-US" sz="2200" dirty="0">
                <a:latin typeface="Century Schoolbook" panose="02040604050505020304" pitchFamily="18" charset="0"/>
              </a:rPr>
              <a:t>PIAAC Skills Use</a:t>
            </a:r>
            <a:r>
              <a:rPr lang="ru-RU" sz="2200" dirty="0">
                <a:latin typeface="Century Schoolbook" panose="02040604050505020304" pitchFamily="18" charset="0"/>
              </a:rPr>
              <a:t>).</a:t>
            </a:r>
            <a:endParaRPr lang="ru-RU" sz="22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9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 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Увеличение уровня формального образования респондентов (от основного среднего к высшему до получения ученой степени) сопровождается повышением навыка «решение задач» </a:t>
            </a:r>
            <a:endParaRPr lang="ru-RU" sz="2400" b="1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617745-68D8-4B91-80E3-81994C1B97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6" y="1526795"/>
            <a:ext cx="11003561" cy="43203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5DE7C9E-D20E-4857-9586-44016CD71E16}"/>
              </a:ext>
            </a:extLst>
          </p:cNvPr>
          <p:cNvSpPr/>
          <p:nvPr/>
        </p:nvSpPr>
        <p:spPr>
          <a:xfrm>
            <a:off x="822118" y="5882094"/>
            <a:ext cx="10723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Средние </a:t>
            </a:r>
            <a:r>
              <a:rPr lang="ru-RU" b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баллы компетенции «решение задач» у респондентов с различным уровнем образования.</a:t>
            </a:r>
            <a:endParaRPr lang="ru-RU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4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Участие в неформальном обучении (на работе или связанном с работой) не увеличивает навык «решение задач», но увеличивает заработную плату</a:t>
            </a:r>
            <a:endParaRPr lang="ru-RU" sz="240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5122" name="Рисунок 6">
            <a:extLst>
              <a:ext uri="{FF2B5EF4-FFF2-40B4-BE49-F238E27FC236}">
                <a16:creationId xmlns:a16="http://schemas.microsoft.com/office/drawing/2014/main" xmlns="" id="{88BEDC8A-C81B-45F4-9837-584CF3B5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4" y="1535186"/>
            <a:ext cx="5764128" cy="35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7">
            <a:extLst>
              <a:ext uri="{FF2B5EF4-FFF2-40B4-BE49-F238E27FC236}">
                <a16:creationId xmlns:a16="http://schemas.microsoft.com/office/drawing/2014/main" xmlns="" id="{61162001-7AEB-4B6E-8F30-9315CCCE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08" y="1535186"/>
            <a:ext cx="5764127" cy="35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8DB866-1563-4512-A2B8-F5AFF37D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44" y="5438703"/>
            <a:ext cx="99186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Владение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компетенцией «решение задач» (слева) и заработная плата (справа) респондентов с различным посещением занятий и тренингов, организованных работодателем.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6200000">
            <a:off x="5862816" y="1880944"/>
            <a:ext cx="77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(руб.)</a:t>
            </a:r>
          </a:p>
        </p:txBody>
      </p:sp>
    </p:spTree>
    <p:extLst>
      <p:ext uri="{BB962C8B-B14F-4D97-AF65-F5344CB8AC3E}">
        <p14:creationId xmlns:p14="http://schemas.microsoft.com/office/powerpoint/2010/main" val="428358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614526" cy="6347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Участие в неформальном обучении (не связанном с трудовой деятельностью) увеличивает навык «решение задач», но не приводит к росту заработной платы</a:t>
            </a:r>
            <a:endParaRPr lang="ru-RU" sz="240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8DB866-1563-4512-A2B8-F5AFF37D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166" y="5156021"/>
            <a:ext cx="99186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Владение </a:t>
            </a:r>
            <a:r>
              <a:rPr lang="ru-RU" b="1" dirty="0">
                <a:latin typeface="Century Schoolbook" panose="02040604050505020304" pitchFamily="18" charset="0"/>
              </a:rPr>
              <a:t>компетенцией «решение задач» (слева) и заработная плата (справа) респондентов с различным посещением семинаров и участием в тренингах, не ассоциированных с трудовой деятельностью и мотивированных самим работником.</a:t>
            </a:r>
            <a:endParaRPr lang="ru-RU" dirty="0"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10BE71-5478-4EB1-802B-FEAB8EDDC3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5" y="1468074"/>
            <a:ext cx="5954753" cy="3486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C8FB5E-AD58-4B22-ACB3-966A1540B9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8074"/>
            <a:ext cx="6059205" cy="34866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6200000">
            <a:off x="5795069" y="1814269"/>
            <a:ext cx="77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(руб.)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53" y="6438508"/>
            <a:ext cx="1124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Schoolbook" panose="02040604050505020304" pitchFamily="18" charset="0"/>
              </a:rPr>
              <a:t>Система мотивации на предприятии – следствие использования </a:t>
            </a:r>
            <a:r>
              <a:rPr lang="ru-RU" sz="1400" b="1" dirty="0" err="1">
                <a:latin typeface="Century Schoolbook" panose="02040604050505020304" pitchFamily="18" charset="0"/>
              </a:rPr>
              <a:t>менеджериальных</a:t>
            </a:r>
            <a:r>
              <a:rPr lang="ru-RU" sz="1400" b="1" dirty="0">
                <a:latin typeface="Century Schoolbook" panose="02040604050505020304" pitchFamily="18" charset="0"/>
              </a:rPr>
              <a:t> практик.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055" y="6356350"/>
            <a:ext cx="207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Schoolbook" panose="02040604050505020304" pitchFamily="18" charset="0"/>
              </a:rPr>
              <a:t>1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20653" y="6387128"/>
            <a:ext cx="4487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03404" y="5999820"/>
            <a:ext cx="207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Schoolbook" panose="020406040505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303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Участие в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информальном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обучении (от коллег и руководителей) увеличивает навык «решение задач»</a:t>
            </a:r>
            <a:endParaRPr lang="ru-RU" sz="240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8DB866-1563-4512-A2B8-F5AFF37D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643" y="5344799"/>
            <a:ext cx="99186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Владение </a:t>
            </a:r>
            <a:r>
              <a:rPr lang="ru-RU" b="1" dirty="0">
                <a:latin typeface="Century Schoolbook" panose="02040604050505020304" pitchFamily="18" charset="0"/>
              </a:rPr>
              <a:t>компетенцией «решение задач» работников с различной частотой обучения чему-то новому на работе (слева) и обучения от коллег и руководителей (справа).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EA566D-1C08-4650-AA30-19208702B8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1468074"/>
            <a:ext cx="6059205" cy="371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2416ED-98EB-457F-BAEC-ADFB50B6E0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28" y="1468073"/>
            <a:ext cx="5986610" cy="371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5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Частота обмена информацией с коллегами, частота чтения писем, служебных записок увеличивают навык «решение задач»</a:t>
            </a:r>
            <a:endParaRPr lang="ru-RU" sz="240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8DB866-1563-4512-A2B8-F5AFF37D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65" y="5233734"/>
            <a:ext cx="99186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Владение </a:t>
            </a:r>
            <a:r>
              <a:rPr lang="ru-RU" b="1" dirty="0">
                <a:latin typeface="Century Schoolbook" panose="02040604050505020304" pitchFamily="18" charset="0"/>
              </a:rPr>
              <a:t>компетенцией «решение задач» работников с различной частотой получения на рабочем месте информации о новых продуктах (слева) и участия в консультировании и инструктаже коллег (справа).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AEA8DB-16D9-488A-9E87-09F4C11E61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" y="1359018"/>
            <a:ext cx="5659772" cy="366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8CD4EA-1FAD-43BB-BC6A-F33237719B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59017"/>
            <a:ext cx="5804964" cy="36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8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Взрослые с высоким навыком «решение задач» чувствуют себя лучше</a:t>
            </a:r>
            <a:endParaRPr lang="ru-RU" sz="240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8DB866-1563-4512-A2B8-F5AFF37D6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37" y="6100035"/>
            <a:ext cx="10344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Century Schoolbook" panose="02040604050505020304" pitchFamily="18" charset="0"/>
              </a:rPr>
              <a:t>Самооценка </a:t>
            </a:r>
            <a:r>
              <a:rPr lang="ru-RU" b="1" dirty="0">
                <a:latin typeface="Century Schoolbook" panose="02040604050505020304" pitchFamily="18" charset="0"/>
              </a:rPr>
              <a:t>здоровья респондентами и средние баллы навыка «решение задач»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9ED1E7-5944-464D-AB3B-1B52D5145D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1" y="1064474"/>
            <a:ext cx="7694445" cy="4729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9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6024033" y="6246814"/>
            <a:ext cx="527051" cy="504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fld id="{BB91887B-73E1-47F1-9539-ECDDE6F38C43}" type="slidenum">
              <a:rPr lang="en-US" sz="12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t>17</a:t>
            </a:fld>
            <a:endParaRPr lang="en-US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1999" y="188914"/>
            <a:ext cx="111145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Навык </a:t>
            </a:r>
            <a:r>
              <a:rPr lang="ru-RU" sz="2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«решение задач» </a:t>
            </a:r>
            <a:r>
              <a:rPr lang="ru-RU" sz="2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увеличивает заработную плату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600" u="sng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(при дифференциации по отраслям)</a:t>
            </a:r>
            <a:endParaRPr lang="ru-RU" altLang="ru-RU" sz="2600" u="sng" dirty="0">
              <a:solidFill>
                <a:srgbClr val="002060"/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tyunin\Desktop\Рабочая папка\Статьи\Статья с Лубниковым\Изменение графиков\Измграф\imgonline-com-ua-Black-White-LXjaM2mv7Rk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7" y="1173165"/>
            <a:ext cx="8931463" cy="50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67599" y="3996293"/>
            <a:ext cx="3909238" cy="1648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700" b="1" dirty="0" smtClean="0">
                <a:solidFill>
                  <a:srgbClr val="0070C0"/>
                </a:solidFill>
              </a:rPr>
              <a:t>Высокая отдача от навыка </a:t>
            </a:r>
            <a:r>
              <a:rPr lang="en-US" sz="1700" b="1" dirty="0" smtClean="0">
                <a:solidFill>
                  <a:srgbClr val="0070C0"/>
                </a:solidFill>
              </a:rPr>
              <a:t>PSTRE </a:t>
            </a:r>
            <a:r>
              <a:rPr lang="en-US" sz="1700" dirty="0" smtClean="0">
                <a:solidFill>
                  <a:srgbClr val="0070C0"/>
                </a:solidFill>
              </a:rPr>
              <a:t>- </a:t>
            </a:r>
            <a:r>
              <a:rPr lang="ru-RU" sz="1700" dirty="0" smtClean="0">
                <a:solidFill>
                  <a:srgbClr val="0070C0"/>
                </a:solidFill>
              </a:rPr>
              <a:t>в производственном секторе, отраслях с </a:t>
            </a:r>
            <a:r>
              <a:rPr lang="ru-RU" sz="1700" dirty="0">
                <a:solidFill>
                  <a:srgbClr val="0070C0"/>
                </a:solidFill>
              </a:rPr>
              <a:t>интеллектуальным трудом </a:t>
            </a:r>
            <a:endParaRPr lang="ru-RU" sz="1700" dirty="0" smtClean="0">
              <a:solidFill>
                <a:srgbClr val="0070C0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1700" b="1" dirty="0" smtClean="0">
                <a:solidFill>
                  <a:srgbClr val="0070C0"/>
                </a:solidFill>
              </a:rPr>
              <a:t>Низкая (статистически незначимая) отдача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b="1" dirty="0">
                <a:solidFill>
                  <a:srgbClr val="0070C0"/>
                </a:solidFill>
              </a:rPr>
              <a:t>от навыка </a:t>
            </a:r>
            <a:r>
              <a:rPr lang="en-US" sz="1700" b="1" dirty="0">
                <a:solidFill>
                  <a:srgbClr val="0070C0"/>
                </a:solidFill>
              </a:rPr>
              <a:t>PSTRE </a:t>
            </a:r>
            <a:r>
              <a:rPr lang="ru-RU" sz="1700" dirty="0" smtClean="0">
                <a:solidFill>
                  <a:srgbClr val="0070C0"/>
                </a:solidFill>
              </a:rPr>
              <a:t>– в государственных секторах и в секторах  с рутинным характером труда</a:t>
            </a:r>
            <a:endParaRPr lang="ru-RU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47509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999460" y="226444"/>
            <a:ext cx="1030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Портрет взрослого российского работника с высоким и низким уровнем навыка «решение задач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FC29074-2AAF-4485-95B6-156C63205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61051"/>
              </p:ext>
            </p:extLst>
          </p:nvPr>
        </p:nvGraphicFramePr>
        <p:xfrm>
          <a:off x="1050966" y="996790"/>
          <a:ext cx="10242958" cy="5600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2465">
                  <a:extLst>
                    <a:ext uri="{9D8B030D-6E8A-4147-A177-3AD203B41FA5}">
                      <a16:colId xmlns:a16="http://schemas.microsoft.com/office/drawing/2014/main" xmlns="" val="3311222489"/>
                    </a:ext>
                  </a:extLst>
                </a:gridCol>
                <a:gridCol w="3300824">
                  <a:extLst>
                    <a:ext uri="{9D8B030D-6E8A-4147-A177-3AD203B41FA5}">
                      <a16:colId xmlns:a16="http://schemas.microsoft.com/office/drawing/2014/main" xmlns="" val="1593043055"/>
                    </a:ext>
                  </a:extLst>
                </a:gridCol>
                <a:gridCol w="4049669">
                  <a:extLst>
                    <a:ext uri="{9D8B030D-6E8A-4147-A177-3AD203B41FA5}">
                      <a16:colId xmlns:a16="http://schemas.microsoft.com/office/drawing/2014/main" xmlns="" val="75366783"/>
                    </a:ext>
                  </a:extLst>
                </a:gridCol>
              </a:tblGrid>
              <a:tr h="452354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Характеристики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респондента и его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Высокий уровень компетенции «решение задач» (Уровень 2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 и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3)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Низкий уровень компетенции «решение задач» (Уровень ниже 1-ого и уровень 1)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409293"/>
                  </a:ext>
                </a:extLst>
              </a:tr>
              <a:tr h="15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Уровень образования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Высшее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Среднее профессиональное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9115090"/>
                  </a:ext>
                </a:extLst>
              </a:tr>
              <a:tr h="30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Возраст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От 18 до 34 лет, от 45 до 54 лет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От 35 до 44 лет, старше 55 лет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7665488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Использование процентов и электронных таблиц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Ежедневное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Практически отсутствует (в случае электронных таблиц также «от раза в неделю до раза в месяц»)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0979665"/>
                  </a:ext>
                </a:extLst>
              </a:tr>
              <a:tr h="30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Необходимый уровень владения компьютером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Высокий и средний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Низкий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3783407"/>
                  </a:ext>
                </a:extLst>
              </a:tr>
              <a:tr h="15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Уровень здоровья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«Хорошее» и «отличное»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«Плохое»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9168990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Использование Интернета в свободное время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Ежедневное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Раз в месяц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6926254"/>
                  </a:ext>
                </a:extLst>
              </a:tr>
              <a:tr h="150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Заработная плата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Средняя по отрасли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Низкая по отрасли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2364665"/>
                  </a:ext>
                </a:extLst>
              </a:tr>
              <a:tr h="30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Руководство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Может являться руководителем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Не является руководителем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815830"/>
                  </a:ext>
                </a:extLst>
              </a:tr>
              <a:tr h="30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Многозадачность на работе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Да, использует разные виды деятельности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Нет, концентрация на одной деятельности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4605735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Частота решения проблем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Высокая (ежедневно, причём с проблемами разного уровня)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Низкая (реже раза в месяц), выполнение работы по регламенту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2744303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Продолжительность физического труда на работе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Небольшая или физический труд отсутствует совсем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Преобладает физический труд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939710"/>
                  </a:ext>
                </a:extLst>
              </a:tr>
              <a:tr h="30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Выполнение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 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е рутинного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труда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Возможно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Практически невозможно (одноразовые операции)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6615831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Преобладающая сфера занятости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Интеллектуальная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профессиональная, научная и техническая деятельность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Транспорт, складское хранение не показывают значимой связи)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5060366"/>
                  </a:ext>
                </a:extLst>
              </a:tr>
              <a:tr h="45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Дополнительное образование вне работы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Частое участие в образовательных мероприятиях</a:t>
                      </a:r>
                      <a:endParaRPr lang="ru-RU" sz="130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Не рутинный труд Возможна Практически невозможен (одноразовые операции)"/>
                        </a:rPr>
                        <a:t>Редкое участие в образовательных мероприятиях</a:t>
                      </a:r>
                      <a:endParaRPr lang="ru-RU" sz="1300" dirty="0">
                        <a:effectLst/>
                        <a:latin typeface="Не рутинный труд Возможна Практически невозможен (одноразовые операции)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430699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6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297153" y="1470084"/>
            <a:ext cx="113195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Century Schoolbook" panose="02040604050505020304" pitchFamily="18" charset="0"/>
              </a:rPr>
              <a:t>Развитие и передача навыка «решение задач» происходит главным образом не в результате участия в формальных программах образования и обучения, а через мероприятия повседневного взаимодействия и обучения от коллег и руководителей, которые могут быть организованы, но не структурированы заранее 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Century Schoolbook" panose="02040604050505020304" pitchFamily="18" charset="0"/>
              </a:rPr>
              <a:t>Это повседневное взаимодействие (</a:t>
            </a:r>
            <a:r>
              <a:rPr lang="ru-RU" sz="2200" i="1" dirty="0" err="1">
                <a:latin typeface="Century Schoolbook" panose="02040604050505020304" pitchFamily="18" charset="0"/>
              </a:rPr>
              <a:t>информальное</a:t>
            </a:r>
            <a:r>
              <a:rPr lang="ru-RU" sz="2200" i="1" dirty="0">
                <a:latin typeface="Century Schoolbook" panose="02040604050505020304" pitchFamily="18" charset="0"/>
              </a:rPr>
              <a:t> обучение) </a:t>
            </a:r>
            <a:r>
              <a:rPr lang="ru-RU" sz="2200" dirty="0">
                <a:latin typeface="Century Schoolbook" panose="02040604050505020304" pitchFamily="18" charset="0"/>
              </a:rPr>
              <a:t>зависит от уровня менеджмента в компании: от использования на предприятиях различных передовых управленческих (</a:t>
            </a:r>
            <a:r>
              <a:rPr lang="ru-RU" sz="2200" dirty="0" err="1">
                <a:latin typeface="Century Schoolbook" panose="02040604050505020304" pitchFamily="18" charset="0"/>
              </a:rPr>
              <a:t>менеджериальных</a:t>
            </a:r>
            <a:r>
              <a:rPr lang="ru-RU" sz="2200" dirty="0">
                <a:latin typeface="Century Schoolbook" panose="02040604050505020304" pitchFamily="18" charset="0"/>
              </a:rPr>
              <a:t>) практик и мотивации работников.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C5A015-C56D-4E22-BCE9-2CF13906EF5D}"/>
              </a:ext>
            </a:extLst>
          </p:cNvPr>
          <p:cNvSpPr/>
          <p:nvPr/>
        </p:nvSpPr>
        <p:spPr>
          <a:xfrm>
            <a:off x="436227" y="85089"/>
            <a:ext cx="11041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Изучение портрета российского работника позволило установить:</a:t>
            </a:r>
            <a:endParaRPr lang="en-US" sz="2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0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980304" y="329608"/>
            <a:ext cx="10373492" cy="8730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Что следует считать приоритетным результатом системы образования взрослых?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55" y="6396854"/>
            <a:ext cx="207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980306" y="1546992"/>
            <a:ext cx="4237313" cy="12493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Профессиональные навыки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6496490" y="1530998"/>
            <a:ext cx="4857306" cy="12493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Когнитивные навыки </a:t>
            </a:r>
          </a:p>
          <a:p>
            <a:pPr algn="ctr">
              <a:lnSpc>
                <a:spcPct val="85000"/>
              </a:lnSpc>
            </a:pPr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возможностью обновлять профессиональные навыки  </a:t>
            </a:r>
            <a:endParaRPr lang="ru-RU" sz="2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980306" y="3087682"/>
            <a:ext cx="4261546" cy="9761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Разовое обучение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6496491" y="3119580"/>
            <a:ext cx="4857305" cy="9761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«Непрерывное» обучение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992422" y="4376837"/>
            <a:ext cx="4261546" cy="9761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Охват обучением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6496493" y="4450044"/>
            <a:ext cx="4857305" cy="9761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Когнитивный уровень </a:t>
            </a:r>
            <a:r>
              <a:rPr lang="ru-RU" sz="28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работников</a:t>
            </a:r>
            <a:endParaRPr lang="ru-RU" sz="28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14" idx="0"/>
            <a:endCxn id="12" idx="2"/>
          </p:cNvCxnSpPr>
          <p:nvPr/>
        </p:nvCxnSpPr>
        <p:spPr>
          <a:xfrm flipH="1" flipV="1">
            <a:off x="3098963" y="2796363"/>
            <a:ext cx="12116" cy="291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8930033" y="2776185"/>
            <a:ext cx="12116" cy="2913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279161" y="1202686"/>
            <a:ext cx="557781" cy="836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90438" y="1202686"/>
            <a:ext cx="606052" cy="8200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942149" y="4131251"/>
            <a:ext cx="0" cy="31879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123195" y="4063846"/>
            <a:ext cx="0" cy="367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1006718" y="5755453"/>
            <a:ext cx="10373492" cy="8722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</a:pP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Program International for Assessment of Adult </a:t>
            </a:r>
            <a:r>
              <a:rPr lang="en-US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ompetences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8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24846"/>
              </p:ext>
            </p:extLst>
          </p:nvPr>
        </p:nvGraphicFramePr>
        <p:xfrm>
          <a:off x="555089" y="1054164"/>
          <a:ext cx="11406539" cy="5633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397"/>
                <a:gridCol w="3895171"/>
                <a:gridCol w="1254641"/>
                <a:gridCol w="935666"/>
                <a:gridCol w="1137683"/>
                <a:gridCol w="883059"/>
                <a:gridCol w="1200922"/>
              </a:tblGrid>
              <a:tr h="44912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n-lt"/>
                        </a:rPr>
                        <a:t>Russia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Sweden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Netherlands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Finland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Average (Top 3 countries)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440049">
                <a:tc row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Раз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в неделю или каждый день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учатся чему-то новому на работе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44,9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62,3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51,0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63,3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58</a:t>
                      </a:r>
                      <a:r>
                        <a:rPr lang="ru-RU" sz="1600">
                          <a:effectLst/>
                          <a:latin typeface="+mn-lt"/>
                        </a:rPr>
                        <a:t>,9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445006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помогают и сотрудничают с коллегами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49,2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43,8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41,3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47,7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3465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делятся с коллегами информацией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71,5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86,8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78,4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80,6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81.9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6523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участвуют в инструктировании, тренировках или обучении коллег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29,3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45,6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33,9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39,1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39,5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29348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консультируют коллег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57,1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70,1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59,9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69,1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66,4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61414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сталкиваются с простыми проблемами (менее 5 минут для решения)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74,4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80,9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67,4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74,5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74,3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59653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сталкиваются с более сложными проблемами (30 минут для решения)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41,2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37,3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31,7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32,6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33,9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440049">
                <a:tc row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 большой или очень большой степени могут выбирать или изменять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порядок своих задач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38,2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69,3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55,8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65,7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63</a:t>
                      </a:r>
                      <a:r>
                        <a:rPr lang="ru-RU" sz="1600">
                          <a:effectLst/>
                          <a:latin typeface="+mn-lt"/>
                        </a:rPr>
                        <a:t>,6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459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способ выполнения своих задач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41,3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74,0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50,4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76,8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67</a:t>
                      </a:r>
                      <a:r>
                        <a:rPr lang="ru-RU" sz="1600">
                          <a:effectLst/>
                          <a:latin typeface="+mn-lt"/>
                        </a:rPr>
                        <a:t>,</a:t>
                      </a:r>
                      <a:r>
                        <a:rPr lang="en-US" sz="1600">
                          <a:effectLst/>
                          <a:latin typeface="+mn-lt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44004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темп, в котором работают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43,2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52,6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45,6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66,5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54</a:t>
                      </a:r>
                      <a:r>
                        <a:rPr lang="ru-RU" sz="1600">
                          <a:effectLst/>
                          <a:latin typeface="+mn-lt"/>
                        </a:rPr>
                        <a:t>,</a:t>
                      </a:r>
                      <a:r>
                        <a:rPr lang="en-US" sz="1600">
                          <a:effectLst/>
                          <a:latin typeface="+mn-lt"/>
                        </a:rPr>
                        <a:t>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2323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часы работы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39,9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31,3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37,4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36,2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  <a:tr h="224564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Количество наблюдений (</a:t>
                      </a:r>
                      <a:r>
                        <a:rPr lang="en-US" sz="1600">
                          <a:effectLst/>
                          <a:latin typeface="+mn-lt"/>
                        </a:rPr>
                        <a:t>S</a:t>
                      </a:r>
                      <a:r>
                        <a:rPr lang="ru-RU" sz="1600">
                          <a:effectLst/>
                          <a:latin typeface="+mn-lt"/>
                        </a:rPr>
                        <a:t>ample size (</a:t>
                      </a: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r>
                        <a:rPr lang="ru-RU" sz="1600">
                          <a:effectLst/>
                          <a:latin typeface="+mn-lt"/>
                        </a:rPr>
                        <a:t>))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1248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3299</a:t>
                      </a:r>
                      <a:endParaRPr lang="ru-RU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3744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3811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168" marR="50168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6567" y="46821"/>
            <a:ext cx="113130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Различия в частоте использования менеджериальных практик по странам, %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Own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calculations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2013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OECD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Survey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Adult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Skills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database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436227" y="898750"/>
            <a:ext cx="1131954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Schoolbook" panose="02040604050505020304" pitchFamily="18" charset="0"/>
              </a:rPr>
              <a:t>Было интересно установить, каким образом участие в неформальном и </a:t>
            </a:r>
            <a:r>
              <a:rPr lang="ru-RU" dirty="0" err="1">
                <a:latin typeface="Century Schoolbook" panose="02040604050505020304" pitchFamily="18" charset="0"/>
              </a:rPr>
              <a:t>информальном</a:t>
            </a:r>
            <a:r>
              <a:rPr lang="ru-RU" dirty="0">
                <a:latin typeface="Century Schoolbook" panose="02040604050505020304" pitchFamily="18" charset="0"/>
              </a:rPr>
              <a:t> обучении связано с навыком «решение задач» среди работающих граждан.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entury Schoolbook" panose="02040604050505020304" pitchFamily="18" charset="0"/>
              </a:rPr>
              <a:t>Был использован факторный анализ для снижения размерности данных и выделения латентных переменных.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Классификация переменных, связанных с участием в обучении</a:t>
            </a:r>
            <a:endParaRPr lang="ru-RU" sz="2400" dirty="0">
              <a:solidFill>
                <a:srgbClr val="002060"/>
              </a:solidFill>
              <a:effectLst/>
              <a:latin typeface="Century Schoolbook" panose="020406040505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Schoolbook" panose="02040604050505020304" pitchFamily="18" charset="0"/>
              </a:rPr>
              <a:t>Были отобраны работающие граждане в возрасте от 18 до 65 лет, указавшие, что их заработная плата не меньше или равна МРОТ 2013 года – 5205 рублей. Всего получилось 1249 человека.</a:t>
            </a:r>
            <a:endParaRPr lang="ru-RU" dirty="0">
              <a:effectLst/>
              <a:latin typeface="Century Schoolbook" panose="020406040505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entury Schoolbook" panose="02040604050505020304" pitchFamily="18" charset="0"/>
              </a:rPr>
              <a:t>Были отобраны переменные, относящиеся к участию в неформальном и </a:t>
            </a:r>
            <a:r>
              <a:rPr lang="ru-RU" dirty="0" err="1">
                <a:latin typeface="Century Schoolbook" panose="02040604050505020304" pitchFamily="18" charset="0"/>
              </a:rPr>
              <a:t>информальном</a:t>
            </a:r>
            <a:r>
              <a:rPr lang="ru-RU" dirty="0">
                <a:latin typeface="Century Schoolbook" panose="02040604050505020304" pitchFamily="18" charset="0"/>
              </a:rPr>
              <a:t> обучении. Переменные включали измерение частоты обучения от коллег, чтения на рабочем месте и в свободное время, участие в обучении, организованном на рабочем месте и за его пределами в свободное время, а также участие в консультировании, инструктаже и совместном решении проблем с коллегами и руководителями.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C5A015-C56D-4E22-BCE9-2CF13906EF5D}"/>
              </a:ext>
            </a:extLst>
          </p:cNvPr>
          <p:cNvSpPr/>
          <p:nvPr/>
        </p:nvSpPr>
        <p:spPr>
          <a:xfrm>
            <a:off x="436227" y="229595"/>
            <a:ext cx="11288348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Установление связей между переменными</a:t>
            </a:r>
            <a:endParaRPr lang="ru-RU" sz="2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3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436227" y="1713171"/>
            <a:ext cx="3453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Schoolbook" panose="02040604050505020304" pitchFamily="18" charset="0"/>
              </a:rPr>
              <a:t>Анализировались 15 вопросов, связанных с участием в неформальном и </a:t>
            </a:r>
            <a:r>
              <a:rPr lang="ru-RU" sz="1600" dirty="0" err="1">
                <a:latin typeface="Century Schoolbook" panose="02040604050505020304" pitchFamily="18" charset="0"/>
              </a:rPr>
              <a:t>информальном</a:t>
            </a:r>
            <a:r>
              <a:rPr lang="ru-RU" sz="1600" dirty="0">
                <a:latin typeface="Century Schoolbook" panose="02040604050505020304" pitchFamily="18" charset="0"/>
              </a:rPr>
              <a:t> обучении (Таблица 1).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Schoolbook" panose="02040604050505020304" pitchFamily="18" charset="0"/>
              </a:rPr>
              <a:t>Факторный анализ позволил выделить элементы факторной структуры (вопросы), имеющие наибольшее отношению к неформальному и </a:t>
            </a:r>
            <a:r>
              <a:rPr lang="ru-RU" sz="1600" dirty="0" err="1">
                <a:latin typeface="Century Schoolbook" panose="02040604050505020304" pitchFamily="18" charset="0"/>
              </a:rPr>
              <a:t>информальному</a:t>
            </a:r>
            <a:r>
              <a:rPr lang="ru-RU" sz="1600" dirty="0">
                <a:latin typeface="Century Schoolbook" panose="02040604050505020304" pitchFamily="18" charset="0"/>
              </a:rPr>
              <a:t> обучению.</a:t>
            </a:r>
            <a:endParaRPr lang="en-US" sz="16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Schoolbook" panose="02040604050505020304" pitchFamily="18" charset="0"/>
              </a:rPr>
              <a:t>Показатель меры адекватности выборки вопросов Кайзера-Майера-</a:t>
            </a:r>
            <a:r>
              <a:rPr lang="ru-RU" sz="1600" dirty="0" err="1">
                <a:latin typeface="Century Schoolbook" panose="02040604050505020304" pitchFamily="18" charset="0"/>
              </a:rPr>
              <a:t>Олкина</a:t>
            </a:r>
            <a:r>
              <a:rPr lang="ru-RU" sz="1600" dirty="0">
                <a:latin typeface="Century Schoolbook" panose="02040604050505020304" pitchFamily="18" charset="0"/>
              </a:rPr>
              <a:t> (КМО) составил 0.79 и находился в допустимом интервале (КМО ≥ 0.6).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82570E8-CF8E-4831-849B-1CF2EBFA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32809"/>
              </p:ext>
            </p:extLst>
          </p:nvPr>
        </p:nvGraphicFramePr>
        <p:xfrm>
          <a:off x="4388547" y="665577"/>
          <a:ext cx="7632081" cy="6060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967">
                  <a:extLst>
                    <a:ext uri="{9D8B030D-6E8A-4147-A177-3AD203B41FA5}">
                      <a16:colId xmlns:a16="http://schemas.microsoft.com/office/drawing/2014/main" xmlns="" val="735214157"/>
                    </a:ext>
                  </a:extLst>
                </a:gridCol>
                <a:gridCol w="2692921">
                  <a:extLst>
                    <a:ext uri="{9D8B030D-6E8A-4147-A177-3AD203B41FA5}">
                      <a16:colId xmlns:a16="http://schemas.microsoft.com/office/drawing/2014/main" xmlns="" val="4059758194"/>
                    </a:ext>
                  </a:extLst>
                </a:gridCol>
                <a:gridCol w="1330084">
                  <a:extLst>
                    <a:ext uri="{9D8B030D-6E8A-4147-A177-3AD203B41FA5}">
                      <a16:colId xmlns:a16="http://schemas.microsoft.com/office/drawing/2014/main" xmlns="" val="2724603996"/>
                    </a:ext>
                  </a:extLst>
                </a:gridCol>
                <a:gridCol w="1345591">
                  <a:extLst>
                    <a:ext uri="{9D8B030D-6E8A-4147-A177-3AD203B41FA5}">
                      <a16:colId xmlns:a16="http://schemas.microsoft.com/office/drawing/2014/main" xmlns="" val="3205684858"/>
                    </a:ext>
                  </a:extLst>
                </a:gridCol>
                <a:gridCol w="1372518">
                  <a:extLst>
                    <a:ext uri="{9D8B030D-6E8A-4147-A177-3AD203B41FA5}">
                      <a16:colId xmlns:a16="http://schemas.microsoft.com/office/drawing/2014/main" xmlns="" val="3360779832"/>
                    </a:ext>
                  </a:extLst>
                </a:gridCol>
              </a:tblGrid>
              <a:tr h="31304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Наименование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 вопроса </a:t>
                      </a:r>
                      <a:b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</a:b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(из анкеты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PIAAC)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Факторы</a:t>
                      </a: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752">
                <a:tc gridSpan="2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Неформальное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Информальное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 тип 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Информальное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 тип 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612755"/>
                  </a:ext>
                </a:extLst>
              </a:tr>
              <a:tr h="238162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На работе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обучение от коллег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0.43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0.12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0.28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1680760"/>
                  </a:ext>
                </a:extLst>
              </a:tr>
              <a:tr h="2381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руководств или инструкций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0.24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b="1" kern="100" dirty="0">
                          <a:effectLst/>
                          <a:latin typeface="Century Schoolbook" panose="02040604050505020304" pitchFamily="18" charset="0"/>
                        </a:rPr>
                        <a:t>0.65</a:t>
                      </a:r>
                      <a:endParaRPr lang="ru-RU" sz="1100" b="1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WenQuanYi Micro Hei Mono"/>
                        <a:cs typeface="Liberation Mono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435359"/>
                  </a:ext>
                </a:extLst>
              </a:tr>
              <a:tr h="2381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статей в газетах, журналах 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0.24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0.66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0.20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7670272"/>
                  </a:ext>
                </a:extLst>
              </a:tr>
              <a:tr h="41009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статей в профессиональных журналах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0.29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0.66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0.29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2705795"/>
                  </a:ext>
                </a:extLst>
              </a:tr>
              <a:tr h="2381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книг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0.12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0.55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0.19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6087778"/>
                  </a:ext>
                </a:extLst>
              </a:tr>
              <a:tr h="335817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чтение инструкций по эксплуатации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0.15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0.14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>
                          <a:effectLst/>
                          <a:latin typeface="Century Schoolbook" panose="02040604050505020304" pitchFamily="18" charset="0"/>
                        </a:rPr>
                        <a:t>0.70</a:t>
                      </a:r>
                      <a:endParaRPr lang="ru-RU" sz="1100" b="1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3712122"/>
                  </a:ext>
                </a:extLst>
              </a:tr>
              <a:tr h="410474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свободное время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руководств или инструкций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0.10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0.21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0.58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2618129"/>
                  </a:ext>
                </a:extLst>
              </a:tr>
              <a:tr h="2381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чтение статей в газетах, журналах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0.15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0.53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0.22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471362"/>
                  </a:ext>
                </a:extLst>
              </a:tr>
              <a:tr h="41009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статей в профессиональных журналах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0.13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0.65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0.35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2633764"/>
                  </a:ext>
                </a:extLst>
              </a:tr>
              <a:tr h="2381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чтение книг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0.13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0.46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b="1" kern="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b="1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0566058"/>
                  </a:ext>
                </a:extLst>
              </a:tr>
              <a:tr h="335817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чтение инструкций по эксплуатации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0.29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0.56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7436681"/>
                  </a:ext>
                </a:extLst>
              </a:tr>
              <a:tr h="44253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Обучение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по курсам открытого или дистанционного образования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0.64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0.21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0.15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6385251"/>
                  </a:ext>
                </a:extLst>
              </a:tr>
              <a:tr h="60603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на рабочем месте или тренинги, проводимые руководителями или коллегами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>
                          <a:effectLst/>
                          <a:latin typeface="Century Schoolbook" panose="02040604050505020304" pitchFamily="18" charset="0"/>
                        </a:rPr>
                        <a:t>0.87</a:t>
                      </a:r>
                      <a:endParaRPr lang="ru-RU" sz="1100" b="1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0.15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WenQuanYi Micro Hei Mono"/>
                        <a:cs typeface="Liberation Mono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073521"/>
                  </a:ext>
                </a:extLst>
              </a:tr>
              <a:tr h="41009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участие в семинарах или мастер-классах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0.63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0.36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2348686"/>
                  </a:ext>
                </a:extLst>
              </a:tr>
              <a:tr h="2381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посещение курсов и частных уроков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0.41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0.31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1108881"/>
                  </a:ext>
                </a:extLst>
              </a:tr>
              <a:tr h="274434">
                <a:tc gridSpan="5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Корреляции больше 0,3 выделены жирным шрифтом; корреляции меньше 0,1 не отражены</a:t>
                      </a:r>
                      <a:endParaRPr lang="ru-RU" sz="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lang="ru-RU" sz="1000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5046" marR="25509" marT="25509" marB="255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7A49FFC-8C3E-4D08-84C0-8F86809A3BCB}"/>
              </a:ext>
            </a:extLst>
          </p:cNvPr>
          <p:cNvSpPr/>
          <p:nvPr/>
        </p:nvSpPr>
        <p:spPr>
          <a:xfrm>
            <a:off x="4388547" y="98114"/>
            <a:ext cx="78013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Значения </a:t>
            </a:r>
            <a:r>
              <a:rPr lang="ru-RU" sz="14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факторных нагрузок на для 15 выделенных переменных </a:t>
            </a:r>
            <a:r>
              <a:rPr lang="ru-RU" sz="14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(N =1249)</a:t>
            </a:r>
            <a:endParaRPr lang="ru-RU" sz="1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0B58FF-E977-47BD-85CF-98668AA2C8CB}"/>
              </a:ext>
            </a:extLst>
          </p:cNvPr>
          <p:cNvSpPr/>
          <p:nvPr/>
        </p:nvSpPr>
        <p:spPr>
          <a:xfrm>
            <a:off x="480970" y="511353"/>
            <a:ext cx="345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Выделение переменных, связанных с форматами обучения</a:t>
            </a:r>
            <a:endParaRPr lang="en-US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5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403425" y="1806336"/>
            <a:ext cx="37110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Schoolbook" panose="02040604050505020304" pitchFamily="18" charset="0"/>
              </a:rPr>
              <a:t>Анализировались 11 вопросов, связанных с </a:t>
            </a:r>
            <a:r>
              <a:rPr lang="ru-RU" sz="1600" dirty="0" err="1">
                <a:latin typeface="Century Schoolbook" panose="02040604050505020304" pitchFamily="18" charset="0"/>
              </a:rPr>
              <a:t>менеджериальными</a:t>
            </a:r>
            <a:r>
              <a:rPr lang="ru-RU" sz="1600" dirty="0">
                <a:latin typeface="Century Schoolbook" panose="02040604050505020304" pitchFamily="18" charset="0"/>
              </a:rPr>
              <a:t> практиками, используемыми на предприятии и </a:t>
            </a:r>
            <a:r>
              <a:rPr lang="ru-RU" sz="1600" dirty="0" err="1">
                <a:latin typeface="Century Schoolbook" panose="02040604050505020304" pitchFamily="18" charset="0"/>
              </a:rPr>
              <a:t>информальным</a:t>
            </a:r>
            <a:r>
              <a:rPr lang="ru-RU" sz="1600" dirty="0">
                <a:latin typeface="Century Schoolbook" panose="02040604050505020304" pitchFamily="18" charset="0"/>
              </a:rPr>
              <a:t> обучением  (Таблица 2).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Schoolbook" panose="02040604050505020304" pitchFamily="18" charset="0"/>
              </a:rPr>
              <a:t>Факторный анализ позволил уточнить элементы факторной структуры (вопросы), имеющие наибольшее отношению к </a:t>
            </a:r>
            <a:r>
              <a:rPr lang="ru-RU" sz="1600" dirty="0" err="1">
                <a:latin typeface="Century Schoolbook" panose="02040604050505020304" pitchFamily="18" charset="0"/>
              </a:rPr>
              <a:t>менеджериальным</a:t>
            </a:r>
            <a:r>
              <a:rPr lang="ru-RU" sz="1600" dirty="0">
                <a:latin typeface="Century Schoolbook" panose="02040604050505020304" pitchFamily="18" charset="0"/>
              </a:rPr>
              <a:t> практикам и </a:t>
            </a:r>
            <a:r>
              <a:rPr lang="ru-RU" sz="1600" dirty="0" err="1">
                <a:latin typeface="Century Schoolbook" panose="02040604050505020304" pitchFamily="18" charset="0"/>
              </a:rPr>
              <a:t>информальному</a:t>
            </a:r>
            <a:r>
              <a:rPr lang="ru-RU" sz="1600" dirty="0">
                <a:latin typeface="Century Schoolbook" panose="02040604050505020304" pitchFamily="18" charset="0"/>
              </a:rPr>
              <a:t> обучению (взаимодействие с коллегами и решение проблем на рабочем месте).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Schoolbook" panose="02040604050505020304" pitchFamily="18" charset="0"/>
              </a:rPr>
              <a:t>Мера адекватности выборки Кайзера-Майера-</a:t>
            </a:r>
            <a:r>
              <a:rPr lang="ru-RU" sz="1600" dirty="0" err="1">
                <a:latin typeface="Century Schoolbook" panose="02040604050505020304" pitchFamily="18" charset="0"/>
              </a:rPr>
              <a:t>Олкина</a:t>
            </a:r>
            <a:r>
              <a:rPr lang="ru-RU" sz="1600" dirty="0">
                <a:latin typeface="Century Schoolbook" panose="02040604050505020304" pitchFamily="18" charset="0"/>
              </a:rPr>
              <a:t> (КМО) составила 0,78.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7A49FFC-8C3E-4D08-84C0-8F86809A3BCB}"/>
              </a:ext>
            </a:extLst>
          </p:cNvPr>
          <p:cNvSpPr/>
          <p:nvPr/>
        </p:nvSpPr>
        <p:spPr>
          <a:xfrm>
            <a:off x="4870764" y="82242"/>
            <a:ext cx="7321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latin typeface="Century Schoolbook" panose="02040604050505020304" pitchFamily="18" charset="0"/>
              </a:rPr>
              <a:t>Значения </a:t>
            </a:r>
            <a:r>
              <a:rPr lang="ru-RU" sz="1400" b="1" dirty="0">
                <a:latin typeface="Century Schoolbook" panose="02040604050505020304" pitchFamily="18" charset="0"/>
              </a:rPr>
              <a:t>факторных нагрузок на для 11 выделенных переменных </a:t>
            </a:r>
            <a:r>
              <a:rPr lang="ru-RU" sz="1400" dirty="0">
                <a:latin typeface="Century Schoolbook" panose="02040604050505020304" pitchFamily="18" charset="0"/>
              </a:rPr>
              <a:t>(N =1249</a:t>
            </a:r>
            <a:r>
              <a:rPr lang="ru-RU" sz="1050" dirty="0">
                <a:latin typeface="Century Schoolbook" panose="02040604050505020304" pitchFamily="18" charset="0"/>
              </a:rPr>
              <a:t>)</a:t>
            </a:r>
            <a:endParaRPr lang="ru-RU" sz="700" dirty="0">
              <a:effectLst/>
              <a:latin typeface="Century Schoolbook" panose="020406040505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C90725E-3B0A-4C61-AA66-72A5A741E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24714"/>
              </p:ext>
            </p:extLst>
          </p:nvPr>
        </p:nvGraphicFramePr>
        <p:xfrm>
          <a:off x="4418091" y="692922"/>
          <a:ext cx="7534625" cy="5837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050">
                  <a:extLst>
                    <a:ext uri="{9D8B030D-6E8A-4147-A177-3AD203B41FA5}">
                      <a16:colId xmlns:a16="http://schemas.microsoft.com/office/drawing/2014/main" xmlns="" val="87934824"/>
                    </a:ext>
                  </a:extLst>
                </a:gridCol>
                <a:gridCol w="1966325">
                  <a:extLst>
                    <a:ext uri="{9D8B030D-6E8A-4147-A177-3AD203B41FA5}">
                      <a16:colId xmlns:a16="http://schemas.microsoft.com/office/drawing/2014/main" xmlns="" val="1858371832"/>
                    </a:ext>
                  </a:extLst>
                </a:gridCol>
                <a:gridCol w="1306516">
                  <a:extLst>
                    <a:ext uri="{9D8B030D-6E8A-4147-A177-3AD203B41FA5}">
                      <a16:colId xmlns:a16="http://schemas.microsoft.com/office/drawing/2014/main" xmlns="" val="2907822304"/>
                    </a:ext>
                  </a:extLst>
                </a:gridCol>
                <a:gridCol w="1454106">
                  <a:extLst>
                    <a:ext uri="{9D8B030D-6E8A-4147-A177-3AD203B41FA5}">
                      <a16:colId xmlns:a16="http://schemas.microsoft.com/office/drawing/2014/main" xmlns="" val="703065619"/>
                    </a:ext>
                  </a:extLst>
                </a:gridCol>
                <a:gridCol w="1277628">
                  <a:extLst>
                    <a:ext uri="{9D8B030D-6E8A-4147-A177-3AD203B41FA5}">
                      <a16:colId xmlns:a16="http://schemas.microsoft.com/office/drawing/2014/main" xmlns="" val="863801451"/>
                    </a:ext>
                  </a:extLst>
                </a:gridCol>
              </a:tblGrid>
              <a:tr h="29663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Наименование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 вопроса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(из анкеты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PIAAC)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cs typeface="Times New Roman" panose="02020603050405020304" pitchFamily="18" charset="0"/>
                        </a:rPr>
                        <a:t>Название фактора</a:t>
                      </a: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86">
                <a:tc gridSpan="2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Автономия на рабочем месте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Взаимодействие с коллегами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Решение проблем на рабочем месте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062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Как часто Вы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учитесь чему-то новому на работе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0.16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0.31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0.42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0202918"/>
                  </a:ext>
                </a:extLst>
              </a:tr>
              <a:tr h="44438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помогаете и сотрудничаете с коллегами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b="1" kern="100" dirty="0">
                          <a:effectLst/>
                          <a:latin typeface="Century Schoolbook" panose="02040604050505020304" pitchFamily="18" charset="0"/>
                        </a:rPr>
                        <a:t>0.64</a:t>
                      </a:r>
                      <a:endParaRPr lang="ru-RU" sz="1100" b="1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WenQuanYi Micro Hei Mono"/>
                        <a:cs typeface="Liberation Mono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6189507"/>
                  </a:ext>
                </a:extLst>
              </a:tr>
              <a:tr h="444386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делитесь с коллегами информацией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0.82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0.21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983745"/>
                  </a:ext>
                </a:extLst>
              </a:tr>
              <a:tr h="640553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участвуете в инструктировании, тренировках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0.13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0.50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0.21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35313"/>
                  </a:ext>
                </a:extLst>
              </a:tr>
              <a:tr h="25621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консультируете людей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0.14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0.30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0.34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4910701"/>
                  </a:ext>
                </a:extLst>
              </a:tr>
              <a:tr h="65324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сталкиваетесь с простыми проблемами (менее 5 минут для решения)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ru-RU" sz="1100" kern="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kern="10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MS PGothic" panose="020B0600070205080204" pitchFamily="34" charset="-128"/>
                        <a:cs typeface="Liberation Sans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0.15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0.79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8197178"/>
                  </a:ext>
                </a:extLst>
              </a:tr>
              <a:tr h="653249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сталкиваетесь с более сложными проблемами (30 минут для решения)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0.10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0.12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0.71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7251160"/>
                  </a:ext>
                </a:extLst>
              </a:tr>
              <a:tr h="23076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какой степени Вы можете изменять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порядок своих задач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>
                          <a:effectLst/>
                          <a:latin typeface="Century Schoolbook" panose="02040604050505020304" pitchFamily="18" charset="0"/>
                        </a:rPr>
                        <a:t>0.84</a:t>
                      </a:r>
                      <a:endParaRPr lang="ru-RU" sz="1100" b="1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0.10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0.11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8472054"/>
                  </a:ext>
                </a:extLst>
              </a:tr>
              <a:tr h="434062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способ выполнения своих задач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>
                          <a:effectLst/>
                          <a:latin typeface="Century Schoolbook" panose="02040604050505020304" pitchFamily="18" charset="0"/>
                        </a:rPr>
                        <a:t>0.81</a:t>
                      </a:r>
                      <a:endParaRPr lang="ru-RU" sz="1100" b="1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0.11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0.11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9787922"/>
                  </a:ext>
                </a:extLst>
              </a:tr>
              <a:tr h="25621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темп, в котором работаете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0.77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9556108"/>
                  </a:ext>
                </a:extLst>
              </a:tr>
              <a:tr h="25621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Century Schoolbook" panose="02040604050505020304" pitchFamily="18" charset="0"/>
                        </a:rPr>
                        <a:t>часы работы</a:t>
                      </a:r>
                      <a:endParaRPr lang="ru-RU" sz="11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dirty="0">
                          <a:effectLst/>
                          <a:latin typeface="Century Schoolbook" panose="02040604050505020304" pitchFamily="18" charset="0"/>
                        </a:rPr>
                        <a:t>0.60</a:t>
                      </a:r>
                      <a:endParaRPr lang="ru-RU" sz="110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0481803"/>
                  </a:ext>
                </a:extLst>
              </a:tr>
              <a:tr h="235973"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Корреляции больше 0,3 выделены жирным шрифтом; корреляции меньше 0,1 не отражены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50" b="1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effectLst/>
                        <a:latin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077" marR="26560" marT="26560" marB="265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90B58FF-E977-47BD-85CF-98668AA2C8CB}"/>
              </a:ext>
            </a:extLst>
          </p:cNvPr>
          <p:cNvSpPr/>
          <p:nvPr/>
        </p:nvSpPr>
        <p:spPr>
          <a:xfrm>
            <a:off x="424678" y="335335"/>
            <a:ext cx="3668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Выделение переменных, связанных с </a:t>
            </a:r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обучением </a:t>
            </a:r>
            <a:r>
              <a:rPr lang="ru-RU" sz="1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 </a:t>
            </a:r>
            <a:r>
              <a:rPr lang="ru-RU" sz="16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менеджериальными</a:t>
            </a:r>
            <a:r>
              <a:rPr lang="ru-RU" sz="1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практиками</a:t>
            </a:r>
            <a:endParaRPr lang="en-US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5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436227" y="294033"/>
            <a:ext cx="11319546" cy="600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Моделирование связей</a:t>
            </a:r>
            <a:endParaRPr lang="en-US" sz="2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ts val="3100"/>
              </a:lnSpc>
            </a:pPr>
            <a:endParaRPr lang="ru-RU" sz="2400" b="1" dirty="0">
              <a:latin typeface="Century Schoolbook" panose="02040604050505020304" pitchFamily="18" charset="0"/>
            </a:endParaRPr>
          </a:p>
          <a:p>
            <a:pPr marL="285750" indent="-285750" algn="ju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100" dirty="0">
                <a:latin typeface="Century Schoolbook" panose="02040604050505020304" pitchFamily="18" charset="0"/>
              </a:rPr>
              <a:t>Для количественной оценки связи между участием в обучении и навыком «решение задач», был использован регрессионный анализ. </a:t>
            </a:r>
          </a:p>
          <a:p>
            <a:pPr marL="285750" indent="-285750" algn="ju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100" dirty="0">
                <a:latin typeface="Century Schoolbook" panose="02040604050505020304" pitchFamily="18" charset="0"/>
              </a:rPr>
              <a:t>В регрессионном уравнении были использованы шесть факторов (Таблица 1 и 2). </a:t>
            </a:r>
          </a:p>
          <a:p>
            <a:pPr marL="285750" indent="-285750" algn="ju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100" dirty="0">
                <a:latin typeface="Century Schoolbook" panose="02040604050505020304" pitchFamily="18" charset="0"/>
              </a:rPr>
              <a:t>Регрессионный анализ был применен для количественной оценки влияния участия в обучении и показателей навыка «решение задач», где переменной отклика выступил балл навыка «решение задач» (принимает значение от 0 до 500 баллов).</a:t>
            </a:r>
          </a:p>
          <a:p>
            <a:pPr marL="285750" indent="-285750" algn="ju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100" dirty="0">
                <a:latin typeface="Century Schoolbook" panose="02040604050505020304" pitchFamily="18" charset="0"/>
              </a:rPr>
              <a:t>Был использован метод двойного машинного обучения для оценивания каузальных параметров (</a:t>
            </a:r>
            <a:r>
              <a:rPr lang="en-US" sz="2100" dirty="0">
                <a:latin typeface="Century Schoolbook" panose="02040604050505020304" pitchFamily="18" charset="0"/>
              </a:rPr>
              <a:t>double ML for treatment and causal parameters</a:t>
            </a:r>
            <a:r>
              <a:rPr lang="ru-RU" sz="2100" dirty="0">
                <a:latin typeface="Century Schoolbook" panose="02040604050505020304" pitchFamily="18" charset="0"/>
              </a:rPr>
              <a:t>) и метод решающих деревьев (</a:t>
            </a:r>
            <a:r>
              <a:rPr lang="ru-RU" sz="2100" dirty="0" err="1">
                <a:latin typeface="Century Schoolbook" panose="02040604050505020304" pitchFamily="18" charset="0"/>
              </a:rPr>
              <a:t>XGboost</a:t>
            </a:r>
            <a:r>
              <a:rPr lang="ru-RU" sz="2100" dirty="0">
                <a:latin typeface="Century Schoolbook" panose="02040604050505020304" pitchFamily="18" charset="0"/>
              </a:rPr>
              <a:t>).</a:t>
            </a:r>
          </a:p>
          <a:p>
            <a:pPr marL="285750" indent="-285750" algn="just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100" dirty="0">
                <a:latin typeface="Century Schoolbook" panose="02040604050505020304" pitchFamily="18" charset="0"/>
              </a:rPr>
              <a:t>Респонденты были разбиты на три группы: </a:t>
            </a:r>
          </a:p>
          <a:p>
            <a:pPr marL="800100" lvl="1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Century Schoolbook" panose="02040604050505020304" pitchFamily="18" charset="0"/>
              </a:rPr>
              <a:t>с общим средним и средним-профессиональным </a:t>
            </a:r>
            <a:r>
              <a:rPr lang="ru-RU" dirty="0" smtClean="0">
                <a:latin typeface="Century Schoolbook" panose="02040604050505020304" pitchFamily="18" charset="0"/>
              </a:rPr>
              <a:t>образованием; </a:t>
            </a:r>
            <a:endParaRPr lang="ru-RU" dirty="0">
              <a:latin typeface="Century Schoolbook" panose="02040604050505020304" pitchFamily="18" charset="0"/>
            </a:endParaRPr>
          </a:p>
          <a:p>
            <a:pPr marL="800100" lvl="1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Century Schoolbook" panose="02040604050505020304" pitchFamily="18" charset="0"/>
              </a:rPr>
              <a:t>с общим средним и средним-профессиональным </a:t>
            </a:r>
            <a:r>
              <a:rPr lang="ru-RU" dirty="0" smtClean="0">
                <a:latin typeface="Century Schoolbook" panose="02040604050505020304" pitchFamily="18" charset="0"/>
              </a:rPr>
              <a:t>образовании; </a:t>
            </a:r>
            <a:endParaRPr lang="ru-RU" dirty="0">
              <a:latin typeface="Century Schoolbook" panose="02040604050505020304" pitchFamily="18" charset="0"/>
            </a:endParaRPr>
          </a:p>
          <a:p>
            <a:pPr marL="800100" lvl="1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Century Schoolbook" panose="02040604050505020304" pitchFamily="18" charset="0"/>
              </a:rPr>
              <a:t>высшим образованием.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6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170120" y="0"/>
            <a:ext cx="11855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Результаты </a:t>
            </a:r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оценки регрессионной модели для работников с различным уровнем </a:t>
            </a: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образования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7144"/>
              </p:ext>
            </p:extLst>
          </p:nvPr>
        </p:nvGraphicFramePr>
        <p:xfrm>
          <a:off x="292394" y="780738"/>
          <a:ext cx="11610752" cy="542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383"/>
                <a:gridCol w="1133293"/>
                <a:gridCol w="872923"/>
                <a:gridCol w="1134911"/>
                <a:gridCol w="763242"/>
                <a:gridCol w="1658679"/>
                <a:gridCol w="986271"/>
                <a:gridCol w="1033915"/>
                <a:gridCol w="893135"/>
              </a:tblGrid>
              <a:tr h="529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 респонденты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Высшее образование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Среднее профессиональное образование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Среднее общее образование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2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 (</a:t>
                      </a:r>
                      <a:r>
                        <a:rPr lang="ru-RU" sz="1600" dirty="0" err="1">
                          <a:effectLst/>
                        </a:rPr>
                        <a:t>Estimate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(Estimate)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(Estimate)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Оценка (Estimate)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p-value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3532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Свободный коэффициент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257,83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264,12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272,84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241,71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35071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Неформальное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-14,57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-0,08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31,73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-33,23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52607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Информальное </a:t>
                      </a:r>
                      <a:r>
                        <a:rPr lang="ru-RU" sz="1800" dirty="0" err="1">
                          <a:effectLst/>
                        </a:rPr>
                        <a:t>теор</a:t>
                      </a:r>
                      <a:r>
                        <a:rPr lang="ru-RU" sz="1800" dirty="0">
                          <a:effectLst/>
                        </a:rPr>
                        <a:t> (тип 1),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5144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Информальное </a:t>
                      </a:r>
                      <a:r>
                        <a:rPr lang="ru-RU" sz="1800" dirty="0" err="1">
                          <a:effectLst/>
                        </a:rPr>
                        <a:t>практ</a:t>
                      </a:r>
                      <a:r>
                        <a:rPr lang="ru-RU" sz="1800" dirty="0">
                          <a:effectLst/>
                        </a:rPr>
                        <a:t> (тип 2),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15,754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10,01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28,51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-6,91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52607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Автономия на рабочем месте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19,54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30,4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***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-3,34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43,01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7014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Частота взаимодействия с коллегами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-5,16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27,73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52607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Частота решения проблем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23,85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20,87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15,54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46,63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***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</a:tr>
              <a:tr h="200318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 = 1196,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 = 624,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 = 374,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 = 127,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 = 0,07, Adjusted R-squared = 0,06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 = 0,08, Adjusted R-squared = 0,06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 = 0,06, Adjusted R-squared = 0,04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R2 = 0,18, Adjusted R-squared = 0,1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59">
                <a:tc gridSpan="9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</a:rPr>
                        <a:t>Красным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шрифтом выделен уровень значимости p &lt; 0.001 ‘***’; p &lt; 0.01 ‘**’; p &lt; 0.05 ‘*’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713" marR="577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902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560110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436227" y="294033"/>
            <a:ext cx="113195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Неформальное и </a:t>
            </a:r>
            <a:r>
              <a:rPr lang="ru-RU" sz="24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информальное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обучение – более эффективно при развитии навыка «решение задач» по сравнению с участием в формальном образовании.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latin typeface="Century Schoolbook" panose="02040604050505020304" pitchFamily="18" charset="0"/>
            </a:endParaRPr>
          </a:p>
          <a:p>
            <a:r>
              <a:rPr lang="ru-RU" sz="2400" b="1" i="1" dirty="0"/>
              <a:t>Высшее образование</a:t>
            </a:r>
            <a:r>
              <a:rPr lang="ru-RU" sz="2400" b="1" dirty="0"/>
              <a:t>. </a:t>
            </a:r>
            <a:r>
              <a:rPr lang="ru-RU" sz="2400" dirty="0"/>
              <a:t>С</a:t>
            </a:r>
            <a:r>
              <a:rPr lang="ru-RU" sz="2400" dirty="0" smtClean="0"/>
              <a:t>тепень </a:t>
            </a:r>
            <a:r>
              <a:rPr lang="ru-RU" sz="2400" dirty="0"/>
              <a:t>автономии на рабочем месте на статистически значимом уровне </a:t>
            </a:r>
            <a:r>
              <a:rPr lang="ru-RU" sz="2400" dirty="0" smtClean="0"/>
              <a:t>увеличивает  показатель </a:t>
            </a:r>
            <a:r>
              <a:rPr lang="ru-RU" sz="2400" dirty="0"/>
              <a:t>«решение задач» на 30,4 балла. </a:t>
            </a:r>
            <a:r>
              <a:rPr lang="ru-RU" sz="2400" dirty="0" smtClean="0"/>
              <a:t>Участие </a:t>
            </a:r>
            <a:r>
              <a:rPr lang="ru-RU" sz="2400" dirty="0"/>
              <a:t>в </a:t>
            </a:r>
            <a:r>
              <a:rPr lang="ru-RU" sz="2400" dirty="0" smtClean="0"/>
              <a:t>решении </a:t>
            </a:r>
            <a:r>
              <a:rPr lang="ru-RU" sz="2400" dirty="0"/>
              <a:t>проблем на рабочем </a:t>
            </a:r>
            <a:r>
              <a:rPr lang="ru-RU" sz="2400" dirty="0" smtClean="0"/>
              <a:t>месте</a:t>
            </a:r>
            <a:r>
              <a:rPr lang="ru-RU" sz="2400" dirty="0"/>
              <a:t> </a:t>
            </a:r>
            <a:r>
              <a:rPr lang="ru-RU" sz="2400" dirty="0" smtClean="0"/>
              <a:t>увеличивает показатель на </a:t>
            </a:r>
            <a:r>
              <a:rPr lang="ru-RU" sz="2400" dirty="0"/>
              <a:t>20,9 </a:t>
            </a:r>
            <a:r>
              <a:rPr lang="ru-RU" sz="2400" dirty="0" smtClean="0"/>
              <a:t>баллов. </a:t>
            </a:r>
          </a:p>
          <a:p>
            <a:endParaRPr lang="ru-RU" sz="2400" dirty="0" smtClean="0"/>
          </a:p>
          <a:p>
            <a:r>
              <a:rPr lang="ru-RU" sz="2400" b="1" i="1" dirty="0" smtClean="0"/>
              <a:t>Среднее </a:t>
            </a:r>
            <a:r>
              <a:rPr lang="ru-RU" sz="2400" b="1" i="1" dirty="0"/>
              <a:t>профессиональное образование.</a:t>
            </a:r>
            <a:r>
              <a:rPr lang="ru-RU" sz="2400" i="1" dirty="0"/>
              <a:t> </a:t>
            </a:r>
            <a:r>
              <a:rPr lang="ru-RU" sz="2400" i="1" dirty="0" smtClean="0"/>
              <a:t>У</a:t>
            </a:r>
            <a:r>
              <a:rPr lang="ru-RU" sz="2400" dirty="0" smtClean="0"/>
              <a:t>частие </a:t>
            </a:r>
            <a:r>
              <a:rPr lang="ru-RU" sz="2400" dirty="0"/>
              <a:t>в </a:t>
            </a:r>
            <a:r>
              <a:rPr lang="ru-RU" sz="2400" dirty="0" err="1"/>
              <a:t>информальном</a:t>
            </a:r>
            <a:r>
              <a:rPr lang="ru-RU" sz="2400" dirty="0"/>
              <a:t> практико-ориентированном обучении (тип 2</a:t>
            </a:r>
            <a:r>
              <a:rPr lang="ru-RU" sz="2400" dirty="0" smtClean="0"/>
              <a:t>) увеличивает  показатель «решение задач» на 28,5 баллов. </a:t>
            </a:r>
            <a:r>
              <a:rPr lang="ru-RU" sz="2400" dirty="0"/>
              <a:t>Участие в неформальном образовании на статистически значимом уровне отрицательно связано с навыком «решение задач».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i="1" dirty="0"/>
              <a:t>Среднее общее образование.</a:t>
            </a:r>
            <a:r>
              <a:rPr lang="ru-RU" sz="2400" i="1" dirty="0"/>
              <a:t> </a:t>
            </a:r>
            <a:r>
              <a:rPr lang="ru-RU" sz="2400" i="1" dirty="0" smtClean="0"/>
              <a:t>Н</a:t>
            </a:r>
            <a:r>
              <a:rPr lang="ru-RU" sz="2400" dirty="0" smtClean="0"/>
              <a:t>авык </a:t>
            </a:r>
            <a:r>
              <a:rPr lang="ru-RU" sz="2400" dirty="0"/>
              <a:t>«решение задач» </a:t>
            </a:r>
            <a:r>
              <a:rPr lang="ru-RU" sz="2400" dirty="0" smtClean="0"/>
              <a:t>наиболее сильно и значимо увеличивается за счет участия </a:t>
            </a:r>
            <a:r>
              <a:rPr lang="ru-RU" sz="2400" dirty="0"/>
              <a:t>в решении рабочих проблем</a:t>
            </a:r>
            <a:r>
              <a:rPr lang="ru-RU" sz="2400" dirty="0" smtClean="0"/>
              <a:t>, (на 46,6 балла). Может </a:t>
            </a:r>
            <a:r>
              <a:rPr lang="ru-RU" sz="2400" dirty="0"/>
              <a:t>быть </a:t>
            </a:r>
            <a:r>
              <a:rPr lang="ru-RU" sz="2400" dirty="0" smtClean="0"/>
              <a:t>значительно увеличен за </a:t>
            </a:r>
            <a:r>
              <a:rPr lang="ru-RU" sz="2400" dirty="0"/>
              <a:t>счет </a:t>
            </a:r>
            <a:r>
              <a:rPr lang="ru-RU" sz="2400" dirty="0" smtClean="0"/>
              <a:t>предоставления </a:t>
            </a:r>
            <a:r>
              <a:rPr lang="ru-RU" sz="2400" dirty="0"/>
              <a:t>автономии </a:t>
            </a:r>
            <a:r>
              <a:rPr lang="ru-RU" sz="2400" dirty="0" smtClean="0"/>
              <a:t>(43 балла) .</a:t>
            </a:r>
            <a:r>
              <a:rPr lang="ru-RU" sz="2400" i="1" dirty="0" smtClean="0"/>
              <a:t> 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21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7" y="229595"/>
            <a:ext cx="11274803" cy="634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entury Schoolbook" panose="02040604050505020304" pitchFamily="18" charset="0"/>
              </a:rPr>
              <a:t>	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E990D4-A5C0-4356-B5A7-919385F269D9}"/>
              </a:ext>
            </a:extLst>
          </p:cNvPr>
          <p:cNvSpPr txBox="1"/>
          <p:nvPr/>
        </p:nvSpPr>
        <p:spPr>
          <a:xfrm>
            <a:off x="382772" y="3146412"/>
            <a:ext cx="11164185" cy="304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endParaRPr lang="en-US" sz="2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Развития </a:t>
            </a:r>
            <a:r>
              <a:rPr lang="ru-RU" sz="2400" dirty="0"/>
              <a:t>человеческого капитала </a:t>
            </a:r>
            <a:r>
              <a:rPr lang="ru-RU" sz="2400" dirty="0" smtClean="0"/>
              <a:t>(когнитивные навыки) взрослых не обеспечивается  лишь </a:t>
            </a:r>
            <a:r>
              <a:rPr lang="ru-RU" sz="2400" dirty="0"/>
              <a:t>хорошей </a:t>
            </a:r>
            <a:r>
              <a:rPr lang="ru-RU" sz="2400" dirty="0" smtClean="0"/>
              <a:t>системой основного и непрерывного образования</a:t>
            </a:r>
          </a:p>
          <a:p>
            <a:pPr algn="just">
              <a:lnSpc>
                <a:spcPct val="90000"/>
              </a:lnSpc>
            </a:pPr>
            <a:endParaRPr lang="ru-RU" sz="1200" dirty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Необходимо </a:t>
            </a:r>
            <a:r>
              <a:rPr lang="ru-RU" sz="2400" dirty="0"/>
              <a:t>совершенствование управленческих практик и корпоративной культуры  на каждом  предприятии, которые выступают по существу как </a:t>
            </a:r>
            <a:r>
              <a:rPr lang="ru-RU" sz="2400" dirty="0" smtClean="0"/>
              <a:t>обучающие организации в части навыка «решение задач», </a:t>
            </a:r>
            <a:r>
              <a:rPr lang="ru-RU" sz="2400" dirty="0"/>
              <a:t>и способны оказывать </a:t>
            </a:r>
            <a:r>
              <a:rPr lang="ru-RU" sz="2400" dirty="0" smtClean="0"/>
              <a:t>серьезное </a:t>
            </a:r>
            <a:r>
              <a:rPr lang="ru-RU" sz="2400" dirty="0"/>
              <a:t>влияние </a:t>
            </a:r>
            <a:r>
              <a:rPr lang="ru-RU" sz="2400" dirty="0" smtClean="0"/>
              <a:t>на  уровень навыков и состояние </a:t>
            </a:r>
            <a:r>
              <a:rPr lang="ru-RU" sz="2400" dirty="0"/>
              <a:t>человеческого капитала.</a:t>
            </a:r>
          </a:p>
          <a:p>
            <a:pPr algn="just">
              <a:lnSpc>
                <a:spcPts val="3100"/>
              </a:lnSpc>
            </a:pPr>
            <a:endParaRPr lang="ru-RU" sz="2400" b="1" dirty="0"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B0D29F-69D1-C445-931F-E2D363F5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66" y="560386"/>
            <a:ext cx="2246400" cy="2144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65943" y="2014481"/>
            <a:ext cx="3164648" cy="542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00"/>
              </a:lnSpc>
            </a:pPr>
            <a:r>
              <a:rPr lang="ru-RU" sz="5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49744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30A6C64-546D-3B45-AA0D-7C45001FA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3688BD-6CED-1443-BA41-B4747A07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534E61-06C9-2845-8EA7-1D789B13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69" y="2832554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A80692-E495-FC4B-BE40-315DBA95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442" y="2861186"/>
            <a:ext cx="1088071" cy="10880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C626C5D-3DF4-4F4A-BA05-4DB59C60F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A2B212-9FDA-4549-A060-EEBDF08E3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055" y="3074627"/>
            <a:ext cx="874630" cy="874630"/>
          </a:xfrm>
          <a:prstGeom prst="rect">
            <a:avLst/>
          </a:prstGeom>
        </p:spPr>
      </p:pic>
      <p:sp>
        <p:nvSpPr>
          <p:cNvPr id="12" name="Текст 34">
            <a:extLst>
              <a:ext uri="{FF2B5EF4-FFF2-40B4-BE49-F238E27FC236}">
                <a16:creationId xmlns:a16="http://schemas.microsoft.com/office/drawing/2014/main" xmlns="" id="{D8C7D5B4-5C52-4946-9F75-D4A82DFC4901}"/>
              </a:ext>
            </a:extLst>
          </p:cNvPr>
          <p:cNvSpPr txBox="1">
            <a:spLocks/>
          </p:cNvSpPr>
          <p:nvPr/>
        </p:nvSpPr>
        <p:spPr>
          <a:xfrm>
            <a:off x="479425" y="6181725"/>
            <a:ext cx="252095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Коршунов  Илья Алексеевич </a:t>
            </a:r>
            <a:endParaRPr lang="ru-RU" dirty="0"/>
          </a:p>
        </p:txBody>
      </p:sp>
      <p:sp>
        <p:nvSpPr>
          <p:cNvPr id="13" name="Текст 34">
            <a:extLst>
              <a:ext uri="{FF2B5EF4-FFF2-40B4-BE49-F238E27FC236}">
                <a16:creationId xmlns:a16="http://schemas.microsoft.com/office/drawing/2014/main" xmlns="" id="{604B5407-91B7-8947-A8BA-435DC3EB2FB4}"/>
              </a:ext>
            </a:extLst>
          </p:cNvPr>
          <p:cNvSpPr txBox="1">
            <a:spLocks/>
          </p:cNvSpPr>
          <p:nvPr/>
        </p:nvSpPr>
        <p:spPr>
          <a:xfrm>
            <a:off x="3368282" y="6181725"/>
            <a:ext cx="252095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Телефон +7-9875482364</a:t>
            </a:r>
            <a:endParaRPr lang="ru-RU" dirty="0"/>
          </a:p>
        </p:txBody>
      </p:sp>
      <p:sp>
        <p:nvSpPr>
          <p:cNvPr id="14" name="Текст 34">
            <a:extLst>
              <a:ext uri="{FF2B5EF4-FFF2-40B4-BE49-F238E27FC236}">
                <a16:creationId xmlns:a16="http://schemas.microsoft.com/office/drawing/2014/main" xmlns="" id="{EF9397A7-7585-B24F-A39B-6D426CE19FEA}"/>
              </a:ext>
            </a:extLst>
          </p:cNvPr>
          <p:cNvSpPr txBox="1">
            <a:spLocks/>
          </p:cNvSpPr>
          <p:nvPr/>
        </p:nvSpPr>
        <p:spPr>
          <a:xfrm>
            <a:off x="6281415" y="6181725"/>
            <a:ext cx="252095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Адрес </a:t>
            </a:r>
            <a:r>
              <a:rPr lang="en-US" dirty="0" smtClean="0"/>
              <a:t>ikorshunov@hse.ru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1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5" y="109476"/>
            <a:ext cx="10784609" cy="88998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 России низкий уровень владения навыком «решение задач»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54" y="856047"/>
            <a:ext cx="11562339" cy="564029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1600" i="1" dirty="0" smtClean="0">
                <a:latin typeface="Century Schoolbook" panose="02040604050505020304" pitchFamily="18" charset="0"/>
              </a:rPr>
              <a:t>PIAAC-</a:t>
            </a:r>
            <a:r>
              <a:rPr lang="ru-RU" sz="1600" i="1" dirty="0" smtClean="0">
                <a:latin typeface="Century Schoolbook" panose="02040604050505020304" pitchFamily="18" charset="0"/>
              </a:rPr>
              <a:t>ОЭСР:</a:t>
            </a:r>
            <a:r>
              <a:rPr lang="ru-RU" sz="1600" b="1" dirty="0" smtClean="0">
                <a:latin typeface="Century Schoolbook" panose="02040604050505020304" pitchFamily="18" charset="0"/>
              </a:rPr>
              <a:t> </a:t>
            </a:r>
            <a:r>
              <a:rPr lang="ru-RU" sz="1600" dirty="0">
                <a:latin typeface="Century Schoolbook" panose="02040604050505020304" pitchFamily="18" charset="0"/>
              </a:rPr>
              <a:t>только 26% процентов взрослых в России владеют навыком «решение задач» в технологически-насыщенной среде </a:t>
            </a:r>
            <a:r>
              <a:rPr lang="en-US" sz="1600" dirty="0">
                <a:latin typeface="Century Schoolbook" panose="02040604050505020304" pitchFamily="18" charset="0"/>
              </a:rPr>
              <a:t>(PSTRE) </a:t>
            </a:r>
            <a:r>
              <a:rPr lang="ru-RU" sz="1600" dirty="0">
                <a:latin typeface="Century Schoolbook" panose="02040604050505020304" pitchFamily="18" charset="0"/>
              </a:rPr>
              <a:t>на высоком уровне (уровень 2 и 3).</a:t>
            </a:r>
            <a:endParaRPr lang="en-US" sz="1600" dirty="0">
              <a:latin typeface="Century Schoolbook" panose="020406040505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Century Schoolbook" panose="02040604050505020304" pitchFamily="18" charset="0"/>
              </a:rPr>
              <a:t>В </a:t>
            </a:r>
            <a:r>
              <a:rPr lang="ru-RU" sz="1600" dirty="0">
                <a:latin typeface="Century Schoolbook" panose="02040604050505020304" pitchFamily="18" charset="0"/>
              </a:rPr>
              <a:t>среднем по ОЭСР таких 31% граждан, </a:t>
            </a:r>
            <a:r>
              <a:rPr lang="ru-RU" sz="1600" dirty="0" smtClean="0">
                <a:latin typeface="Century Schoolbook" panose="02040604050505020304" pitchFamily="18" charset="0"/>
              </a:rPr>
              <a:t>в </a:t>
            </a:r>
            <a:r>
              <a:rPr lang="ru-RU" sz="1600" dirty="0">
                <a:latin typeface="Century Schoolbook" panose="02040604050505020304" pitchFamily="18" charset="0"/>
              </a:rPr>
              <a:t>лидерах </a:t>
            </a:r>
            <a:r>
              <a:rPr lang="ru-RU" sz="1600" dirty="0" smtClean="0">
                <a:latin typeface="Century Schoolbook" panose="02040604050505020304" pitchFamily="18" charset="0"/>
              </a:rPr>
              <a:t>–Швеция </a:t>
            </a:r>
            <a:r>
              <a:rPr lang="ru-RU" sz="1600" dirty="0">
                <a:latin typeface="Century Schoolbook" panose="02040604050505020304" pitchFamily="18" charset="0"/>
              </a:rPr>
              <a:t>(44</a:t>
            </a:r>
            <a:r>
              <a:rPr lang="ru-RU" sz="1600" dirty="0" smtClean="0">
                <a:latin typeface="Century Schoolbook" panose="02040604050505020304" pitchFamily="18" charset="0"/>
              </a:rPr>
              <a:t>%),  Новая </a:t>
            </a:r>
            <a:r>
              <a:rPr lang="ru-RU" sz="1600" dirty="0">
                <a:latin typeface="Century Schoolbook" panose="02040604050505020304" pitchFamily="18" charset="0"/>
              </a:rPr>
              <a:t>Зеландия (44</a:t>
            </a:r>
            <a:r>
              <a:rPr lang="ru-RU" sz="1600" dirty="0" smtClean="0">
                <a:latin typeface="Century Schoolbook" panose="02040604050505020304" pitchFamily="18" charset="0"/>
              </a:rPr>
              <a:t>%) и </a:t>
            </a:r>
            <a:r>
              <a:rPr lang="ru-RU" sz="1600" dirty="0">
                <a:latin typeface="Century Schoolbook" panose="02040604050505020304" pitchFamily="18" charset="0"/>
              </a:rPr>
              <a:t>Нидерланды (42%), </a:t>
            </a:r>
            <a:endParaRPr lang="en-US" sz="1600" dirty="0">
              <a:latin typeface="Century Schoolbook" panose="020406040505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u="sng" dirty="0" smtClean="0">
                <a:latin typeface="Century Schoolbook" panose="02040604050505020304" pitchFamily="18" charset="0"/>
              </a:rPr>
              <a:t>Россия </a:t>
            </a:r>
            <a:r>
              <a:rPr lang="ru-RU" sz="1600" u="sng" dirty="0">
                <a:latin typeface="Century Schoolbook" panose="02040604050505020304" pitchFamily="18" charset="0"/>
              </a:rPr>
              <a:t>отличается от </a:t>
            </a:r>
            <a:r>
              <a:rPr lang="ru-RU" sz="1600" u="sng" dirty="0" smtClean="0">
                <a:latin typeface="Century Schoolbook" panose="02040604050505020304" pitchFamily="18" charset="0"/>
              </a:rPr>
              <a:t>европейских </a:t>
            </a:r>
            <a:r>
              <a:rPr lang="ru-RU" sz="1600" u="sng" dirty="0">
                <a:latin typeface="Century Schoolbook" panose="02040604050505020304" pitchFamily="18" charset="0"/>
              </a:rPr>
              <a:t>стран по показателю навыка «решение задач».</a:t>
            </a:r>
            <a:endParaRPr lang="en-US" sz="1600" u="sng" dirty="0"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latin typeface="Century Schoolbook" panose="02040604050505020304" pitchFamily="18" charset="0"/>
            </a:endParaRPr>
          </a:p>
          <a:p>
            <a:pPr algn="just"/>
            <a:endParaRPr lang="en-US" sz="1400" dirty="0"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1400" dirty="0">
              <a:effectLst/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effectLst/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effectLst/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effectLst/>
              <a:latin typeface="Century Schoolbook" panose="02040604050505020304" pitchFamily="18" charset="0"/>
            </a:endParaRPr>
          </a:p>
          <a:p>
            <a:pPr algn="just"/>
            <a:endParaRPr lang="ru-RU" sz="1400" dirty="0">
              <a:effectLst/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endParaRPr lang="ru-RU" sz="1100" b="1" dirty="0" smtClean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Century Schoolbook" panose="02040604050505020304" pitchFamily="18" charset="0"/>
              </a:rPr>
              <a:t>Доля </a:t>
            </a:r>
            <a:r>
              <a:rPr lang="ru-RU" sz="1400" b="1" dirty="0">
                <a:latin typeface="Century Schoolbook" panose="02040604050505020304" pitchFamily="18" charset="0"/>
              </a:rPr>
              <a:t>граждан, обладающих навыком решения задач на уровне 2 и 3 (по странам ОЭСР), %.</a:t>
            </a:r>
            <a:endParaRPr lang="ru-RU" sz="1400" dirty="0">
              <a:latin typeface="Century Schoolbook" panose="02040604050505020304" pitchFamily="18" charset="0"/>
            </a:endParaRPr>
          </a:p>
          <a:p>
            <a:pPr algn="just"/>
            <a:r>
              <a:rPr lang="ru-RU" sz="1600" dirty="0">
                <a:latin typeface="Century Schoolbook" panose="02040604050505020304" pitchFamily="18" charset="0"/>
              </a:rPr>
              <a:t>При этом Россия продемонстрировала высокий уровень владения навыками работы с текстовой и математической информацией (выше среднего по ОЭСР).</a:t>
            </a:r>
            <a:endParaRPr lang="ru-RU" sz="1600" dirty="0">
              <a:effectLst/>
              <a:latin typeface="Century Schoolbook" panose="02040604050505020304" pitchFamily="18" charset="0"/>
            </a:endParaRPr>
          </a:p>
          <a:p>
            <a:pPr lvl="0" algn="just"/>
            <a:endParaRPr lang="ru-RU" sz="14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B8D630C-E515-43D1-8D1D-9B1BA9324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471467"/>
              </p:ext>
            </p:extLst>
          </p:nvPr>
        </p:nvGraphicFramePr>
        <p:xfrm>
          <a:off x="970217" y="1942986"/>
          <a:ext cx="10301670" cy="330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8036" y="2368114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48036" y="2569758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48036" y="2763650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48036" y="2965294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48036" y="3165242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48036" y="3366886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48036" y="3560778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48036" y="3762422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5337" y="3967877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55337" y="4161769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55337" y="4363413"/>
            <a:ext cx="220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2586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57" y="22190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ts val="3100"/>
              </a:lnSpc>
            </a:pP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/>
            </a:r>
            <a:br>
              <a:rPr lang="en-US" sz="2800" b="1" dirty="0">
                <a:latin typeface="Century Schoolbook" panose="02040604050505020304" pitchFamily="18" charset="0"/>
              </a:rPr>
            </a:b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60C8EEA-F837-4336-B830-80294C374F80}"/>
              </a:ext>
            </a:extLst>
          </p:cNvPr>
          <p:cNvSpPr txBox="1">
            <a:spLocks/>
          </p:cNvSpPr>
          <p:nvPr/>
        </p:nvSpPr>
        <p:spPr>
          <a:xfrm>
            <a:off x="838199" y="4391879"/>
            <a:ext cx="10515600" cy="1467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ts val="3100"/>
              </a:lnSpc>
            </a:pPr>
            <a:endParaRPr lang="ru-RU" sz="1900" dirty="0">
              <a:latin typeface="Century Schoolbook" panose="020406040505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 txBox="1">
            <a:spLocks/>
          </p:cNvSpPr>
          <p:nvPr/>
        </p:nvSpPr>
        <p:spPr>
          <a:xfrm>
            <a:off x="799424" y="135542"/>
            <a:ext cx="10891482" cy="976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100"/>
              </a:lnSpc>
            </a:pPr>
            <a:r>
              <a:rPr lang="ru-RU" sz="25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Навык «решение задач» в технологически-насыщенной среде :</a:t>
            </a:r>
            <a:endParaRPr lang="ru-RU" sz="25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653" y="1072897"/>
            <a:ext cx="112093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>… это </a:t>
            </a:r>
            <a:r>
              <a:rPr lang="ru-RU" sz="1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«способность человека к решению организационных задач с использованием компьютерных интерфейсов и программ. </a:t>
            </a:r>
            <a:r>
              <a:rPr lang="ru-RU" sz="1600" b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Демонстрирует </a:t>
            </a:r>
            <a:r>
              <a:rPr lang="ru-RU" sz="16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наличие навыков респондента по планированию, рассуждению и аналитическому мышлению для достижения своих целей, способность к творчеству, к не рутинному труду и его адаптивность, а также уровень использования для этого цифровых технологий, средств для сбора, оценки и использования информации» </a:t>
            </a:r>
            <a:r>
              <a:rPr lang="ru-RU" sz="1600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(OECD, 2009</a:t>
            </a:r>
            <a:r>
              <a:rPr lang="ru-RU" sz="1600" i="1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).</a:t>
            </a:r>
          </a:p>
          <a:p>
            <a:pPr algn="just"/>
            <a:endParaRPr lang="ru-RU" sz="160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latin typeface="Century Schoolbook" panose="020406040505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Грайф</a:t>
            </a:r>
            <a:r>
              <a:rPr lang="ru-RU" dirty="0">
                <a:solidFill>
                  <a:srgbClr val="000000"/>
                </a:solidFill>
                <a:latin typeface="Century Schoolbook" panose="02040604050505020304" pitchFamily="18" charset="0"/>
              </a:rPr>
              <a:t>: навык «решение задач» является когнитивным и трансверсальным навыком, поскольку «позволяет получать, обрабатывать и использовать знания и информацию во многих областях жизни» </a:t>
            </a:r>
            <a:r>
              <a:rPr lang="en-US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[</a:t>
            </a:r>
            <a:r>
              <a:rPr lang="ru-RU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Greiff, </a:t>
            </a:r>
            <a:r>
              <a:rPr lang="ru-RU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Wüstenberg</a:t>
            </a:r>
            <a:r>
              <a:rPr lang="ru-RU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, &amp; </a:t>
            </a:r>
            <a:r>
              <a:rPr lang="ru-RU" i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Funke</a:t>
            </a:r>
            <a:r>
              <a:rPr lang="ru-RU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, 2012</a:t>
            </a:r>
            <a:r>
              <a:rPr lang="en-US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]</a:t>
            </a:r>
            <a:r>
              <a:rPr lang="ru-RU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.</a:t>
            </a:r>
            <a:endParaRPr lang="en-US" i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 Schoolbook" panose="02040604050505020304" pitchFamily="18" charset="0"/>
              </a:rPr>
              <a:t>Навык «решение задач» является одним из компонентов общего интеллекта и связан с его «быстрой» системой (</a:t>
            </a:r>
            <a:r>
              <a:rPr lang="en-US" dirty="0">
                <a:latin typeface="Century Schoolbook" panose="02040604050505020304" pitchFamily="18" charset="0"/>
              </a:rPr>
              <a:t>fluid intelligence</a:t>
            </a:r>
            <a:r>
              <a:rPr lang="ru-RU" dirty="0">
                <a:latin typeface="Century Schoolbook" panose="02040604050505020304" pitchFamily="18" charset="0"/>
              </a:rPr>
              <a:t>), ответственной за рабочую память, удержание во внимании длинных цепей рассуждений и информации </a:t>
            </a:r>
            <a:r>
              <a:rPr lang="ru-RU" i="1" dirty="0">
                <a:latin typeface="Century Schoolbook" panose="02040604050505020304" pitchFamily="18" charset="0"/>
              </a:rPr>
              <a:t>[</a:t>
            </a:r>
            <a:r>
              <a:rPr lang="ru-RU" i="1" dirty="0" err="1">
                <a:latin typeface="Century Schoolbook" panose="02040604050505020304" pitchFamily="18" charset="0"/>
              </a:rPr>
              <a:t>Kyllonen</a:t>
            </a:r>
            <a:r>
              <a:rPr lang="ru-RU" i="1" dirty="0">
                <a:latin typeface="Century Schoolbook" panose="02040604050505020304" pitchFamily="18" charset="0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</a:rPr>
              <a:t>Lee</a:t>
            </a:r>
            <a:r>
              <a:rPr lang="ru-RU" i="1" dirty="0">
                <a:latin typeface="Century Schoolbook" panose="02040604050505020304" pitchFamily="18" charset="0"/>
              </a:rPr>
              <a:t>, 2005].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 Schoolbook" panose="02040604050505020304" pitchFamily="18" charset="0"/>
              </a:rPr>
              <a:t>Между участием в неформальном и </a:t>
            </a:r>
            <a:r>
              <a:rPr lang="ru-RU" dirty="0" err="1">
                <a:latin typeface="Century Schoolbook" panose="02040604050505020304" pitchFamily="18" charset="0"/>
              </a:rPr>
              <a:t>информальном</a:t>
            </a:r>
            <a:r>
              <a:rPr lang="ru-RU" dirty="0">
                <a:latin typeface="Century Schoolbook" panose="02040604050505020304" pitchFamily="18" charset="0"/>
              </a:rPr>
              <a:t> обучении и навыком «решение задач» была подтверждена положительная связь в 13 европейских странах </a:t>
            </a:r>
            <a:r>
              <a:rPr lang="en-US" i="1" dirty="0">
                <a:latin typeface="Century Schoolbook" panose="02040604050505020304" pitchFamily="18" charset="0"/>
              </a:rPr>
              <a:t>[</a:t>
            </a:r>
            <a:r>
              <a:rPr lang="ru-RU" i="1" dirty="0" err="1">
                <a:latin typeface="Century Schoolbook" panose="02040604050505020304" pitchFamily="18" charset="0"/>
              </a:rPr>
              <a:t>Nygren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et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al</a:t>
            </a:r>
            <a:r>
              <a:rPr lang="ru-RU" i="1" dirty="0">
                <a:latin typeface="Century Schoolbook" panose="02040604050505020304" pitchFamily="18" charset="0"/>
              </a:rPr>
              <a:t>., 2019; </a:t>
            </a:r>
            <a:r>
              <a:rPr lang="ru-RU" i="1" dirty="0" err="1">
                <a:latin typeface="Century Schoolbook" panose="02040604050505020304" pitchFamily="18" charset="0"/>
              </a:rPr>
              <a:t>Desjardins</a:t>
            </a:r>
            <a:r>
              <a:rPr lang="ru-RU" i="1" dirty="0">
                <a:latin typeface="Century Schoolbook" panose="02040604050505020304" pitchFamily="18" charset="0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</a:rPr>
              <a:t>Ederer</a:t>
            </a:r>
            <a:r>
              <a:rPr lang="ru-RU" i="1" dirty="0">
                <a:latin typeface="Century Schoolbook" panose="02040604050505020304" pitchFamily="18" charset="0"/>
              </a:rPr>
              <a:t>, 2015].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Century Schoolbook" panose="02040604050505020304" pitchFamily="18" charset="0"/>
              </a:rPr>
              <a:t>Ежедневное использование ИКТ средств и работа с текстовой информацией (чтение, написание писем) развивают навык «решение задач» </a:t>
            </a:r>
            <a:r>
              <a:rPr lang="ru-RU" i="1" dirty="0">
                <a:latin typeface="Century Schoolbook" panose="02040604050505020304" pitchFamily="18" charset="0"/>
              </a:rPr>
              <a:t>[</a:t>
            </a:r>
            <a:r>
              <a:rPr lang="ru-RU" i="1" dirty="0" err="1">
                <a:latin typeface="Century Schoolbook" panose="02040604050505020304" pitchFamily="18" charset="0"/>
              </a:rPr>
              <a:t>Hämäläinen</a:t>
            </a:r>
            <a:r>
              <a:rPr lang="ru-RU" i="1" dirty="0">
                <a:latin typeface="Century Schoolbook" panose="02040604050505020304" pitchFamily="18" charset="0"/>
              </a:rPr>
              <a:t> и др., 2015].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Не установлено</a:t>
            </a:r>
            <a:r>
              <a:rPr lang="ru-RU" dirty="0">
                <a:solidFill>
                  <a:srgbClr val="FF0000"/>
                </a:solidFill>
                <a:latin typeface="Century Schoolbook" panose="02040604050505020304" pitchFamily="18" charset="0"/>
              </a:rPr>
              <a:t>: </a:t>
            </a:r>
            <a:r>
              <a:rPr lang="ru-RU" dirty="0">
                <a:latin typeface="Century Schoolbook" panose="02040604050505020304" pitchFamily="18" charset="0"/>
              </a:rPr>
              <a:t>какой из форматов обучения и видов деятельности (в том числе и на рабочем месте) развивает навык «решение задач» наиболее эффективно.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653" y="6479012"/>
            <a:ext cx="11249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Schoolbook" panose="02040604050505020304" pitchFamily="18" charset="0"/>
              </a:rPr>
              <a:t>Problem Solving in Technology Rich-Environments (PSTRE)</a:t>
            </a:r>
            <a:endParaRPr lang="ru-RU" sz="1100" dirty="0"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3231" y="196408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055" y="6396854"/>
            <a:ext cx="207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Century Schoolbook" panose="02040604050505020304" pitchFamily="18" charset="0"/>
              </a:rPr>
              <a:t>1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0653" y="6432890"/>
            <a:ext cx="4487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7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62CE3FF6-2E65-4F0F-8056-905212BE3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061407"/>
              </p:ext>
            </p:extLst>
          </p:nvPr>
        </p:nvGraphicFramePr>
        <p:xfrm>
          <a:off x="352339" y="944274"/>
          <a:ext cx="11487323" cy="541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8774" y="150954"/>
            <a:ext cx="9886951" cy="85698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Навык «решения задач» включает три </a:t>
            </a:r>
            <a:r>
              <a:rPr lang="ru-RU" sz="28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субкомпетенции</a:t>
            </a:r>
            <a:r>
              <a:rPr lang="ru-RU" sz="2800" b="1" dirty="0">
                <a:latin typeface="Century Schoolbook" panose="02040604050505020304" pitchFamily="18" charset="0"/>
              </a:rPr>
              <a:t>: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165419" y="1441674"/>
            <a:ext cx="572654" cy="5383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165419" y="3433284"/>
            <a:ext cx="572654" cy="5383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165419" y="5396505"/>
            <a:ext cx="572654" cy="5383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CEB2F-33D2-1441-B20B-E459F7349FA8}"/>
              </a:ext>
            </a:extLst>
          </p:cNvPr>
          <p:cNvSpPr txBox="1"/>
          <p:nvPr/>
        </p:nvSpPr>
        <p:spPr>
          <a:xfrm>
            <a:off x="383458" y="6425581"/>
            <a:ext cx="33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71F42A-7D65-5D41-871C-CF4F57644E7A}"/>
              </a:ext>
            </a:extLst>
          </p:cNvPr>
          <p:cNvSpPr txBox="1"/>
          <p:nvPr/>
        </p:nvSpPr>
        <p:spPr>
          <a:xfrm>
            <a:off x="511277" y="6495825"/>
            <a:ext cx="11487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OECD. (2016). </a:t>
            </a:r>
            <a:r>
              <a:rPr lang="ru-RU" sz="1050" dirty="0" err="1"/>
              <a:t>Technical</a:t>
            </a:r>
            <a:r>
              <a:rPr lang="ru-RU" sz="1050" dirty="0"/>
              <a:t> </a:t>
            </a:r>
            <a:r>
              <a:rPr lang="ru-RU" sz="1050" dirty="0" err="1"/>
              <a:t>report</a:t>
            </a:r>
            <a:r>
              <a:rPr lang="ru-RU" sz="1050" dirty="0"/>
              <a:t> </a:t>
            </a:r>
            <a:r>
              <a:rPr lang="ru-RU" sz="1050" dirty="0" err="1"/>
              <a:t>of</a:t>
            </a:r>
            <a:r>
              <a:rPr lang="ru-RU" sz="1050" dirty="0"/>
              <a:t> </a:t>
            </a:r>
            <a:r>
              <a:rPr lang="ru-RU" sz="1050" dirty="0" err="1"/>
              <a:t>the</a:t>
            </a:r>
            <a:r>
              <a:rPr lang="ru-RU" sz="1050" dirty="0"/>
              <a:t> </a:t>
            </a:r>
            <a:r>
              <a:rPr lang="ru-RU" sz="1050" dirty="0" err="1"/>
              <a:t>Survey</a:t>
            </a:r>
            <a:r>
              <a:rPr lang="ru-RU" sz="1050" dirty="0"/>
              <a:t> </a:t>
            </a:r>
            <a:r>
              <a:rPr lang="ru-RU" sz="1050" dirty="0" err="1"/>
              <a:t>of</a:t>
            </a:r>
            <a:r>
              <a:rPr lang="ru-RU" sz="1050" dirty="0"/>
              <a:t> </a:t>
            </a:r>
            <a:r>
              <a:rPr lang="ru-RU" sz="1050" dirty="0" err="1"/>
              <a:t>Adult</a:t>
            </a:r>
            <a:r>
              <a:rPr lang="ru-RU" sz="1050" dirty="0"/>
              <a:t> </a:t>
            </a:r>
            <a:r>
              <a:rPr lang="ru-RU" sz="1050" dirty="0" err="1"/>
              <a:t>Skills</a:t>
            </a:r>
            <a:r>
              <a:rPr lang="ru-RU" sz="1050" dirty="0"/>
              <a:t> (PIAAC) (2nd </a:t>
            </a:r>
            <a:r>
              <a:rPr lang="ru-RU" sz="1050" dirty="0" err="1"/>
              <a:t>edition</a:t>
            </a:r>
            <a:r>
              <a:rPr lang="ru-RU" sz="1050" dirty="0"/>
              <a:t>) (2nd </a:t>
            </a:r>
            <a:r>
              <a:rPr lang="ru-RU" sz="1050" dirty="0" err="1"/>
              <a:t>edn</a:t>
            </a:r>
            <a:r>
              <a:rPr lang="ru-RU" sz="1050" dirty="0"/>
              <a:t>, </a:t>
            </a:r>
            <a:r>
              <a:rPr lang="ru-RU" sz="1050" dirty="0" err="1"/>
              <a:t>p</a:t>
            </a:r>
            <a:r>
              <a:rPr lang="ru-RU" sz="1050" dirty="0"/>
              <a:t>. [1233] </a:t>
            </a:r>
            <a:r>
              <a:rPr lang="ru-RU" sz="1050" dirty="0" err="1"/>
              <a:t>p</a:t>
            </a:r>
            <a:r>
              <a:rPr lang="ru-RU" sz="1050" dirty="0"/>
              <a:t>.)</a:t>
            </a:r>
            <a:r>
              <a:rPr lang="en-US" sz="1050" dirty="0"/>
              <a:t>. http://</a:t>
            </a:r>
            <a:r>
              <a:rPr lang="en-US" sz="1050" dirty="0" err="1"/>
              <a:t>www.oecd.org</a:t>
            </a:r>
            <a:r>
              <a:rPr lang="en-US" sz="1050" dirty="0"/>
              <a:t>/skills/</a:t>
            </a:r>
            <a:r>
              <a:rPr lang="en-US" sz="1050" dirty="0" err="1"/>
              <a:t>piaac</a:t>
            </a:r>
            <a:r>
              <a:rPr lang="en-US" sz="1050" dirty="0"/>
              <a:t>/PIAAC_Technical_Report_2nd_Edition_Full_Report.pdf</a:t>
            </a:r>
            <a:endParaRPr lang="ru-RU" sz="105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DC3654C-9C3F-EC41-B9DE-C5F7FB0C625F}"/>
              </a:ext>
            </a:extLst>
          </p:cNvPr>
          <p:cNvCxnSpPr/>
          <p:nvPr/>
        </p:nvCxnSpPr>
        <p:spPr>
          <a:xfrm>
            <a:off x="570271" y="6468668"/>
            <a:ext cx="4487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E20EFB-C621-4E46-8162-5C8F41A144BA}"/>
              </a:ext>
            </a:extLst>
          </p:cNvPr>
          <p:cNvSpPr txBox="1"/>
          <p:nvPr/>
        </p:nvSpPr>
        <p:spPr>
          <a:xfrm>
            <a:off x="11070378" y="299754"/>
            <a:ext cx="33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221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26" y="0"/>
            <a:ext cx="9852960" cy="1095832"/>
          </a:xfr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Уровни владения навыком «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решение задач» </a:t>
            </a:r>
            <a:r>
              <a:rPr 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Problem Solving in Technology Rich</a:t>
            </a:r>
            <a:r>
              <a:rPr 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Environment</a:t>
            </a:r>
            <a:r>
              <a:rPr 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 -</a:t>
            </a: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 PSTRE</a:t>
            </a:r>
            <a:r>
              <a:rPr lang="ru-RU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68953"/>
              </p:ext>
            </p:extLst>
          </p:nvPr>
        </p:nvGraphicFramePr>
        <p:xfrm>
          <a:off x="511278" y="922721"/>
          <a:ext cx="11411378" cy="53780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8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90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2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1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Уровень владения навыком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Характеристики применения компьютерного интерфейса</a:t>
                      </a:r>
                      <a:endParaRPr lang="ru-RU" sz="1400" dirty="0"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Когнитивный процесс</a:t>
                      </a:r>
                    </a:p>
                    <a:p>
                      <a:pPr algn="ctr"/>
                      <a:r>
                        <a:rPr lang="ru-RU" sz="14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(решение проблемной ситуации)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Ниже 1-ого уровня</a:t>
                      </a:r>
                      <a:b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</a:b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(0-240 баллов</a:t>
                      </a:r>
                      <a:r>
                        <a:rPr lang="ru-RU" sz="1400" b="1" dirty="0" smtClean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);</a:t>
                      </a:r>
                      <a:endParaRPr lang="ru-RU" sz="1400" b="1" baseline="0" dirty="0" smtClean="0">
                        <a:solidFill>
                          <a:schemeClr val="accent1"/>
                        </a:solidFill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- </a:t>
                      </a:r>
                      <a:r>
                        <a:rPr lang="ru-RU" sz="1400" b="1" dirty="0" smtClean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0 заданий.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не более одной функции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приложения;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Требуется минимальное 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количество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шагов для выполнения задания;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Не требуется создание подцели;</a:t>
                      </a:r>
                    </a:p>
                    <a:p>
                      <a:endParaRPr lang="ru-RU" sz="1200" dirty="0"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1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Уровень 1</a:t>
                      </a:r>
                      <a:b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</a:b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(241-290 баллов);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  <a:p>
                      <a:r>
                        <a:rPr lang="ru-RU" sz="1400" b="1" baseline="0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3 задания.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известных приложений;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Навигация может не использоваться;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Необходимая информация представлена непосредственно;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облегчающих инструментов не требуется;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Требуется небольшое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количество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шагов для выполнения задания</a:t>
                      </a:r>
                      <a:r>
                        <a:rPr lang="ru-RU" sz="1200" dirty="0" smtClean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;</a:t>
                      </a:r>
                      <a:endParaRPr lang="ru-RU" sz="1200" dirty="0"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Достижение заданной цели;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явных критериев;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Минимальные требования к перепроверке;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Установление простого соответствия релевантности;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Категорическое размышление;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Отсутствие интеграции или трансформации;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304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Уровень 2</a:t>
                      </a:r>
                      <a:b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</a:b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(291-340 баллов);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7 заданий.</a:t>
                      </a:r>
                    </a:p>
                    <a:p>
                      <a:endParaRPr lang="ru-RU" sz="1400" b="1" dirty="0">
                        <a:solidFill>
                          <a:schemeClr val="accent1"/>
                        </a:solidFill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Необходимо 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к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ак общих, так и новых приложения (например, веб-сервисов);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Необходима навигация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для получения; информации или выполнения действий;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вспомогательных инструментов облегчает операции;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Для выполнения задания требуется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м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ножество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шагов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;</a:t>
                      </a:r>
                      <a:endParaRPr lang="ru-RU" sz="1200" baseline="0" dirty="0"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Множество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операторов;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Скорее всего, цели должны быть определены самостоятельно;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Необходимо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использовать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явные критерии успешности;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Более высокие требования к мониторингу;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Требуется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незначительная оценка релевантности действий;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Требуется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и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нтеграция или трансформация информации;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Последовательное мышление;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513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Уровень 3</a:t>
                      </a:r>
                      <a:b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</a:b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(341-500 баллов);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4 задания.</a:t>
                      </a:r>
                    </a:p>
                    <a:p>
                      <a:endParaRPr lang="ru-RU" sz="1400" b="1" dirty="0">
                        <a:solidFill>
                          <a:schemeClr val="accent1"/>
                        </a:solidFill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о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бщих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 новых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приложений;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Некоторая навигация, необходимая для получения информации или выполнения действий;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Использование инструментов, необходимых для эффективного решения проблемы;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Для выполнения задания требуется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м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ножество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шагов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;</a:t>
                      </a:r>
                      <a:endParaRPr lang="ru-RU" sz="1200" baseline="0" dirty="0">
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Множество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операторов.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Требуется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определить цель самостоятельно;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Установление и применение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явных</a:t>
                      </a: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критериев;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Требуется высокой мониторинг;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Логические рассуждения и интеграция</a:t>
                      </a:r>
                      <a:r>
                        <a:rPr lang="ru-RU" sz="1200" baseline="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 информации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Оценка актуальности и надежности;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Хотя нынешний набор задач включал в себя очень простые задачи, ни одна из них не подпадала под категорию ниже уровня 1"/>
                        </a:rPr>
                        <a:t>Как правило, включает в себя разрешение тупиков.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1226" y="1948329"/>
            <a:ext cx="373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458" y="6425581"/>
            <a:ext cx="33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278" y="6495825"/>
            <a:ext cx="10574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Не было ни одного задания, отнесенного к уровню Ниже 1-ого. В эту группу попадали респонденты, справившиеся с другими заданиями лишь частично.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0271" y="6468668"/>
            <a:ext cx="4487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5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71" y="95066"/>
            <a:ext cx="10515600" cy="7581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Пример задания: работа с почтовым клиентом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A60DF2-8E87-4016-9169-83737A379347}"/>
              </a:ext>
            </a:extLst>
          </p:cNvPr>
          <p:cNvSpPr/>
          <p:nvPr/>
        </p:nvSpPr>
        <p:spPr>
          <a:xfrm>
            <a:off x="734033" y="6231936"/>
            <a:ext cx="1072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Образец </a:t>
            </a:r>
            <a:r>
              <a:rPr lang="ru-RU" sz="1600" b="1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задания, измеряющего навык «решение задач» (на 2-ом уровне).</a:t>
            </a:r>
            <a:endParaRPr lang="ru-RU" sz="1600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29" y="924296"/>
            <a:ext cx="7451135" cy="5307640"/>
          </a:xfrm>
        </p:spPr>
      </p:pic>
    </p:spTree>
    <p:extLst>
      <p:ext uri="{BB962C8B-B14F-4D97-AF65-F5344CB8AC3E}">
        <p14:creationId xmlns:p14="http://schemas.microsoft.com/office/powerpoint/2010/main" val="39177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851" y="157401"/>
            <a:ext cx="7642940" cy="7581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Исследовательские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44" y="1099872"/>
            <a:ext cx="11035930" cy="4806892"/>
          </a:xfrm>
        </p:spPr>
        <p:txBody>
          <a:bodyPr>
            <a:noAutofit/>
          </a:bodyPr>
          <a:lstStyle/>
          <a:p>
            <a:pPr marL="0" indent="0" algn="just">
              <a:lnSpc>
                <a:spcPts val="3500"/>
              </a:lnSpc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1) Каков </a:t>
            </a:r>
            <a:r>
              <a:rPr 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портрет российского работающего взрослого </a:t>
            </a:r>
            <a:r>
              <a:rPr lang="ru-RU" sz="2400" dirty="0">
                <a:latin typeface="Century Schoolbook" panose="02040604050505020304" pitchFamily="18" charset="0"/>
              </a:rPr>
              <a:t>с высоким и низким уровнем навыка «решение задач»?</a:t>
            </a:r>
            <a:endParaRPr lang="ru-RU" sz="2400" dirty="0">
              <a:effectLst/>
              <a:latin typeface="Century Schoolbook" panose="02040604050505020304" pitchFamily="18" charset="0"/>
            </a:endParaRPr>
          </a:p>
          <a:p>
            <a:pPr marL="0" indent="0" algn="just">
              <a:lnSpc>
                <a:spcPts val="3500"/>
              </a:lnSpc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2) Как </a:t>
            </a:r>
            <a:r>
              <a:rPr 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участие в неформальном и </a:t>
            </a:r>
            <a:r>
              <a:rPr lang="ru-RU" sz="2400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информальном</a:t>
            </a:r>
            <a:r>
              <a:rPr 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 обучении связано с уровнем навыка</a:t>
            </a:r>
            <a:r>
              <a:rPr lang="ru-RU" sz="2400" dirty="0">
                <a:latin typeface="Century Schoolbook" panose="02040604050505020304" pitchFamily="18" charset="0"/>
              </a:rPr>
              <a:t> «решение задач»?</a:t>
            </a:r>
          </a:p>
          <a:p>
            <a:pPr marL="0" indent="0" algn="just">
              <a:lnSpc>
                <a:spcPts val="3500"/>
              </a:lnSpc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3) Каким образом участие в неформальном (обучение от коллег, тренинги и запланированные курсы) и </a:t>
            </a:r>
            <a:r>
              <a:rPr lang="ru-RU" sz="2400" dirty="0" err="1">
                <a:latin typeface="Century Schoolbook" panose="02040604050505020304" pitchFamily="18" charset="0"/>
              </a:rPr>
              <a:t>информальном</a:t>
            </a:r>
            <a:r>
              <a:rPr lang="ru-RU" sz="2400" dirty="0">
                <a:latin typeface="Century Schoolbook" panose="02040604050505020304" pitchFamily="18" charset="0"/>
              </a:rPr>
              <a:t> обучении (чтение книг, инструкций, статей в рабочее и свободное время, обмен знаниями и навыками между коллегами и руководителями), а также </a:t>
            </a:r>
            <a:r>
              <a:rPr lang="ru-RU" sz="2400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менеджериальные</a:t>
            </a:r>
            <a:r>
              <a:rPr lang="ru-RU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 практики и организационные условия </a:t>
            </a:r>
            <a:r>
              <a:rPr lang="ru-RU" sz="2400" dirty="0">
                <a:latin typeface="Century Schoolbook" panose="02040604050505020304" pitchFamily="18" charset="0"/>
              </a:rPr>
              <a:t>в компании связаны с навыком «решение задач»?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5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27B95-1D47-4D77-A691-C38B9F40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91" y="157401"/>
            <a:ext cx="10547784" cy="7581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Неформальное и </a:t>
            </a:r>
            <a:r>
              <a:rPr lang="ru-RU" sz="2800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информальное</a:t>
            </a:r>
            <a:r>
              <a:rPr lang="ru-RU" sz="2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обучение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E9834D-CAEB-43BA-AF56-968BDB5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70" y="1115527"/>
            <a:ext cx="10515600" cy="48068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600" dirty="0">
                <a:latin typeface="Century Schoolbook" panose="02040604050505020304" pitchFamily="18" charset="0"/>
              </a:rPr>
              <a:t>Под </a:t>
            </a:r>
            <a:r>
              <a:rPr lang="ru-RU" sz="2600" i="1" dirty="0">
                <a:latin typeface="Century Schoolbook" panose="02040604050505020304" pitchFamily="18" charset="0"/>
              </a:rPr>
              <a:t>неформальным обучением</a:t>
            </a:r>
            <a:r>
              <a:rPr lang="ru-RU" sz="2600" dirty="0">
                <a:latin typeface="Century Schoolbook" panose="02040604050505020304" pitchFamily="18" charset="0"/>
              </a:rPr>
              <a:t> понималось заранее спланированное участие в: очных занятиях и тренингах, организованных на рабочем месте, дистанционном обучении, а также семинарах и мастер-классах. </a:t>
            </a:r>
          </a:p>
          <a:p>
            <a:pPr algn="just">
              <a:lnSpc>
                <a:spcPct val="100000"/>
              </a:lnSpc>
            </a:pPr>
            <a:r>
              <a:rPr lang="ru-RU" sz="2600" dirty="0">
                <a:latin typeface="Century Schoolbook" panose="02040604050505020304" pitchFamily="18" charset="0"/>
              </a:rPr>
              <a:t>Под </a:t>
            </a:r>
            <a:r>
              <a:rPr lang="ru-RU" sz="2600" i="1" dirty="0" err="1">
                <a:latin typeface="Century Schoolbook" panose="02040604050505020304" pitchFamily="18" charset="0"/>
              </a:rPr>
              <a:t>информальным</a:t>
            </a:r>
            <a:r>
              <a:rPr lang="ru-RU" sz="2600" i="1" dirty="0">
                <a:latin typeface="Century Schoolbook" panose="02040604050505020304" pitchFamily="18" charset="0"/>
              </a:rPr>
              <a:t> обучением</a:t>
            </a:r>
            <a:r>
              <a:rPr lang="ru-RU" sz="2600" dirty="0">
                <a:latin typeface="Century Schoolbook" panose="02040604050505020304" pitchFamily="18" charset="0"/>
              </a:rPr>
              <a:t> – организованный, но заранее не структурированный процесс передачи навыков, который включал: обучающее взаимодействие на рабочем месте и в повседневной жизни каждого человека (чтение книг, инструкций, статей, журналов в рабочее и свободное время, взаимодействие с коллегами и участие в решении проблем на работе).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69D-B3D5-4B33-B0BA-270481177E6E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7875" y="4530280"/>
            <a:ext cx="44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104265"/>
            <a:ext cx="1124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European Commission, &amp; Statistical Office of the European Union. (2016). </a:t>
            </a:r>
            <a:r>
              <a:rPr lang="en-US" sz="1400" i="1" dirty="0"/>
              <a:t>Classification of learning activities (CLA) manual: 2016 edition.</a:t>
            </a:r>
            <a:r>
              <a:rPr lang="en-US" sz="1400" dirty="0"/>
              <a:t> Publications Office.</a:t>
            </a:r>
            <a:r>
              <a:rPr lang="ru-RU" sz="1400" dirty="0"/>
              <a:t> </a:t>
            </a:r>
            <a:r>
              <a:rPr lang="en-US" sz="1400" dirty="0">
                <a:hlinkClick r:id="rId3"/>
              </a:rPr>
              <a:t>https://ec.europa.eu/eurostat/web/products-manuals-and-guidelines/-/KS-GQ-15-011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9816" y="607838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38200" y="6077408"/>
            <a:ext cx="4487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D34A9E-3AE7-4A92-BAC0-530CC92E9F08}"/>
              </a:ext>
            </a:extLst>
          </p:cNvPr>
          <p:cNvSpPr txBox="1"/>
          <p:nvPr/>
        </p:nvSpPr>
        <p:spPr>
          <a:xfrm>
            <a:off x="2271712" y="5241738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9905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3457</Words>
  <Application>Microsoft Office PowerPoint</Application>
  <PresentationFormat>Произвольный</PresentationFormat>
  <Paragraphs>635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В России низкий уровень владения навыком «решение задач»</vt:lpstr>
      <vt:lpstr>         </vt:lpstr>
      <vt:lpstr>Навык «решения задач» включает три субкомпетенции:</vt:lpstr>
      <vt:lpstr>Уровни владения навыком «решение задач»  (Problem Solving in Technology Rich-Environment - PSTRE)</vt:lpstr>
      <vt:lpstr>Пример задания: работа с почтовым клиентом</vt:lpstr>
      <vt:lpstr>Исследовательские вопросы</vt:lpstr>
      <vt:lpstr>Неформальное и информальное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Неформальное и информальное обучение и формирование компетенции «решение задач» у россиян (по данным исследования PIAAC) </dc:title>
  <dc:creator>User</dc:creator>
  <cp:lastModifiedBy>IK</cp:lastModifiedBy>
  <cp:revision>171</cp:revision>
  <cp:lastPrinted>2020-03-17T16:06:01Z</cp:lastPrinted>
  <dcterms:created xsi:type="dcterms:W3CDTF">2020-03-08T14:26:50Z</dcterms:created>
  <dcterms:modified xsi:type="dcterms:W3CDTF">2021-04-25T02:06:18Z</dcterms:modified>
</cp:coreProperties>
</file>