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8" r:id="rId4"/>
    <p:sldId id="272" r:id="rId5"/>
    <p:sldId id="274" r:id="rId6"/>
    <p:sldId id="276" r:id="rId7"/>
    <p:sldId id="277" r:id="rId8"/>
    <p:sldId id="278" r:id="rId9"/>
    <p:sldId id="279" r:id="rId10"/>
    <p:sldId id="280" r:id="rId11"/>
    <p:sldId id="273" r:id="rId12"/>
    <p:sldId id="283" r:id="rId13"/>
    <p:sldId id="284" r:id="rId14"/>
    <p:sldId id="289" r:id="rId15"/>
    <p:sldId id="281" r:id="rId16"/>
    <p:sldId id="282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D6"/>
    <a:srgbClr val="002F54"/>
    <a:srgbClr val="4C4D4B"/>
    <a:srgbClr val="054CF8"/>
    <a:srgbClr val="0A37BF"/>
    <a:srgbClr val="18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7332"/>
  </p:normalViewPr>
  <p:slideViewPr>
    <p:cSldViewPr snapToGrid="0" snapToObjects="1">
      <p:cViewPr varScale="1">
        <p:scale>
          <a:sx n="107" d="100"/>
          <a:sy n="107" d="100"/>
        </p:scale>
        <p:origin x="888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29" y="4070317"/>
            <a:ext cx="2557936" cy="214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5213" y="4070317"/>
            <a:ext cx="2557934" cy="214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76519" y="4070317"/>
            <a:ext cx="2557935" cy="21456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748679"/>
            <a:ext cx="6934993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3200" dirty="0"/>
              <a:t>Как и зачем измерять профессиональные навыки? </a:t>
            </a:r>
          </a:p>
          <a:p>
            <a:r>
              <a:rPr lang="ru-RU" sz="2800" dirty="0"/>
              <a:t>Обзор практического поля </a:t>
            </a:r>
          </a:p>
          <a:p>
            <a:r>
              <a:rPr lang="ru-RU" sz="2800" dirty="0"/>
              <a:t>кейсов измерения профессиональных навыков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380465"/>
            <a:ext cx="6820053" cy="9513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Вера</a:t>
            </a:r>
            <a:r>
              <a:rPr lang="en-US" sz="2000" dirty="0"/>
              <a:t> </a:t>
            </a:r>
            <a:r>
              <a:rPr lang="ru-RU" sz="2000" dirty="0"/>
              <a:t>Мальцева, </a:t>
            </a:r>
            <a:r>
              <a:rPr lang="ru-RU" sz="2000" dirty="0" err="1"/>
              <a:t>Паулина</a:t>
            </a:r>
            <a:r>
              <a:rPr lang="ru-RU" sz="2000" dirty="0"/>
              <a:t> </a:t>
            </a:r>
            <a:r>
              <a:rPr lang="ru-RU" sz="2000" dirty="0" err="1"/>
              <a:t>Гасс</a:t>
            </a:r>
            <a:r>
              <a:rPr lang="ru-RU" sz="2000" dirty="0"/>
              <a:t>, Павел Сорокин</a:t>
            </a:r>
          </a:p>
          <a:p>
            <a:r>
              <a:rPr lang="ru-RU" sz="2000" dirty="0"/>
              <a:t>Институт образования НИУ ВШЭ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0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178340"/>
            <a:ext cx="694848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34">
            <a:extLst>
              <a:ext uri="{FF2B5EF4-FFF2-40B4-BE49-F238E27FC236}">
                <a16:creationId xmlns:a16="http://schemas.microsoft.com/office/drawing/2014/main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4079875" y="365870"/>
            <a:ext cx="7054971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-11113"/>
            <a:r>
              <a:rPr lang="en-US" sz="1800" dirty="0"/>
              <a:t>XXII </a:t>
            </a:r>
            <a:r>
              <a:rPr lang="ru-RU" sz="1800" dirty="0"/>
              <a:t>Апрельская международная научная конференция по проблемам развития экономики и общества </a:t>
            </a:r>
          </a:p>
          <a:p>
            <a:pPr marL="11113" indent="-11113"/>
            <a:r>
              <a:rPr lang="ru-RU" sz="1800" dirty="0"/>
              <a:t>Сессия «Измерение человеческого потенциала»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Москва, 2021</a:t>
            </a:r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D8843D2-22F2-6A47-9EB3-7BAB0C85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030235"/>
              </p:ext>
            </p:extLst>
          </p:nvPr>
        </p:nvGraphicFramePr>
        <p:xfrm>
          <a:off x="479374" y="1525129"/>
          <a:ext cx="11233201" cy="4775522"/>
        </p:xfrm>
        <a:graphic>
          <a:graphicData uri="http://schemas.openxmlformats.org/drawingml/2006/table">
            <a:tbl>
              <a:tblPr/>
              <a:tblGrid>
                <a:gridCol w="1789264">
                  <a:extLst>
                    <a:ext uri="{9D8B030D-6E8A-4147-A177-3AD203B41FA5}">
                      <a16:colId xmlns:a16="http://schemas.microsoft.com/office/drawing/2014/main" val="4218755669"/>
                    </a:ext>
                  </a:extLst>
                </a:gridCol>
                <a:gridCol w="2650603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  <a:gridCol w="3333508">
                  <a:extLst>
                    <a:ext uri="{9D8B030D-6E8A-4147-A177-3AD203B41FA5}">
                      <a16:colId xmlns:a16="http://schemas.microsoft.com/office/drawing/2014/main" val="951566862"/>
                    </a:ext>
                  </a:extLst>
                </a:gridCol>
                <a:gridCol w="3459826">
                  <a:extLst>
                    <a:ext uri="{9D8B030D-6E8A-4147-A177-3AD203B41FA5}">
                      <a16:colId xmlns:a16="http://schemas.microsoft.com/office/drawing/2014/main" val="3952605342"/>
                    </a:ext>
                  </a:extLst>
                </a:gridCol>
              </a:tblGrid>
              <a:tr h="1087442">
                <a:tc>
                  <a:txBody>
                    <a:bodyPr/>
                    <a:lstStyle/>
                    <a:p>
                      <a:pPr algn="r" rtl="0" fontAlgn="base">
                        <a:spcAft>
                          <a:spcPts val="12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Формат </a:t>
                      </a:r>
                      <a:b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  <a:p>
                      <a:pPr algn="l" rtl="0" fontAlgn="base">
                        <a:spcAft>
                          <a:spcPts val="12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Подход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Традиционный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Традиционный цифровой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Продвинутый 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цифровой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1603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Прямое измерение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  <a:tr h="16758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Косвенная оценка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620382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124DA21-73A5-4047-85FF-2CF148426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0" r="3505"/>
          <a:stretch/>
        </p:blipFill>
        <p:spPr>
          <a:xfrm>
            <a:off x="9702375" y="2627671"/>
            <a:ext cx="1912392" cy="173379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1242324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Матрица подходов к оценке профессиональных </a:t>
            </a:r>
            <a:br>
              <a:rPr lang="ru-RU" sz="3200" dirty="0"/>
            </a:br>
            <a:r>
              <a:rPr lang="ru-RU" sz="3200" dirty="0"/>
              <a:t>навыков 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6E457-859C-7B43-AE40-E9DCC0228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7" t="2725" r="64719" b="46953"/>
          <a:stretch/>
        </p:blipFill>
        <p:spPr>
          <a:xfrm>
            <a:off x="3246863" y="2699812"/>
            <a:ext cx="1477561" cy="1419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A78871-F891-2C43-BC8F-51E3BDA4C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572" b="52677"/>
          <a:stretch/>
        </p:blipFill>
        <p:spPr>
          <a:xfrm>
            <a:off x="9666988" y="4446917"/>
            <a:ext cx="2118931" cy="18537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2349451-9D4E-9B43-81AD-DAE5C9AADA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2" t="15279" r="72026" b="52193"/>
          <a:stretch/>
        </p:blipFill>
        <p:spPr>
          <a:xfrm>
            <a:off x="2422076" y="3409316"/>
            <a:ext cx="904417" cy="9081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F1F9A5-FBBF-8245-B968-AFBAA22405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53" t="12521" r="35776" b="48278"/>
          <a:stretch/>
        </p:blipFill>
        <p:spPr>
          <a:xfrm>
            <a:off x="5112718" y="2993133"/>
            <a:ext cx="1222492" cy="1143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03C70F-B758-0C42-9C8C-29CA192CAF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50" t="2788" r="33784" b="47024"/>
          <a:stretch/>
        </p:blipFill>
        <p:spPr>
          <a:xfrm>
            <a:off x="6319417" y="2715367"/>
            <a:ext cx="1477561" cy="155840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819153-54CE-A944-AE3E-9B1C0A6A18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99" t="11704" r="5995" b="47823"/>
          <a:stretch/>
        </p:blipFill>
        <p:spPr>
          <a:xfrm>
            <a:off x="8456130" y="2921881"/>
            <a:ext cx="1259762" cy="12148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E266675-5032-CC4E-B29F-463169D76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09" t="61013" r="64458" b="3971"/>
          <a:stretch/>
        </p:blipFill>
        <p:spPr>
          <a:xfrm>
            <a:off x="2705252" y="4653555"/>
            <a:ext cx="1803577" cy="12363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74332D8-7B85-F84B-9E9B-22E1D9F808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51" t="57216" r="36685" b="2244"/>
          <a:stretch/>
        </p:blipFill>
        <p:spPr>
          <a:xfrm>
            <a:off x="5657668" y="4653555"/>
            <a:ext cx="1400529" cy="13787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98F510E-7F5E-B541-A022-1C79FFF3FD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09" t="55575" r="3369" b="1641"/>
          <a:stretch/>
        </p:blipFill>
        <p:spPr>
          <a:xfrm>
            <a:off x="8341034" y="4702230"/>
            <a:ext cx="1374858" cy="128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3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122407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3200" dirty="0"/>
              <a:t>Методология исследования поля практик  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BF8449-C238-6048-9083-647E3516F094}"/>
              </a:ext>
            </a:extLst>
          </p:cNvPr>
          <p:cNvSpPr/>
          <p:nvPr/>
        </p:nvSpPr>
        <p:spPr>
          <a:xfrm>
            <a:off x="455367" y="1379081"/>
            <a:ext cx="109093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Объект: коммерческие продуктовые решения, национальные, отраслевые и корпоративные решения, международные сопоставительные исследования </a:t>
            </a:r>
          </a:p>
          <a:p>
            <a:pPr fontAlgn="base"/>
            <a:endParaRPr lang="ru-RU" sz="2000" dirty="0"/>
          </a:p>
          <a:p>
            <a:pPr fontAlgn="base"/>
            <a:r>
              <a:rPr lang="ru-RU" sz="2000" dirty="0"/>
              <a:t>Метод поиска: </a:t>
            </a:r>
          </a:p>
          <a:p>
            <a:pPr marL="285750" indent="-285750" fontAlgn="base">
              <a:buFontTx/>
              <a:buChar char="-"/>
            </a:pPr>
            <a:r>
              <a:rPr lang="ru-RU" sz="2000" dirty="0"/>
              <a:t>поисковые запросы на английском языке, анализ перекрестных ссылок </a:t>
            </a:r>
          </a:p>
          <a:p>
            <a:pPr marL="285750" indent="-285750" fontAlgn="base">
              <a:buFontTx/>
              <a:buChar char="-"/>
            </a:pPr>
            <a:r>
              <a:rPr lang="ru-RU" sz="2000" dirty="0"/>
              <a:t>отбор неповторяющихся уникальных практик (кейсов) </a:t>
            </a:r>
          </a:p>
          <a:p>
            <a:pPr fontAlgn="base"/>
            <a:r>
              <a:rPr lang="ru-RU" sz="2000" dirty="0"/>
              <a:t>-   англоязычное поле, временные границы 2013-2020 гг.</a:t>
            </a:r>
          </a:p>
          <a:p>
            <a:pPr fontAlgn="base"/>
            <a:r>
              <a:rPr lang="ru-RU" sz="2000" dirty="0"/>
              <a:t>  </a:t>
            </a:r>
          </a:p>
          <a:p>
            <a:pPr fontAlgn="base"/>
            <a:r>
              <a:rPr lang="ru-RU" sz="2000" dirty="0"/>
              <a:t>Классификация кейсов по критериям: </a:t>
            </a:r>
          </a:p>
          <a:p>
            <a:pPr marL="269875" fontAlgn="base"/>
            <a:r>
              <a:rPr lang="ru-RU" sz="2000" dirty="0"/>
              <a:t>1) Подход к измерению: прямой или косвенный</a:t>
            </a:r>
          </a:p>
          <a:p>
            <a:pPr marL="269875" fontAlgn="base"/>
            <a:r>
              <a:rPr lang="ru-RU" sz="2000" dirty="0"/>
              <a:t>2) Формат измерения: традиционный, традиционный цифровой или продвинутый цифровой </a:t>
            </a:r>
          </a:p>
          <a:p>
            <a:pPr marL="269875" fontAlgn="base"/>
            <a:r>
              <a:rPr lang="ru-RU" sz="2000" dirty="0"/>
              <a:t>3) Сфера применения: образование, рынок труда и квалификационная система или управление персоналом</a:t>
            </a:r>
          </a:p>
          <a:p>
            <a:pPr fontAlgn="base"/>
            <a:r>
              <a:rPr lang="ru-RU" sz="2000" dirty="0"/>
              <a:t> </a:t>
            </a:r>
          </a:p>
          <a:p>
            <a:pPr fontAlgn="base"/>
            <a:r>
              <a:rPr lang="ru-RU" sz="2000" dirty="0"/>
              <a:t>Итоговая выборка: 23 практики (кейса) </a:t>
            </a:r>
          </a:p>
        </p:txBody>
      </p:sp>
    </p:spTree>
    <p:extLst>
      <p:ext uri="{BB962C8B-B14F-4D97-AF65-F5344CB8AC3E}">
        <p14:creationId xmlns:p14="http://schemas.microsoft.com/office/powerpoint/2010/main" val="309385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D8843D2-22F2-6A47-9EB3-7BAB0C85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29935"/>
              </p:ext>
            </p:extLst>
          </p:nvPr>
        </p:nvGraphicFramePr>
        <p:xfrm>
          <a:off x="470252" y="2867750"/>
          <a:ext cx="6263058" cy="2081209"/>
        </p:xfrm>
        <a:graphic>
          <a:graphicData uri="http://schemas.openxmlformats.org/drawingml/2006/table">
            <a:tbl>
              <a:tblPr/>
              <a:tblGrid>
                <a:gridCol w="3424679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  <a:gridCol w="2838379">
                  <a:extLst>
                    <a:ext uri="{9D8B030D-6E8A-4147-A177-3AD203B41FA5}">
                      <a16:colId xmlns:a16="http://schemas.microsoft.com/office/drawing/2014/main" val="951566862"/>
                    </a:ext>
                  </a:extLst>
                </a:gridCol>
              </a:tblGrid>
              <a:tr h="2081209"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1242324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Индустриальная сертификация: </a:t>
            </a:r>
            <a:r>
              <a:rPr lang="ru-RU" sz="2800" b="1" dirty="0">
                <a:solidFill>
                  <a:srgbClr val="002F54"/>
                </a:solidFill>
              </a:rPr>
              <a:t>случай прямых измерений</a:t>
            </a:r>
            <a:endParaRPr lang="ru-RU" sz="1800" b="1" dirty="0">
              <a:solidFill>
                <a:srgbClr val="002F54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5F1F9A5-FBBF-8245-B968-AFBAA2240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53" t="12521" r="35776" b="48278"/>
          <a:stretch/>
        </p:blipFill>
        <p:spPr>
          <a:xfrm>
            <a:off x="2236083" y="3239736"/>
            <a:ext cx="1429459" cy="13372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4819153-54CE-A944-AE3E-9B1C0A6A1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9" t="11704" r="5995" b="47823"/>
          <a:stretch/>
        </p:blipFill>
        <p:spPr>
          <a:xfrm>
            <a:off x="4423793" y="3160358"/>
            <a:ext cx="1551266" cy="14959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9842AA-4B9C-5643-A3C7-B33591445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52" t="15279" r="72026" b="52193"/>
          <a:stretch/>
        </p:blipFill>
        <p:spPr>
          <a:xfrm>
            <a:off x="756728" y="3188019"/>
            <a:ext cx="1331787" cy="133723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52C448-8592-D849-8BAF-11FDA068D4B0}"/>
              </a:ext>
            </a:extLst>
          </p:cNvPr>
          <p:cNvSpPr/>
          <p:nvPr/>
        </p:nvSpPr>
        <p:spPr>
          <a:xfrm>
            <a:off x="397092" y="1437113"/>
            <a:ext cx="9518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Сертификация в сфере ИТ (</a:t>
            </a:r>
            <a:r>
              <a:rPr lang="ru-RU" dirty="0" err="1"/>
              <a:t>Microsoft</a:t>
            </a:r>
            <a:r>
              <a:rPr lang="ru-RU" dirty="0"/>
              <a:t>, </a:t>
            </a:r>
            <a:r>
              <a:rPr lang="ru-RU" dirty="0" err="1"/>
              <a:t>Oracle</a:t>
            </a:r>
            <a:r>
              <a:rPr lang="ru-RU" dirty="0"/>
              <a:t>, </a:t>
            </a:r>
            <a:r>
              <a:rPr lang="ru-RU" dirty="0" err="1"/>
              <a:t>Cisco</a:t>
            </a:r>
            <a:r>
              <a:rPr lang="ru-RU" dirty="0"/>
              <a:t>, </a:t>
            </a:r>
            <a:r>
              <a:rPr lang="ru-RU" dirty="0" err="1"/>
              <a:t>др</a:t>
            </a:r>
            <a:r>
              <a:rPr lang="ru-R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Формат – тестирование/выполнение заданий в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Международные универсальные стандарты, провайдеры оценки – лидеры отрасли, широчайший охват оценки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A0017-FA34-0B4D-90FE-0EA8FAFD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00" y="4807278"/>
            <a:ext cx="1076751" cy="10767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D2202D-4FF8-D847-8F3D-9418D8B1D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650" y="4654020"/>
            <a:ext cx="4438645" cy="12701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0BF34C2-29AF-C74C-A333-114C107CD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970" y="2714491"/>
            <a:ext cx="4841174" cy="186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0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D8843D2-22F2-6A47-9EB3-7BAB0C85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93613"/>
              </p:ext>
            </p:extLst>
          </p:nvPr>
        </p:nvGraphicFramePr>
        <p:xfrm>
          <a:off x="470251" y="1486856"/>
          <a:ext cx="11242324" cy="4358575"/>
        </p:xfrm>
        <a:graphic>
          <a:graphicData uri="http://schemas.openxmlformats.org/drawingml/2006/table">
            <a:tbl>
              <a:tblPr/>
              <a:tblGrid>
                <a:gridCol w="4921146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  <a:gridCol w="6321178">
                  <a:extLst>
                    <a:ext uri="{9D8B030D-6E8A-4147-A177-3AD203B41FA5}">
                      <a16:colId xmlns:a16="http://schemas.microsoft.com/office/drawing/2014/main" val="951566862"/>
                    </a:ext>
                  </a:extLst>
                </a:gridCol>
              </a:tblGrid>
              <a:tr h="365695"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Традиционный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цифровой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Продвинутый традиционный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3413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Цифровые портфолио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= хранилище документов</a:t>
                      </a: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Студенческие портфолио</a:t>
                      </a: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Паспорт компетенций 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WorldSkills Russia 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>
                        <a:spcAft>
                          <a:spcPts val="600"/>
                        </a:spcAft>
                      </a:pPr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EuroPass</a:t>
                      </a:r>
                      <a:r>
                        <a:rPr lang="ru-RU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800" b="1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Цифровой профиль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= автоматизированное внесение данных, дополнительные опции по навигации обучения/ карьеры</a:t>
                      </a: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en-US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Skill Base</a:t>
                      </a:r>
                    </a:p>
                    <a:p>
                      <a:pPr algn="l" rtl="0" fontAlgn="base"/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Skilo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-US" sz="16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FutureFit</a:t>
                      </a:r>
                      <a:r>
                        <a:rPr lang="en-US" sz="16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AI</a:t>
                      </a:r>
                      <a:endParaRPr lang="ru-RU" sz="16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1242324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Массовые цифровые практики фиксации навыков: </a:t>
            </a:r>
            <a:r>
              <a:rPr lang="ru-RU" sz="3200" b="1" dirty="0">
                <a:solidFill>
                  <a:srgbClr val="002F54"/>
                </a:solidFill>
              </a:rPr>
              <a:t>цифровые профили</a:t>
            </a:r>
            <a:endParaRPr lang="ru-RU" sz="2000" b="1" dirty="0">
              <a:solidFill>
                <a:srgbClr val="002F5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F09851-AA50-114D-8C6E-CCB936B7D0E3}"/>
              </a:ext>
            </a:extLst>
          </p:cNvPr>
          <p:cNvSpPr txBox="1"/>
          <p:nvPr/>
        </p:nvSpPr>
        <p:spPr>
          <a:xfrm>
            <a:off x="7220197" y="4954837"/>
            <a:ext cx="4346367" cy="1035168"/>
          </a:xfrm>
          <a:prstGeom prst="rect">
            <a:avLst/>
          </a:prstGeom>
          <a:solidFill>
            <a:srgbClr val="D6D7D6"/>
          </a:solidFill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fontAlgn="base">
              <a:spcAft>
                <a:spcPts val="600"/>
              </a:spcAft>
            </a:pPr>
            <a:r>
              <a:rPr lang="ru-RU" sz="1600" dirty="0"/>
              <a:t>Практика цифровых портфолио активно развивается в сфере образования, но особенный прогресс -- в сфере Н</a:t>
            </a:r>
            <a:r>
              <a:rPr lang="en-US" sz="1600" dirty="0"/>
              <a:t>R</a:t>
            </a:r>
            <a:endParaRPr lang="ru-RU" sz="16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1C41AF-94D6-0C41-A0DE-869B194A6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151" t="57216" r="36685" b="2244"/>
          <a:stretch/>
        </p:blipFill>
        <p:spPr>
          <a:xfrm>
            <a:off x="1943209" y="2790019"/>
            <a:ext cx="1659698" cy="16338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1074E8-4AF2-7845-8BA0-77DA6FCB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9" t="55575" r="3369" b="1641"/>
          <a:stretch/>
        </p:blipFill>
        <p:spPr>
          <a:xfrm>
            <a:off x="7452616" y="2798487"/>
            <a:ext cx="1743973" cy="162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69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6D8843D2-22F2-6A47-9EB3-7BAB0C852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09998"/>
              </p:ext>
            </p:extLst>
          </p:nvPr>
        </p:nvGraphicFramePr>
        <p:xfrm>
          <a:off x="470251" y="1486855"/>
          <a:ext cx="4849896" cy="3488906"/>
        </p:xfrm>
        <a:graphic>
          <a:graphicData uri="http://schemas.openxmlformats.org/drawingml/2006/table">
            <a:tbl>
              <a:tblPr/>
              <a:tblGrid>
                <a:gridCol w="4849896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</a:tblGrid>
              <a:tr h="5637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1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Цифровой профиль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2925108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800" b="0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Автоматизированное внесение данных о пройденном обучении, модули </a:t>
                      </a:r>
                      <a:r>
                        <a:rPr lang="ru-RU" sz="1800" b="0" i="0" dirty="0" err="1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самооценивания</a:t>
                      </a:r>
                      <a:r>
                        <a:rPr lang="ru-RU" sz="1800" b="0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, оценки руководителя</a:t>
                      </a:r>
                      <a:endParaRPr lang="ru-RU" sz="1800" b="1" i="0" dirty="0">
                        <a:solidFill>
                          <a:srgbClr val="002F54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1242324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2F54"/>
                </a:solidFill>
              </a:rPr>
              <a:t>Цифровой трекинг: </a:t>
            </a:r>
            <a:r>
              <a:rPr lang="ru-RU" sz="3200" dirty="0"/>
              <a:t>будущее оценки </a:t>
            </a:r>
            <a:br>
              <a:rPr lang="ru-RU" sz="3200" dirty="0"/>
            </a:br>
            <a:r>
              <a:rPr lang="ru-RU" sz="3200" dirty="0"/>
              <a:t>профессиональных навыков?</a:t>
            </a:r>
            <a:endParaRPr lang="ru-RU" sz="20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F1074E8-4AF2-7845-8BA0-77DA6FCBC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09" t="55575" r="3369" b="1641"/>
          <a:stretch/>
        </p:blipFill>
        <p:spPr>
          <a:xfrm>
            <a:off x="1686298" y="3069004"/>
            <a:ext cx="2186026" cy="20373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6D9949-D2C3-9F46-8026-2AC9AF695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572" b="52677"/>
          <a:stretch/>
        </p:blipFill>
        <p:spPr>
          <a:xfrm>
            <a:off x="6804560" y="2958509"/>
            <a:ext cx="3788229" cy="3314100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A17B4FC-5E6A-2742-80BE-C6ACD2F895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44628"/>
              </p:ext>
            </p:extLst>
          </p:nvPr>
        </p:nvGraphicFramePr>
        <p:xfrm>
          <a:off x="6293922" y="1486855"/>
          <a:ext cx="5418653" cy="3488906"/>
        </p:xfrm>
        <a:graphic>
          <a:graphicData uri="http://schemas.openxmlformats.org/drawingml/2006/table">
            <a:tbl>
              <a:tblPr/>
              <a:tblGrid>
                <a:gridCol w="5418653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</a:tblGrid>
              <a:tr h="563798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1800" b="1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Цифровой профиль 3.0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2925108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800" b="0" i="0" dirty="0">
                          <a:solidFill>
                            <a:srgbClr val="002F54"/>
                          </a:solidFill>
                          <a:effectLst/>
                          <a:latin typeface="+mn-lt"/>
                        </a:rPr>
                        <a:t>Трекинг фактической активности (использования навыков) сотрудника  </a:t>
                      </a:r>
                    </a:p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D434B35-9F04-3C49-BE03-284C0C337206}"/>
              </a:ext>
            </a:extLst>
          </p:cNvPr>
          <p:cNvSpPr txBox="1"/>
          <p:nvPr/>
        </p:nvSpPr>
        <p:spPr>
          <a:xfrm>
            <a:off x="1823915" y="5335812"/>
            <a:ext cx="4725326" cy="1035168"/>
          </a:xfrm>
          <a:prstGeom prst="rect">
            <a:avLst/>
          </a:prstGeom>
          <a:solidFill>
            <a:srgbClr val="D6D7D6"/>
          </a:solidFill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r>
              <a:rPr lang="ru-RU" sz="1600" b="1" dirty="0"/>
              <a:t>На ранних этапах!</a:t>
            </a:r>
          </a:p>
          <a:p>
            <a:r>
              <a:rPr lang="ru-RU" sz="1600" dirty="0"/>
              <a:t>Элементы: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Продукты для трекинга рабочего времени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Модули отслеживания прогресса в навыках </a:t>
            </a:r>
            <a:r>
              <a:rPr lang="en-US" sz="1600" dirty="0"/>
              <a:t>Windows Dynamics 365 HR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4025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1210851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Кейс России </a:t>
            </a:r>
          </a:p>
          <a:p>
            <a:r>
              <a:rPr lang="ru-RU" sz="3200" dirty="0">
                <a:solidFill>
                  <a:srgbClr val="002F54"/>
                </a:solidFill>
              </a:rPr>
              <a:t>Новые практики оценки профессиональных навыков </a:t>
            </a:r>
            <a:endParaRPr lang="ru-RU" sz="2000" dirty="0">
              <a:solidFill>
                <a:srgbClr val="002F5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617E7-3063-AA44-AA31-C24B40881670}"/>
              </a:ext>
            </a:extLst>
          </p:cNvPr>
          <p:cNvSpPr txBox="1"/>
          <p:nvPr/>
        </p:nvSpPr>
        <p:spPr>
          <a:xfrm>
            <a:off x="8205849" y="2173184"/>
            <a:ext cx="3475253" cy="2814452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marL="222250" indent="-211138" fontAlgn="base">
              <a:spcAft>
                <a:spcPts val="600"/>
              </a:spcAft>
            </a:pPr>
            <a:r>
              <a:rPr lang="ru-RU" sz="1600" dirty="0"/>
              <a:t>Эксплицитная важность оценки проф. навыков в официальном дискурсе </a:t>
            </a:r>
          </a:p>
          <a:p>
            <a:pPr marL="222250" indent="-211138" fontAlgn="base">
              <a:spcAft>
                <a:spcPts val="600"/>
              </a:spcAft>
            </a:pPr>
            <a:r>
              <a:rPr lang="ru-RU" sz="1600" dirty="0"/>
              <a:t>Выраженное гос. участие и палитра инициатив с разными подходами (НАРК, </a:t>
            </a:r>
            <a:r>
              <a:rPr lang="en" sz="1600" dirty="0"/>
              <a:t>WorldSkills </a:t>
            </a:r>
            <a:r>
              <a:rPr lang="en" sz="1600" i="1" dirty="0"/>
              <a:t>vs</a:t>
            </a:r>
            <a:r>
              <a:rPr lang="ru-RU" sz="1600" i="1" dirty="0"/>
              <a:t> </a:t>
            </a:r>
            <a:r>
              <a:rPr lang="ru-RU" sz="1600" dirty="0"/>
              <a:t>УНТИ) </a:t>
            </a:r>
          </a:p>
          <a:p>
            <a:pPr marL="222250" indent="-211138" fontAlgn="base">
              <a:spcAft>
                <a:spcPts val="600"/>
              </a:spcAft>
            </a:pPr>
            <a:r>
              <a:rPr lang="ru-RU" sz="1600" dirty="0"/>
              <a:t>В корпоративном поле цифровые подходы</a:t>
            </a:r>
            <a:r>
              <a:rPr lang="en-US" sz="1600" dirty="0"/>
              <a:t> </a:t>
            </a:r>
            <a:r>
              <a:rPr lang="ru-RU" sz="1600" dirty="0"/>
              <a:t>широко представлены в </a:t>
            </a:r>
            <a:r>
              <a:rPr lang="ru-RU" sz="1600" dirty="0" err="1"/>
              <a:t>рекрутинге</a:t>
            </a:r>
            <a:endParaRPr lang="ru-RU" sz="16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B5509AA-4D2B-9C44-BBD8-C84A5069F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53684"/>
              </p:ext>
            </p:extLst>
          </p:nvPr>
        </p:nvGraphicFramePr>
        <p:xfrm>
          <a:off x="470251" y="1606869"/>
          <a:ext cx="7342661" cy="3779520"/>
        </p:xfrm>
        <a:graphic>
          <a:graphicData uri="http://schemas.openxmlformats.org/drawingml/2006/table">
            <a:tbl>
              <a:tblPr/>
              <a:tblGrid>
                <a:gridCol w="1682640">
                  <a:extLst>
                    <a:ext uri="{9D8B030D-6E8A-4147-A177-3AD203B41FA5}">
                      <a16:colId xmlns:a16="http://schemas.microsoft.com/office/drawing/2014/main" val="3557990515"/>
                    </a:ext>
                  </a:extLst>
                </a:gridCol>
                <a:gridCol w="1666755">
                  <a:extLst>
                    <a:ext uri="{9D8B030D-6E8A-4147-A177-3AD203B41FA5}">
                      <a16:colId xmlns:a16="http://schemas.microsoft.com/office/drawing/2014/main" val="604071989"/>
                    </a:ext>
                  </a:extLst>
                </a:gridCol>
                <a:gridCol w="1904591">
                  <a:extLst>
                    <a:ext uri="{9D8B030D-6E8A-4147-A177-3AD203B41FA5}">
                      <a16:colId xmlns:a16="http://schemas.microsoft.com/office/drawing/2014/main" val="2147138946"/>
                    </a:ext>
                  </a:extLst>
                </a:gridCol>
                <a:gridCol w="2088675">
                  <a:extLst>
                    <a:ext uri="{9D8B030D-6E8A-4147-A177-3AD203B41FA5}">
                      <a16:colId xmlns:a16="http://schemas.microsoft.com/office/drawing/2014/main" val="943734539"/>
                    </a:ext>
                  </a:extLst>
                </a:gridCol>
              </a:tblGrid>
              <a:tr h="490937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  <a:br>
                        <a:rPr lang="ru-RU" sz="1600" b="0" i="0" dirty="0">
                          <a:effectLst/>
                          <a:latin typeface="+mn-lt"/>
                        </a:rPr>
                      </a:br>
                      <a:r>
                        <a:rPr lang="ru-RU" sz="1600" b="1" i="0" dirty="0">
                          <a:effectLst/>
                          <a:latin typeface="+mn-lt"/>
                        </a:rPr>
                        <a:t>Образование 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  <a:endParaRPr lang="ru-RU" sz="1800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>
                          <a:effectLst/>
                          <a:latin typeface="+mn-lt"/>
                        </a:rPr>
                        <a:t>  </a:t>
                      </a:r>
                      <a:endParaRPr lang="ru-RU" sz="3200" b="0" i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Демонстрационный экзамен 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1451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323893"/>
                  </a:ext>
                </a:extLst>
              </a:tr>
              <a:tr h="490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Сертификация независимых образовательных </a:t>
                      </a:r>
                      <a:r>
                        <a:rPr lang="ru-RU" sz="1600" b="0" i="0" dirty="0" err="1">
                          <a:effectLst/>
                          <a:latin typeface="+mn-lt"/>
                        </a:rPr>
                        <a:t>вендоров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938101"/>
                  </a:ext>
                </a:extLst>
              </a:tr>
              <a:tr h="490937">
                <a:tc>
                  <a:txBody>
                    <a:bodyPr/>
                    <a:lstStyle/>
                    <a:p>
                      <a:pPr algn="l" rtl="0" fontAlgn="base"/>
                      <a:r>
                        <a:rPr lang="en" sz="1600" b="1" i="0" dirty="0">
                          <a:effectLst/>
                          <a:latin typeface="+mn-lt"/>
                        </a:rPr>
                        <a:t> </a:t>
                      </a:r>
                      <a:r>
                        <a:rPr lang="en" sz="1600" b="0" i="0" dirty="0">
                          <a:effectLst/>
                          <a:latin typeface="+mn-lt"/>
                        </a:rPr>
                        <a:t> </a:t>
                      </a:r>
                      <a:endParaRPr lang="en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en" sz="1600" b="1" i="0" dirty="0">
                          <a:effectLst/>
                          <a:latin typeface="+mn-lt"/>
                        </a:rPr>
                        <a:t>HR-</a:t>
                      </a:r>
                      <a:r>
                        <a:rPr lang="ru-RU" sz="1600" b="1" i="0" dirty="0">
                          <a:effectLst/>
                          <a:latin typeface="+mn-lt"/>
                        </a:rPr>
                        <a:t>практики </a:t>
                      </a:r>
                      <a:r>
                        <a:rPr lang="ru-RU" sz="1600" b="0" i="0" dirty="0">
                          <a:effectLst/>
                          <a:latin typeface="+mn-lt"/>
                        </a:rPr>
                        <a:t>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>
                          <a:effectLst/>
                          <a:latin typeface="+mn-lt"/>
                        </a:rPr>
                        <a:t>  </a:t>
                      </a:r>
                      <a:endParaRPr lang="ru-RU" sz="3200" b="0" i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Корпоративные университеты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Программные решения для компаний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79202"/>
                  </a:ext>
                </a:extLst>
              </a:tr>
              <a:tr h="1063697"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1" i="0">
                          <a:effectLst/>
                          <a:latin typeface="+mn-lt"/>
                        </a:rPr>
                        <a:t> </a:t>
                      </a:r>
                      <a:r>
                        <a:rPr lang="ru-RU" sz="1600" b="0" i="0">
                          <a:effectLst/>
                          <a:latin typeface="+mn-lt"/>
                        </a:rPr>
                        <a:t> </a:t>
                      </a:r>
                      <a:endParaRPr lang="ru-RU" sz="3200" b="0" i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1" i="0">
                          <a:effectLst/>
                          <a:latin typeface="+mn-lt"/>
                        </a:rPr>
                        <a:t>Рынок труда, система квалификации</a:t>
                      </a:r>
                      <a:r>
                        <a:rPr lang="ru-RU" sz="1600" b="0" i="0">
                          <a:effectLst/>
                          <a:latin typeface="+mn-lt"/>
                        </a:rPr>
                        <a:t> </a:t>
                      </a:r>
                      <a:endParaRPr lang="ru-RU" sz="3200" b="0" i="0">
                        <a:effectLst/>
                        <a:latin typeface="+mn-lt"/>
                      </a:endParaRPr>
                    </a:p>
                  </a:txBody>
                  <a:tcPr>
                    <a:lnL>
                      <a:noFill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Независимая оценка квалификации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1451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Индустриальная сертификация навыков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Базовая (цифровая) модель компетенций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1600" b="0" i="0" dirty="0">
                          <a:effectLst/>
                          <a:latin typeface="+mn-lt"/>
                        </a:rPr>
                        <a:t>  </a:t>
                      </a:r>
                      <a:endParaRPr lang="ru-RU" sz="3200" b="0" i="0" dirty="0"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  <a:alpha val="1372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7256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6CE297F-F91E-7A47-BCD6-2EB51C6C712E}"/>
              </a:ext>
            </a:extLst>
          </p:cNvPr>
          <p:cNvSpPr txBox="1"/>
          <p:nvPr/>
        </p:nvSpPr>
        <p:spPr>
          <a:xfrm>
            <a:off x="478240" y="5900926"/>
            <a:ext cx="7342660" cy="2876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7500" lnSpcReduction="20000"/>
          </a:bodyPr>
          <a:lstStyle/>
          <a:p>
            <a:r>
              <a:rPr lang="ru-RU" dirty="0">
                <a:solidFill>
                  <a:srgbClr val="4C4D4B"/>
                </a:solidFill>
              </a:rPr>
              <a:t>*голубая ячейка – государственные инициативы, серая ячейка – частные инициативы</a:t>
            </a:r>
            <a:endParaRPr lang="ru-RU" sz="1600" b="1" dirty="0">
              <a:solidFill>
                <a:srgbClr val="4C4D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9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4" y="1460665"/>
            <a:ext cx="10778383" cy="4488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indent="-457200" fontAlgn="base">
              <a:spcAft>
                <a:spcPts val="1200"/>
              </a:spcAft>
              <a:buAutoNum type="arabicParenR"/>
            </a:pPr>
            <a:r>
              <a:rPr lang="ru-RU" sz="2000" dirty="0"/>
              <a:t>Кризис «старых» метрик профессиональных навыков (</a:t>
            </a:r>
            <a:r>
              <a:rPr lang="en" sz="2000" dirty="0"/>
              <a:t>Fernández-Arias &amp; Rodríguez-</a:t>
            </a:r>
            <a:r>
              <a:rPr lang="en" sz="2000" dirty="0" err="1"/>
              <a:t>Apolinar</a:t>
            </a:r>
            <a:r>
              <a:rPr lang="en" sz="2000" dirty="0"/>
              <a:t>, 2016) </a:t>
            </a:r>
            <a:endParaRPr lang="ru-RU" sz="2000" dirty="0"/>
          </a:p>
          <a:p>
            <a:pPr marL="468313" indent="-457200" fontAlgn="base">
              <a:spcAft>
                <a:spcPts val="1200"/>
              </a:spcAft>
              <a:buAutoNum type="arabicParenR"/>
            </a:pPr>
            <a:r>
              <a:rPr lang="ru-RU" sz="2000" dirty="0"/>
              <a:t>Кризис идеи в основе оценки профессиональных навыков: оценка </a:t>
            </a:r>
            <a:r>
              <a:rPr lang="ru-RU" sz="2000" i="1" dirty="0"/>
              <a:t>владения</a:t>
            </a:r>
            <a:r>
              <a:rPr lang="ru-RU" sz="2000" dirty="0"/>
              <a:t> навыками без оценки их </a:t>
            </a:r>
            <a:r>
              <a:rPr lang="ru-RU" sz="2000" i="1" dirty="0"/>
              <a:t>использования </a:t>
            </a:r>
            <a:r>
              <a:rPr lang="ru-RU" sz="2000" dirty="0"/>
              <a:t>на рабочем месте </a:t>
            </a:r>
          </a:p>
          <a:p>
            <a:pPr marL="446088" indent="-434975" fontAlgn="base"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       (см. модель эффективных навыков (</a:t>
            </a:r>
            <a:r>
              <a:rPr lang="en" sz="2000" dirty="0"/>
              <a:t>Van Der Velden and </a:t>
            </a:r>
            <a:r>
              <a:rPr lang="en" sz="2000" dirty="0" err="1"/>
              <a:t>Bijlsma</a:t>
            </a:r>
            <a:r>
              <a:rPr lang="en" sz="2000" dirty="0"/>
              <a:t>, 2019) </a:t>
            </a:r>
            <a:endParaRPr lang="ru-RU" sz="2000" dirty="0"/>
          </a:p>
          <a:p>
            <a:pPr marL="446088" indent="-434975" fontAlgn="base">
              <a:spcBef>
                <a:spcPts val="0"/>
              </a:spcBef>
              <a:spcAft>
                <a:spcPts val="600"/>
              </a:spcAft>
            </a:pPr>
            <a:endParaRPr lang="ru-RU" sz="2000" dirty="0"/>
          </a:p>
          <a:p>
            <a:pPr marL="446088" indent="-434975" fontAlgn="base">
              <a:spcBef>
                <a:spcPts val="0"/>
              </a:spcBef>
              <a:spcAft>
                <a:spcPts val="600"/>
              </a:spcAft>
            </a:pPr>
            <a:r>
              <a:rPr lang="ru-RU" sz="2000" dirty="0"/>
              <a:t>3)    Перспективы продвинутых цифровых решений и возможный прогресс: </a:t>
            </a:r>
          </a:p>
          <a:p>
            <a:pPr marL="669925" indent="-258763" fontAlgn="base"/>
            <a:r>
              <a:rPr lang="ru-RU" sz="2000" dirty="0"/>
              <a:t>а) катализатор переоценки самой системы оценивания навыков (</a:t>
            </a:r>
            <a:r>
              <a:rPr lang="en" sz="2000" dirty="0" err="1"/>
              <a:t>Timmis</a:t>
            </a:r>
            <a:r>
              <a:rPr lang="en" sz="2000" dirty="0"/>
              <a:t> et al., 2016) </a:t>
            </a:r>
          </a:p>
          <a:p>
            <a:pPr marL="669925" indent="-258763" fontAlgn="base"/>
            <a:r>
              <a:rPr lang="en" sz="2000" dirty="0"/>
              <a:t>b) </a:t>
            </a:r>
            <a:r>
              <a:rPr lang="ru-RU" sz="2000" dirty="0"/>
              <a:t>ренессанс косвенной оценки навыков – фиксация/трекинг фактического использования навыков </a:t>
            </a:r>
          </a:p>
          <a:p>
            <a:pPr marL="669925" indent="-258763" fontAlgn="base"/>
            <a:r>
              <a:rPr lang="en" sz="2000" dirty="0"/>
              <a:t>c) </a:t>
            </a:r>
            <a:r>
              <a:rPr lang="ru-RU" sz="2000" dirty="0"/>
              <a:t>размывание границ между общими и профессиональными навыками (развитие идеи взвешенных навыков </a:t>
            </a:r>
            <a:r>
              <a:rPr lang="en" sz="2000" dirty="0"/>
              <a:t>Lazear, 2009)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" sz="2000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Дискуссия и перспективы </a:t>
            </a:r>
          </a:p>
        </p:txBody>
      </p:sp>
    </p:spTree>
    <p:extLst>
      <p:ext uri="{BB962C8B-B14F-4D97-AF65-F5344CB8AC3E}">
        <p14:creationId xmlns:p14="http://schemas.microsoft.com/office/powerpoint/2010/main" val="3199609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9AD1C-EB43-8547-AD53-61283D32681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2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EABF5-C12A-5C43-9A83-6AC2660D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117" y="2096341"/>
            <a:ext cx="2216331" cy="2216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EE8F27-F2A5-DB4F-8220-A43A6021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155" y="2148663"/>
            <a:ext cx="2111689" cy="2111689"/>
          </a:xfrm>
          <a:prstGeom prst="rect">
            <a:avLst/>
          </a:prstGeom>
        </p:spPr>
      </p:pic>
      <p:pic>
        <p:nvPicPr>
          <p:cNvPr id="8" name="Изображение" descr="Изображение">
            <a:extLst>
              <a:ext uri="{FF2B5EF4-FFF2-40B4-BE49-F238E27FC236}">
                <a16:creationId xmlns:a16="http://schemas.microsoft.com/office/drawing/2014/main" id="{F5FE4553-D757-E845-AAFA-A3A9019B6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086" y="2200983"/>
            <a:ext cx="2183984" cy="211168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376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338967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7671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важно измерять профессиональные навыки?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C9ADA7D-6EC6-024B-9590-D611724C8CA4}"/>
              </a:ext>
            </a:extLst>
          </p:cNvPr>
          <p:cNvSpPr/>
          <p:nvPr/>
        </p:nvSpPr>
        <p:spPr>
          <a:xfrm>
            <a:off x="538701" y="5813524"/>
            <a:ext cx="476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4C4D4B"/>
                </a:solidFill>
              </a:rPr>
              <a:t>Профессиональные навыки = предметные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EDAEB9-81C9-244F-BB2D-9B6631E4DAB0}"/>
              </a:ext>
            </a:extLst>
          </p:cNvPr>
          <p:cNvSpPr/>
          <p:nvPr/>
        </p:nvSpPr>
        <p:spPr>
          <a:xfrm>
            <a:off x="479423" y="1638982"/>
            <a:ext cx="10548939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5242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Важнейшая часть человеческого капитала  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>
                <a:solidFill>
                  <a:srgbClr val="4C4D4B"/>
                </a:solidFill>
              </a:rPr>
              <a:t>Becker 1964; Mincer, 1974) </a:t>
            </a:r>
          </a:p>
          <a:p>
            <a:pPr marL="363538" indent="-35242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Квалификационное ядро профессии (+основа для найма), содержание профессионального и высшего образования </a:t>
            </a:r>
          </a:p>
          <a:p>
            <a:pPr fontAlgn="base"/>
            <a:endParaRPr lang="ru-RU" sz="2000" dirty="0"/>
          </a:p>
          <a:p>
            <a:pPr fontAlgn="base"/>
            <a:endParaRPr lang="ru-RU" sz="2000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63538" indent="-35242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Наименее изученная часть человеческого капитала </a:t>
            </a:r>
          </a:p>
          <a:p>
            <a:pPr marL="363538" indent="-352425" fontAlgn="base">
              <a:buFont typeface="Arial" panose="020B0604020202020204" pitchFamily="34" charset="0"/>
              <a:buChar char="•"/>
            </a:pPr>
            <a:r>
              <a:rPr lang="ru-RU" sz="2000" dirty="0"/>
              <a:t>Роль в различиях производительности труда? Необъясненная вариация в заработной плате индивидов и благосостоянии стран (после оценки не-предметных навыков 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>
                <a:solidFill>
                  <a:srgbClr val="4C4D4B"/>
                </a:solidFill>
              </a:rPr>
              <a:t>Hanushek et al 2015; Komatsu &amp; </a:t>
            </a:r>
            <a:r>
              <a:rPr lang="en" sz="2000" dirty="0" err="1">
                <a:solidFill>
                  <a:srgbClr val="4C4D4B"/>
                </a:solidFill>
              </a:rPr>
              <a:t>Rappleye</a:t>
            </a:r>
            <a:r>
              <a:rPr lang="en" sz="2000" dirty="0">
                <a:solidFill>
                  <a:srgbClr val="4C4D4B"/>
                </a:solidFill>
              </a:rPr>
              <a:t> 2017; </a:t>
            </a:r>
            <a:r>
              <a:rPr lang="en" sz="2000" dirty="0" err="1">
                <a:solidFill>
                  <a:srgbClr val="4C4D4B"/>
                </a:solidFill>
              </a:rPr>
              <a:t>etc</a:t>
            </a:r>
            <a:r>
              <a:rPr lang="en" sz="2000" dirty="0">
                <a:solidFill>
                  <a:srgbClr val="4C4D4B"/>
                </a:solidFill>
              </a:rPr>
              <a:t>) </a:t>
            </a:r>
            <a:endParaRPr lang="ru-RU" sz="2000" dirty="0">
              <a:solidFill>
                <a:srgbClr val="4C4D4B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661AD5-C14B-8C43-9DF9-BE5E4111559C}"/>
              </a:ext>
            </a:extLst>
          </p:cNvPr>
          <p:cNvSpPr txBox="1"/>
          <p:nvPr/>
        </p:nvSpPr>
        <p:spPr>
          <a:xfrm>
            <a:off x="538701" y="3204409"/>
            <a:ext cx="1503855" cy="371002"/>
          </a:xfrm>
          <a:prstGeom prst="rect">
            <a:avLst/>
          </a:prstGeom>
          <a:solidFill>
            <a:srgbClr val="002F54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«Загадка»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09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57620D2F-A096-454E-9018-D2EE3556AA2C}"/>
              </a:ext>
            </a:extLst>
          </p:cNvPr>
          <p:cNvSpPr txBox="1">
            <a:spLocks/>
          </p:cNvSpPr>
          <p:nvPr/>
        </p:nvSpPr>
        <p:spPr>
          <a:xfrm>
            <a:off x="89603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D5A3D84-5FAC-F448-9029-17C4B5C183EC}"/>
              </a:ext>
            </a:extLst>
          </p:cNvPr>
          <p:cNvSpPr txBox="1">
            <a:spLocks/>
          </p:cNvSpPr>
          <p:nvPr/>
        </p:nvSpPr>
        <p:spPr>
          <a:xfrm>
            <a:off x="496124" y="4130810"/>
            <a:ext cx="10619180" cy="2759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сфера образования – оценка образовательных результатов и навыков обучающихся 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>
                <a:solidFill>
                  <a:srgbClr val="4C4D4B"/>
                </a:solidFill>
              </a:rPr>
              <a:t>Dias, Amaral, 2014</a:t>
            </a:r>
            <a:r>
              <a:rPr lang="ru-RU" sz="2000" dirty="0">
                <a:solidFill>
                  <a:srgbClr val="4C4D4B"/>
                </a:solidFill>
              </a:rPr>
              <a:t>)</a:t>
            </a:r>
            <a:r>
              <a:rPr lang="en" sz="2000" dirty="0">
                <a:solidFill>
                  <a:srgbClr val="4C4D4B"/>
                </a:solidFill>
              </a:rPr>
              <a:t> </a:t>
            </a:r>
            <a:endParaRPr lang="ru-RU" sz="2000" dirty="0">
              <a:solidFill>
                <a:srgbClr val="4C4D4B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сфера рынка труда и системы квалификаций – соответствие рабочей силы квалификационным требованиям 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>
                <a:solidFill>
                  <a:srgbClr val="4C4D4B"/>
                </a:solidFill>
              </a:rPr>
              <a:t>De </a:t>
            </a:r>
            <a:r>
              <a:rPr lang="en" sz="2000" dirty="0" err="1">
                <a:solidFill>
                  <a:srgbClr val="4C4D4B"/>
                </a:solidFill>
              </a:rPr>
              <a:t>Montbrun</a:t>
            </a:r>
            <a:r>
              <a:rPr lang="en" sz="2000" dirty="0">
                <a:solidFill>
                  <a:srgbClr val="4C4D4B"/>
                </a:solidFill>
              </a:rPr>
              <a:t> et al, 2016; ILO, 2018) </a:t>
            </a:r>
            <a:endParaRPr lang="ru-RU" sz="2000" dirty="0">
              <a:solidFill>
                <a:srgbClr val="4C4D4B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/>
              <a:t>сфера бизнеса и управления персоналом – оценка и мониторинг навыков сотрудников 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>
                <a:solidFill>
                  <a:srgbClr val="4C4D4B"/>
                </a:solidFill>
              </a:rPr>
              <a:t>Deloitte, 2019; Mahdi et al, 2017</a:t>
            </a:r>
            <a:r>
              <a:rPr lang="ru-RU" sz="2000" dirty="0">
                <a:solidFill>
                  <a:srgbClr val="4C4D4B"/>
                </a:solidFill>
              </a:rPr>
              <a:t>)</a:t>
            </a:r>
            <a:endParaRPr lang="en" sz="2000" dirty="0">
              <a:solidFill>
                <a:srgbClr val="4C4D4B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7BEB5B7-8E85-D346-BE87-37C47844A941}"/>
              </a:ext>
            </a:extLst>
          </p:cNvPr>
          <p:cNvSpPr txBox="1">
            <a:spLocks/>
          </p:cNvSpPr>
          <p:nvPr/>
        </p:nvSpPr>
        <p:spPr>
          <a:xfrm>
            <a:off x="464254" y="3529956"/>
            <a:ext cx="9724775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>
                <a:solidFill>
                  <a:srgbClr val="002F54"/>
                </a:solidFill>
              </a:rPr>
              <a:t>2) </a:t>
            </a:r>
            <a:r>
              <a:rPr lang="ru-RU" sz="2200" b="1" dirty="0" err="1">
                <a:solidFill>
                  <a:srgbClr val="002F54"/>
                </a:solidFill>
              </a:rPr>
              <a:t>Полидисциплинарное</a:t>
            </a:r>
            <a:r>
              <a:rPr lang="ru-RU" sz="2200" b="1" dirty="0">
                <a:solidFill>
                  <a:srgbClr val="002F54"/>
                </a:solidFill>
              </a:rPr>
              <a:t> поле, гетерогенность дискуссии 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EC27FC05-EAFC-0349-99CD-F371193F1062}"/>
              </a:ext>
            </a:extLst>
          </p:cNvPr>
          <p:cNvSpPr txBox="1">
            <a:spLocks/>
          </p:cNvSpPr>
          <p:nvPr/>
        </p:nvSpPr>
        <p:spPr>
          <a:xfrm>
            <a:off x="464254" y="1606749"/>
            <a:ext cx="10746052" cy="27594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нет единой рамки проф. навыков, высокая специфичность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особенно подвержены устареванию и требуют постоянного обновления </a:t>
            </a:r>
            <a:r>
              <a:rPr lang="ru-RU" sz="2000" dirty="0">
                <a:solidFill>
                  <a:srgbClr val="4C4D4B"/>
                </a:solidFill>
              </a:rPr>
              <a:t>(</a:t>
            </a:r>
            <a:r>
              <a:rPr lang="en" sz="2000" dirty="0" err="1">
                <a:solidFill>
                  <a:srgbClr val="4C4D4B"/>
                </a:solidFill>
              </a:rPr>
              <a:t>McGuinness,Pouliakas</a:t>
            </a:r>
            <a:r>
              <a:rPr lang="en" sz="2000" dirty="0">
                <a:solidFill>
                  <a:srgbClr val="4C4D4B"/>
                </a:solidFill>
              </a:rPr>
              <a:t>, and Redmond 2019) </a:t>
            </a:r>
            <a:endParaRPr lang="ru-RU" sz="2000" dirty="0">
              <a:solidFill>
                <a:srgbClr val="4C4D4B"/>
              </a:solidFill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приобретение и оценка в различных каналах образования 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1B066F44-C1A2-3D4B-86C7-631FFC87DA35}"/>
              </a:ext>
            </a:extLst>
          </p:cNvPr>
          <p:cNvSpPr txBox="1">
            <a:spLocks/>
          </p:cNvSpPr>
          <p:nvPr/>
        </p:nvSpPr>
        <p:spPr>
          <a:xfrm>
            <a:off x="488498" y="1054503"/>
            <a:ext cx="5031240" cy="5063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2200" b="1" dirty="0">
                <a:solidFill>
                  <a:srgbClr val="002F54"/>
                </a:solidFill>
              </a:rPr>
              <a:t>1) Тип навыков 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4987674E-2999-A94F-BC98-7389FDD03975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286F6D2-FDD2-2E47-AE40-D389514A07CB}"/>
              </a:ext>
            </a:extLst>
          </p:cNvPr>
          <p:cNvSpPr txBox="1">
            <a:spLocks/>
          </p:cNvSpPr>
          <p:nvPr/>
        </p:nvSpPr>
        <p:spPr>
          <a:xfrm>
            <a:off x="358806" y="28301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Почему оценивать </a:t>
            </a:r>
            <a:r>
              <a:rPr lang="ru-RU" dirty="0" err="1"/>
              <a:t>профнавыки</a:t>
            </a:r>
            <a:r>
              <a:rPr lang="ru-RU" dirty="0"/>
              <a:t> сложно? 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D7D6C72-E12A-D44E-98A8-8FBA45876FB3}"/>
              </a:ext>
            </a:extLst>
          </p:cNvPr>
          <p:cNvCxnSpPr>
            <a:cxnSpLocks/>
          </p:cNvCxnSpPr>
          <p:nvPr/>
        </p:nvCxnSpPr>
        <p:spPr>
          <a:xfrm>
            <a:off x="479425" y="808387"/>
            <a:ext cx="9266459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90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1512148"/>
            <a:ext cx="10548939" cy="47517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1200"/>
              </a:spcAft>
            </a:pPr>
            <a:r>
              <a:rPr lang="ru-RU" sz="2200" dirty="0" err="1"/>
              <a:t>Эксплораторное</a:t>
            </a:r>
            <a:r>
              <a:rPr lang="ru-RU" sz="2200" dirty="0"/>
              <a:t> исследование </a:t>
            </a:r>
          </a:p>
          <a:p>
            <a:pPr marL="0" indent="0" fontAlgn="base">
              <a:spcAft>
                <a:spcPts val="1200"/>
              </a:spcAft>
            </a:pPr>
            <a:r>
              <a:rPr lang="ru-RU" sz="2200" dirty="0"/>
              <a:t>Задачи: </a:t>
            </a:r>
          </a:p>
          <a:p>
            <a:pPr marL="498475" fontAlgn="base"/>
            <a:r>
              <a:rPr lang="en" sz="2200" dirty="0"/>
              <a:t>a) </a:t>
            </a:r>
            <a:r>
              <a:rPr lang="ru-RU" sz="2200" dirty="0"/>
              <a:t>ревизия поля и современных наработок в области оценки </a:t>
            </a:r>
            <a:r>
              <a:rPr lang="ru-RU" sz="2200" dirty="0" err="1"/>
              <a:t>проф.навыков</a:t>
            </a:r>
            <a:r>
              <a:rPr lang="ru-RU" sz="2200" dirty="0"/>
              <a:t> в трех сегментах дискуссии:  1) образование; 2) система квалификаций; 3) управление персоналом </a:t>
            </a:r>
          </a:p>
          <a:p>
            <a:pPr marL="498475" fontAlgn="base">
              <a:spcAft>
                <a:spcPts val="1200"/>
              </a:spcAft>
            </a:pPr>
            <a:r>
              <a:rPr lang="en" sz="2200" dirty="0"/>
              <a:t>b) </a:t>
            </a:r>
            <a:r>
              <a:rPr lang="ru-RU" sz="2200" dirty="0"/>
              <a:t>картирование существующих подходов и кейсов, поиск зоны роста </a:t>
            </a:r>
          </a:p>
          <a:p>
            <a:pPr marL="0" indent="0" fontAlgn="base">
              <a:spcAft>
                <a:spcPts val="1200"/>
              </a:spcAft>
            </a:pPr>
            <a:r>
              <a:rPr lang="ru-RU" sz="2200" dirty="0"/>
              <a:t>Дисклеймер: </a:t>
            </a:r>
            <a:r>
              <a:rPr lang="en" sz="2200" dirty="0"/>
              <a:t>helicopter view 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122407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Описание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17706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0ED569-7A43-5A47-A132-464184A567A9}"/>
              </a:ext>
            </a:extLst>
          </p:cNvPr>
          <p:cNvSpPr txBox="1">
            <a:spLocks/>
          </p:cNvSpPr>
          <p:nvPr/>
        </p:nvSpPr>
        <p:spPr>
          <a:xfrm>
            <a:off x="479425" y="1714249"/>
            <a:ext cx="8581448" cy="7820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Человеческий  =     Общий ЧК         +     Специфический ЧК</a:t>
            </a:r>
            <a:br>
              <a:rPr lang="ru-RU" sz="2000" dirty="0"/>
            </a:br>
            <a:r>
              <a:rPr lang="ru-RU" sz="2000" dirty="0"/>
              <a:t>капитал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846634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72549" y="216125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Профессиональные навыки и человеческий капитал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9E3BFF-A53A-6D44-9CA5-16AE8052B1C7}"/>
              </a:ext>
            </a:extLst>
          </p:cNvPr>
          <p:cNvSpPr txBox="1"/>
          <p:nvPr/>
        </p:nvSpPr>
        <p:spPr>
          <a:xfrm>
            <a:off x="2527877" y="2588821"/>
            <a:ext cx="1913494" cy="163368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ru-RU" dirty="0"/>
              <a:t>навыки и знания, актуальные</a:t>
            </a:r>
            <a:r>
              <a:rPr lang="en-US" dirty="0"/>
              <a:t>*</a:t>
            </a:r>
            <a:r>
              <a:rPr lang="ru-RU" dirty="0"/>
              <a:t> для </a:t>
            </a:r>
            <a:r>
              <a:rPr lang="ru-RU" b="1" dirty="0"/>
              <a:t>различных </a:t>
            </a:r>
            <a:r>
              <a:rPr lang="ru-RU" dirty="0"/>
              <a:t>рабочих  мест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6CD5B0-2A32-3644-BB6E-C81A52B0463A}"/>
              </a:ext>
            </a:extLst>
          </p:cNvPr>
          <p:cNvSpPr txBox="1"/>
          <p:nvPr/>
        </p:nvSpPr>
        <p:spPr>
          <a:xfrm>
            <a:off x="5189517" y="2588821"/>
            <a:ext cx="1936052" cy="163368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ru-RU" dirty="0"/>
              <a:t>актуальные </a:t>
            </a:r>
          </a:p>
          <a:p>
            <a:r>
              <a:rPr lang="ru-RU" dirty="0"/>
              <a:t>для</a:t>
            </a:r>
            <a:r>
              <a:rPr lang="ru-RU" b="1" dirty="0"/>
              <a:t> определенных </a:t>
            </a:r>
            <a:r>
              <a:rPr lang="ru-RU" dirty="0"/>
              <a:t>рабочих мест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EDFDE-20EA-6B48-BD48-9674DCBE2506}"/>
              </a:ext>
            </a:extLst>
          </p:cNvPr>
          <p:cNvSpPr txBox="1"/>
          <p:nvPr/>
        </p:nvSpPr>
        <p:spPr>
          <a:xfrm>
            <a:off x="7814777" y="2302789"/>
            <a:ext cx="3511282" cy="52247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r>
              <a:rPr lang="ru-RU" dirty="0"/>
              <a:t>конкретного рабочего места</a:t>
            </a:r>
            <a:r>
              <a:rPr lang="en-US" dirty="0"/>
              <a:t> (firm-specific human capital) (Becker 1964)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39B38-F509-AE44-AD69-71416A899FB5}"/>
              </a:ext>
            </a:extLst>
          </p:cNvPr>
          <p:cNvSpPr txBox="1"/>
          <p:nvPr/>
        </p:nvSpPr>
        <p:spPr>
          <a:xfrm>
            <a:off x="7814777" y="3143851"/>
            <a:ext cx="3511282" cy="52247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r>
              <a:rPr lang="en-US" dirty="0"/>
              <a:t> </a:t>
            </a:r>
            <a:r>
              <a:rPr lang="ru-RU" dirty="0"/>
              <a:t>отрасли</a:t>
            </a:r>
            <a:r>
              <a:rPr lang="en-US" dirty="0"/>
              <a:t>/</a:t>
            </a:r>
            <a:r>
              <a:rPr lang="ru-RU" dirty="0" err="1"/>
              <a:t>проф</a:t>
            </a:r>
            <a:r>
              <a:rPr lang="en-US" dirty="0"/>
              <a:t>. </a:t>
            </a:r>
            <a:r>
              <a:rPr lang="ru-RU" dirty="0"/>
              <a:t>сферы</a:t>
            </a:r>
            <a:r>
              <a:rPr lang="en-US" dirty="0"/>
              <a:t> (industry-specific human capital) (Neal 1995)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3AF45-D562-BA45-9A50-ED42A3B4EFB4}"/>
              </a:ext>
            </a:extLst>
          </p:cNvPr>
          <p:cNvSpPr txBox="1"/>
          <p:nvPr/>
        </p:nvSpPr>
        <p:spPr>
          <a:xfrm>
            <a:off x="7814777" y="3980158"/>
            <a:ext cx="3511282" cy="663130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r>
              <a:rPr lang="en-US" dirty="0"/>
              <a:t> </a:t>
            </a:r>
            <a:r>
              <a:rPr lang="ru-RU" dirty="0"/>
              <a:t>профессии</a:t>
            </a:r>
            <a:r>
              <a:rPr lang="en-US" dirty="0"/>
              <a:t> (occupation-specific human capital) (Kambourov and </a:t>
            </a:r>
            <a:r>
              <a:rPr lang="en-US" dirty="0" err="1"/>
              <a:t>Manovskii</a:t>
            </a:r>
            <a:r>
              <a:rPr lang="en-US" dirty="0"/>
              <a:t> 2009)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75115-CCC5-3949-8B08-85A4E7340A87}"/>
              </a:ext>
            </a:extLst>
          </p:cNvPr>
          <p:cNvSpPr txBox="1"/>
          <p:nvPr/>
        </p:nvSpPr>
        <p:spPr>
          <a:xfrm>
            <a:off x="488498" y="4956034"/>
            <a:ext cx="10837561" cy="1200791"/>
          </a:xfrm>
          <a:prstGeom prst="rect">
            <a:avLst/>
          </a:prstGeom>
          <a:solidFill>
            <a:srgbClr val="D6D7D6"/>
          </a:solidFill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fontAlgn="base"/>
            <a:r>
              <a:rPr lang="ru-RU" dirty="0"/>
              <a:t>Иной взгляд на специфический ЧК: модель взвешенных навыков (</a:t>
            </a:r>
            <a:r>
              <a:rPr lang="en" dirty="0"/>
              <a:t>skill-weight model) (Lazear 2009): </a:t>
            </a:r>
            <a:endParaRPr lang="ru-RU" dirty="0"/>
          </a:p>
          <a:p>
            <a:pPr fontAlgn="base"/>
            <a:endParaRPr lang="en" dirty="0"/>
          </a:p>
          <a:p>
            <a:pPr fontAlgn="base"/>
            <a:r>
              <a:rPr lang="ru-RU" dirty="0"/>
              <a:t>все навыки – </a:t>
            </a:r>
            <a:r>
              <a:rPr lang="ru-RU" i="1" dirty="0"/>
              <a:t>общие</a:t>
            </a:r>
            <a:r>
              <a:rPr lang="ru-RU" dirty="0"/>
              <a:t>, применимы на другом рабочем месте. </a:t>
            </a:r>
            <a:r>
              <a:rPr lang="ru-RU" i="1" dirty="0"/>
              <a:t>Специфичность</a:t>
            </a:r>
            <a:r>
              <a:rPr lang="ru-RU" dirty="0"/>
              <a:t> навыков – уникальное сочетание навыков, </a:t>
            </a:r>
            <a:r>
              <a:rPr lang="ru-RU" dirty="0" err="1"/>
              <a:t>задействуемое</a:t>
            </a:r>
            <a:r>
              <a:rPr lang="ru-RU" dirty="0"/>
              <a:t> и требуемое на конкретном рабочем месте </a:t>
            </a:r>
          </a:p>
          <a:p>
            <a:pPr algn="l"/>
            <a:endParaRPr lang="ru-RU" sz="1600" b="1" dirty="0">
              <a:solidFill>
                <a:schemeClr val="bg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E85F34C-F6BE-E749-9833-FA26AF370448}"/>
              </a:ext>
            </a:extLst>
          </p:cNvPr>
          <p:cNvCxnSpPr/>
          <p:nvPr/>
        </p:nvCxnSpPr>
        <p:spPr>
          <a:xfrm>
            <a:off x="3359150" y="2105294"/>
            <a:ext cx="0" cy="372910"/>
          </a:xfrm>
          <a:prstGeom prst="straightConnector1">
            <a:avLst/>
          </a:prstGeom>
          <a:ln w="19050">
            <a:solidFill>
              <a:srgbClr val="002F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C4172BF-6128-CF48-A110-A87CBD4AD71B}"/>
              </a:ext>
            </a:extLst>
          </p:cNvPr>
          <p:cNvCxnSpPr/>
          <p:nvPr/>
        </p:nvCxnSpPr>
        <p:spPr>
          <a:xfrm>
            <a:off x="6275388" y="2099680"/>
            <a:ext cx="0" cy="372910"/>
          </a:xfrm>
          <a:prstGeom prst="straightConnector1">
            <a:avLst/>
          </a:prstGeom>
          <a:ln w="19050">
            <a:solidFill>
              <a:srgbClr val="002F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1DBDC553-28E8-114F-BCF5-8D62BD251B48}"/>
              </a:ext>
            </a:extLst>
          </p:cNvPr>
          <p:cNvCxnSpPr>
            <a:cxnSpLocks/>
          </p:cNvCxnSpPr>
          <p:nvPr/>
        </p:nvCxnSpPr>
        <p:spPr>
          <a:xfrm>
            <a:off x="7128806" y="2714155"/>
            <a:ext cx="578280" cy="0"/>
          </a:xfrm>
          <a:prstGeom prst="straightConnector1">
            <a:avLst/>
          </a:prstGeom>
          <a:ln w="19050">
            <a:solidFill>
              <a:srgbClr val="002F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BCDAC6F-D80F-1742-BD77-116BA888A3F1}"/>
              </a:ext>
            </a:extLst>
          </p:cNvPr>
          <p:cNvCxnSpPr>
            <a:cxnSpLocks/>
          </p:cNvCxnSpPr>
          <p:nvPr/>
        </p:nvCxnSpPr>
        <p:spPr>
          <a:xfrm>
            <a:off x="7128806" y="3405089"/>
            <a:ext cx="578280" cy="0"/>
          </a:xfrm>
          <a:prstGeom prst="straightConnector1">
            <a:avLst/>
          </a:prstGeom>
          <a:ln w="19050">
            <a:solidFill>
              <a:srgbClr val="002F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6120F0B-88C6-8D46-A7A8-0BE772DFD502}"/>
              </a:ext>
            </a:extLst>
          </p:cNvPr>
          <p:cNvCxnSpPr>
            <a:cxnSpLocks/>
          </p:cNvCxnSpPr>
          <p:nvPr/>
        </p:nvCxnSpPr>
        <p:spPr>
          <a:xfrm>
            <a:off x="7128806" y="4222507"/>
            <a:ext cx="578280" cy="0"/>
          </a:xfrm>
          <a:prstGeom prst="straightConnector1">
            <a:avLst/>
          </a:prstGeom>
          <a:ln w="19050">
            <a:solidFill>
              <a:srgbClr val="002F5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998034-5742-5D45-B1F8-6D0743204AE2}"/>
              </a:ext>
            </a:extLst>
          </p:cNvPr>
          <p:cNvSpPr/>
          <p:nvPr/>
        </p:nvSpPr>
        <p:spPr>
          <a:xfrm>
            <a:off x="488498" y="4427281"/>
            <a:ext cx="1934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C4D4B"/>
                </a:solidFill>
              </a:rPr>
              <a:t>*</a:t>
            </a:r>
            <a:r>
              <a:rPr lang="ru-RU" dirty="0">
                <a:solidFill>
                  <a:srgbClr val="4C4D4B"/>
                </a:solidFill>
              </a:rPr>
              <a:t>создают отдачу</a:t>
            </a:r>
          </a:p>
        </p:txBody>
      </p:sp>
    </p:spTree>
    <p:extLst>
      <p:ext uri="{BB962C8B-B14F-4D97-AF65-F5344CB8AC3E}">
        <p14:creationId xmlns:p14="http://schemas.microsoft.com/office/powerpoint/2010/main" val="279875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08968" y="444997"/>
            <a:ext cx="1067150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/>
              <a:t>Как оценивать профессиональные навыки?  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2F54"/>
                </a:solidFill>
              </a:rPr>
              <a:t>Конвенциональные подходы 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45029E-077E-F44A-921A-088A11C8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9702"/>
              </p:ext>
            </p:extLst>
          </p:nvPr>
        </p:nvGraphicFramePr>
        <p:xfrm>
          <a:off x="488498" y="1793176"/>
          <a:ext cx="10530691" cy="2662479"/>
        </p:xfrm>
        <a:graphic>
          <a:graphicData uri="http://schemas.openxmlformats.org/drawingml/2006/table">
            <a:tbl>
              <a:tblPr/>
              <a:tblGrid>
                <a:gridCol w="4997902">
                  <a:extLst>
                    <a:ext uri="{9D8B030D-6E8A-4147-A177-3AD203B41FA5}">
                      <a16:colId xmlns:a16="http://schemas.microsoft.com/office/drawing/2014/main" val="4218755669"/>
                    </a:ext>
                  </a:extLst>
                </a:gridCol>
                <a:gridCol w="5532789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</a:tblGrid>
              <a:tr h="560546"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Прямое измерение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Косвенная оценка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999899">
                <a:tc>
                  <a:txBody>
                    <a:bodyPr/>
                    <a:lstStyle/>
                    <a:p>
                      <a:pPr algn="l" rtl="0" fontAlgn="base"/>
                      <a:endParaRPr lang="ru-RU" sz="2400" b="0" i="0" dirty="0"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2400" b="0" i="0" dirty="0">
                          <a:effectLst/>
                          <a:latin typeface="+mn-lt"/>
                        </a:rPr>
                        <a:t>Предметное тестирование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effectLst/>
                          <a:latin typeface="+mn-lt"/>
                        </a:rPr>
                        <a:t>Прокси (уровень образования, специальность, стаж)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  <a:tr h="644834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effectLst/>
                          <a:latin typeface="+mn-lt"/>
                        </a:rPr>
                        <a:t>Экзамен, в </a:t>
                      </a:r>
                      <a:r>
                        <a:rPr lang="ru-RU" sz="2400" b="0" i="0" dirty="0" err="1">
                          <a:effectLst/>
                          <a:latin typeface="+mn-lt"/>
                        </a:rPr>
                        <a:t>т.ч</a:t>
                      </a:r>
                      <a:r>
                        <a:rPr lang="ru-RU" sz="2400" b="0" i="0" dirty="0">
                          <a:effectLst/>
                          <a:latin typeface="+mn-lt"/>
                        </a:rPr>
                        <a:t>. в реальных производственных условиях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 err="1">
                          <a:effectLst/>
                          <a:latin typeface="+mn-lt"/>
                        </a:rPr>
                        <a:t>Самооценивание</a:t>
                      </a:r>
                      <a:r>
                        <a:rPr lang="ru-RU" sz="2400" b="0" i="0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620382"/>
                  </a:ext>
                </a:extLst>
              </a:tr>
              <a:tr h="435854">
                <a:tc vMerge="1">
                  <a:txBody>
                    <a:bodyPr/>
                    <a:lstStyle/>
                    <a:p>
                      <a:pPr algn="ctr" rtl="0" fontAlgn="base"/>
                      <a:r>
                        <a:rPr lang="ru-RU" sz="2400" b="0" i="0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ru-RU" sz="2400" b="0" i="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effectLst/>
                          <a:latin typeface="+mn-lt"/>
                        </a:rPr>
                        <a:t>Экспертная оценка работодателей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62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069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067150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/>
              <a:t>Как оценивать профессиональные навыки?  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2F54"/>
                </a:solidFill>
              </a:rPr>
              <a:t>Косвенная оценка</a:t>
            </a:r>
            <a:endParaRPr lang="ru-RU" sz="2400" dirty="0">
              <a:solidFill>
                <a:srgbClr val="002F54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45029E-077E-F44A-921A-088A11C8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95018"/>
              </p:ext>
            </p:extLst>
          </p:nvPr>
        </p:nvGraphicFramePr>
        <p:xfrm>
          <a:off x="488498" y="1632151"/>
          <a:ext cx="10530691" cy="2662479"/>
        </p:xfrm>
        <a:graphic>
          <a:graphicData uri="http://schemas.openxmlformats.org/drawingml/2006/table">
            <a:tbl>
              <a:tblPr/>
              <a:tblGrid>
                <a:gridCol w="5045403">
                  <a:extLst>
                    <a:ext uri="{9D8B030D-6E8A-4147-A177-3AD203B41FA5}">
                      <a16:colId xmlns:a16="http://schemas.microsoft.com/office/drawing/2014/main" val="4218755669"/>
                    </a:ext>
                  </a:extLst>
                </a:gridCol>
                <a:gridCol w="5485288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</a:tblGrid>
              <a:tr h="560546"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Прямое измерение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effectLst/>
                          <a:latin typeface="+mn-lt"/>
                        </a:rPr>
                        <a:t>Косвенная оценка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999899">
                <a:tc>
                  <a:txBody>
                    <a:bodyPr/>
                    <a:lstStyle/>
                    <a:p>
                      <a:pPr algn="l" rtl="0" fontAlgn="base"/>
                      <a:endParaRPr lang="ru-RU" sz="2400" b="0" i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Предметное тестирование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effectLst/>
                          <a:latin typeface="+mn-lt"/>
                        </a:rPr>
                        <a:t>Прокси (уровень образования, специальность, стаж)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  <a:tr h="644834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Экзамен, в </a:t>
                      </a:r>
                      <a:r>
                        <a:rPr lang="ru-RU" sz="2400" b="0" i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. в реальных производственных условиях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Самооценивание</a:t>
                      </a:r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620382"/>
                  </a:ext>
                </a:extLst>
              </a:tr>
              <a:tr h="435854">
                <a:tc vMerge="1">
                  <a:txBody>
                    <a:bodyPr/>
                    <a:lstStyle/>
                    <a:p>
                      <a:pPr algn="ctr" rtl="0" fontAlgn="base"/>
                      <a:r>
                        <a:rPr lang="ru-RU" sz="2400" b="0" i="0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ru-RU" sz="2400" b="0" i="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Экспертная оценка работодателей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623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B617E7-3063-AA44-AA31-C24B40881670}"/>
              </a:ext>
            </a:extLst>
          </p:cNvPr>
          <p:cNvSpPr txBox="1"/>
          <p:nvPr/>
        </p:nvSpPr>
        <p:spPr>
          <a:xfrm>
            <a:off x="488497" y="4480738"/>
            <a:ext cx="10530691" cy="1747512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fontAlgn="base"/>
            <a:r>
              <a:rPr lang="ru-RU" dirty="0"/>
              <a:t>Укоренено в теории ЧК (</a:t>
            </a:r>
            <a:r>
              <a:rPr lang="en" dirty="0"/>
              <a:t>Becker 1964), </a:t>
            </a:r>
            <a:r>
              <a:rPr lang="ru-RU" dirty="0"/>
              <a:t>зарплатном уравнении </a:t>
            </a:r>
            <a:r>
              <a:rPr lang="ru-RU" dirty="0" err="1"/>
              <a:t>Минцера</a:t>
            </a:r>
            <a:r>
              <a:rPr lang="ru-RU" dirty="0"/>
              <a:t> (</a:t>
            </a:r>
            <a:r>
              <a:rPr lang="en" dirty="0"/>
              <a:t>Mincer, 1974)</a:t>
            </a:r>
            <a:endParaRPr lang="ru-RU" dirty="0"/>
          </a:p>
          <a:p>
            <a:pPr fontAlgn="base"/>
            <a:r>
              <a:rPr lang="en" dirty="0"/>
              <a:t> </a:t>
            </a:r>
          </a:p>
          <a:p>
            <a:pPr fontAlgn="base"/>
            <a:r>
              <a:rPr lang="ru-RU" dirty="0"/>
              <a:t>Проблемы с прокси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профнавыки</a:t>
            </a:r>
            <a:r>
              <a:rPr lang="ru-RU" dirty="0"/>
              <a:t> быстро устаревают (</a:t>
            </a:r>
            <a:r>
              <a:rPr lang="en" dirty="0"/>
              <a:t>McGuinness et al 2019) 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 err="1"/>
              <a:t>массовизация</a:t>
            </a:r>
            <a:r>
              <a:rPr lang="ru-RU" dirty="0"/>
              <a:t> третичного образования (</a:t>
            </a:r>
            <a:r>
              <a:rPr lang="en" dirty="0"/>
              <a:t>Brown and </a:t>
            </a:r>
            <a:r>
              <a:rPr lang="en" dirty="0" err="1"/>
              <a:t>Souto</a:t>
            </a:r>
            <a:r>
              <a:rPr lang="en" dirty="0"/>
              <a:t>-Otero 2020) 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нет детализации по навыкам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9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0671504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ru-RU" sz="2800" dirty="0"/>
              <a:t>Как оценивать профессиональные навыки?  </a:t>
            </a:r>
          </a:p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002F54"/>
                </a:solidFill>
              </a:rPr>
              <a:t>Прямое измерение</a:t>
            </a:r>
            <a:endParaRPr lang="ru-RU" sz="2400" dirty="0">
              <a:solidFill>
                <a:srgbClr val="002F54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45029E-077E-F44A-921A-088A11C8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875170"/>
              </p:ext>
            </p:extLst>
          </p:nvPr>
        </p:nvGraphicFramePr>
        <p:xfrm>
          <a:off x="488498" y="1632151"/>
          <a:ext cx="10530691" cy="2662479"/>
        </p:xfrm>
        <a:graphic>
          <a:graphicData uri="http://schemas.openxmlformats.org/drawingml/2006/table">
            <a:tbl>
              <a:tblPr/>
              <a:tblGrid>
                <a:gridCol w="5104780">
                  <a:extLst>
                    <a:ext uri="{9D8B030D-6E8A-4147-A177-3AD203B41FA5}">
                      <a16:colId xmlns:a16="http://schemas.microsoft.com/office/drawing/2014/main" val="4218755669"/>
                    </a:ext>
                  </a:extLst>
                </a:gridCol>
                <a:gridCol w="5425911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</a:tblGrid>
              <a:tr h="560546"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Прямое измерение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Косвенная оценка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999899">
                <a:tc>
                  <a:txBody>
                    <a:bodyPr/>
                    <a:lstStyle/>
                    <a:p>
                      <a:pPr algn="l" rtl="0" fontAlgn="base"/>
                      <a:endParaRPr lang="ru-RU" sz="24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Предметное тестирование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Прокси (уровень образования, специальность, стаж)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  <a:tr h="644834">
                <a:tc rowSpan="2"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Экзамен, в </a:t>
                      </a:r>
                      <a:r>
                        <a:rPr lang="ru-RU" sz="2400" b="0" i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24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 в реальных производственных условиях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Самооценивание</a:t>
                      </a:r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8620382"/>
                  </a:ext>
                </a:extLst>
              </a:tr>
              <a:tr h="435854">
                <a:tc vMerge="1">
                  <a:txBody>
                    <a:bodyPr/>
                    <a:lstStyle/>
                    <a:p>
                      <a:pPr algn="ctr" rtl="0" fontAlgn="base"/>
                      <a:r>
                        <a:rPr lang="ru-RU" sz="2400" b="0" i="0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endParaRPr lang="ru-RU" sz="2400" b="0" i="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ru-RU" sz="2400" b="0" i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</a:rPr>
                        <a:t>Экспертная оценка работодателей 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36237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B617E7-3063-AA44-AA31-C24B40881670}"/>
              </a:ext>
            </a:extLst>
          </p:cNvPr>
          <p:cNvSpPr txBox="1"/>
          <p:nvPr/>
        </p:nvSpPr>
        <p:spPr>
          <a:xfrm>
            <a:off x="488497" y="4607655"/>
            <a:ext cx="10530691" cy="155192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fontAlgn="base"/>
            <a:r>
              <a:rPr lang="en-US" dirty="0"/>
              <a:t>AHELO (</a:t>
            </a:r>
            <a:r>
              <a:rPr lang="ru-RU" dirty="0"/>
              <a:t>предметное тестирование) </a:t>
            </a:r>
          </a:p>
          <a:p>
            <a:pPr marL="28575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студенты вузов; 17 стран, 23 тыс. участников; экономика и инженерное дело </a:t>
            </a:r>
          </a:p>
          <a:p>
            <a:pPr fontAlgn="base"/>
            <a:r>
              <a:rPr lang="en-US" dirty="0"/>
              <a:t>WorldSkills (</a:t>
            </a:r>
            <a:r>
              <a:rPr lang="ru-RU" dirty="0"/>
              <a:t>экзамен в реальных производственных условиях; экспертная оценка)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dirty="0"/>
              <a:t>студенты колледжей и вузов; 63 страны, 1,4 тыс. участников ежегодно; 56 компетенций в области промышленности и инженерии, строительства, ИТ, др. </a:t>
            </a:r>
          </a:p>
        </p:txBody>
      </p:sp>
    </p:spTree>
    <p:extLst>
      <p:ext uri="{BB962C8B-B14F-4D97-AF65-F5344CB8AC3E}">
        <p14:creationId xmlns:p14="http://schemas.microsoft.com/office/powerpoint/2010/main" val="3887549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0251" y="1319125"/>
            <a:ext cx="10548938" cy="0"/>
          </a:xfrm>
          <a:prstGeom prst="line">
            <a:avLst/>
          </a:prstGeom>
          <a:ln w="12700">
            <a:solidFill>
              <a:srgbClr val="002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397093" y="302268"/>
            <a:ext cx="11315482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Матрица подходов к оценке профессиональных </a:t>
            </a:r>
            <a:br>
              <a:rPr lang="ru-RU" sz="3200" dirty="0"/>
            </a:br>
            <a:r>
              <a:rPr lang="ru-RU" sz="3200" dirty="0"/>
              <a:t>навыков </a:t>
            </a:r>
            <a:endParaRPr lang="ru-RU" sz="2000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445029E-077E-F44A-921A-088A11C80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733505"/>
              </p:ext>
            </p:extLst>
          </p:nvPr>
        </p:nvGraphicFramePr>
        <p:xfrm>
          <a:off x="488498" y="1702090"/>
          <a:ext cx="10530691" cy="2534109"/>
        </p:xfrm>
        <a:graphic>
          <a:graphicData uri="http://schemas.openxmlformats.org/drawingml/2006/table">
            <a:tbl>
              <a:tblPr/>
              <a:tblGrid>
                <a:gridCol w="2515959">
                  <a:extLst>
                    <a:ext uri="{9D8B030D-6E8A-4147-A177-3AD203B41FA5}">
                      <a16:colId xmlns:a16="http://schemas.microsoft.com/office/drawing/2014/main" val="4218755669"/>
                    </a:ext>
                  </a:extLst>
                </a:gridCol>
                <a:gridCol w="2451348">
                  <a:extLst>
                    <a:ext uri="{9D8B030D-6E8A-4147-A177-3AD203B41FA5}">
                      <a16:colId xmlns:a16="http://schemas.microsoft.com/office/drawing/2014/main" val="1283114586"/>
                    </a:ext>
                  </a:extLst>
                </a:gridCol>
                <a:gridCol w="2781692">
                  <a:extLst>
                    <a:ext uri="{9D8B030D-6E8A-4147-A177-3AD203B41FA5}">
                      <a16:colId xmlns:a16="http://schemas.microsoft.com/office/drawing/2014/main" val="951566862"/>
                    </a:ext>
                  </a:extLst>
                </a:gridCol>
                <a:gridCol w="2781692">
                  <a:extLst>
                    <a:ext uri="{9D8B030D-6E8A-4147-A177-3AD203B41FA5}">
                      <a16:colId xmlns:a16="http://schemas.microsoft.com/office/drawing/2014/main" val="3952605342"/>
                    </a:ext>
                  </a:extLst>
                </a:gridCol>
              </a:tblGrid>
              <a:tr h="816284">
                <a:tc>
                  <a:txBody>
                    <a:bodyPr/>
                    <a:lstStyle/>
                    <a:p>
                      <a:pPr algn="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rgbClr val="4C4D4B"/>
                          </a:solidFill>
                          <a:effectLst/>
                          <a:latin typeface="+mn-lt"/>
                        </a:rPr>
                        <a:t>Формат </a:t>
                      </a:r>
                      <a:br>
                        <a:rPr lang="ru-RU" sz="2000" b="0" i="0" dirty="0">
                          <a:solidFill>
                            <a:srgbClr val="4C4D4B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0" i="0" dirty="0">
                          <a:solidFill>
                            <a:srgbClr val="4C4D4B"/>
                          </a:solidFill>
                          <a:effectLst/>
                          <a:latin typeface="+mn-lt"/>
                        </a:rPr>
                        <a:t>измерения</a:t>
                      </a:r>
                    </a:p>
                    <a:p>
                      <a:pPr algn="l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rgbClr val="4C4D4B"/>
                          </a:solidFill>
                          <a:effectLst/>
                          <a:latin typeface="+mn-lt"/>
                        </a:rPr>
                        <a:t>Подход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Традиционный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Традиционный цифровой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Aft>
                          <a:spcPts val="120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Продвинутый </a:t>
                      </a:r>
                      <a:b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цифровой</a:t>
                      </a: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061375"/>
                  </a:ext>
                </a:extLst>
              </a:tr>
              <a:tr h="495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Прямое измерение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90577"/>
                  </a:ext>
                </a:extLst>
              </a:tr>
              <a:tr h="674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Косвенная оценка </a:t>
                      </a:r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F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F54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6203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BB617E7-3063-AA44-AA31-C24B40881670}"/>
              </a:ext>
            </a:extLst>
          </p:cNvPr>
          <p:cNvSpPr txBox="1"/>
          <p:nvPr/>
        </p:nvSpPr>
        <p:spPr>
          <a:xfrm>
            <a:off x="479425" y="4607654"/>
            <a:ext cx="10530691" cy="1551926"/>
          </a:xfrm>
          <a:prstGeom prst="rect">
            <a:avLst/>
          </a:prstGeom>
          <a:ln w="19050">
            <a:solidFill>
              <a:srgbClr val="002F54"/>
            </a:solidFill>
          </a:ln>
        </p:spPr>
        <p:txBody>
          <a:bodyPr vert="horz" wrap="square" lIns="91440" tIns="45720" rIns="91440" bIns="45720" rtlCol="0">
            <a:normAutofit lnSpcReduction="10000"/>
          </a:bodyPr>
          <a:lstStyle/>
          <a:p>
            <a:pPr fontAlgn="base">
              <a:spcAft>
                <a:spcPts val="600"/>
              </a:spcAft>
            </a:pPr>
            <a:r>
              <a:rPr lang="ru-RU" dirty="0"/>
              <a:t>Традиционные цифровые инструменты – перенос в электронный формат </a:t>
            </a:r>
            <a:r>
              <a:rPr lang="ru-RU" b="1" dirty="0"/>
              <a:t>без изменения </a:t>
            </a:r>
            <a:r>
              <a:rPr lang="ru-RU" dirty="0"/>
              <a:t>содержания оценивания </a:t>
            </a:r>
          </a:p>
          <a:p>
            <a:pPr fontAlgn="base">
              <a:spcAft>
                <a:spcPts val="600"/>
              </a:spcAft>
            </a:pPr>
            <a:r>
              <a:rPr lang="ru-RU" dirty="0"/>
              <a:t>Продвинутые цифровые инструменты </a:t>
            </a:r>
            <a:r>
              <a:rPr lang="ru-RU" b="1" dirty="0"/>
              <a:t>меняют</a:t>
            </a:r>
            <a:r>
              <a:rPr lang="ru-RU" dirty="0"/>
              <a:t> содержание оценки, создают специальную среду, которую невозможно в полной мере воплотить в аналоговом виде </a:t>
            </a:r>
          </a:p>
          <a:p>
            <a:pPr fontAlgn="base">
              <a:spcAft>
                <a:spcPts val="600"/>
              </a:spcAft>
            </a:pPr>
            <a:r>
              <a:rPr lang="en-US" dirty="0">
                <a:solidFill>
                  <a:srgbClr val="4C4D4B"/>
                </a:solidFill>
              </a:rPr>
              <a:t>[</a:t>
            </a:r>
            <a:r>
              <a:rPr lang="ru-RU" dirty="0">
                <a:solidFill>
                  <a:srgbClr val="4C4D4B"/>
                </a:solidFill>
              </a:rPr>
              <a:t>развитие идей </a:t>
            </a:r>
            <a:r>
              <a:rPr lang="en" dirty="0">
                <a:solidFill>
                  <a:srgbClr val="4C4D4B"/>
                </a:solidFill>
              </a:rPr>
              <a:t>Ripley et al., 2009; </a:t>
            </a:r>
            <a:r>
              <a:rPr lang="en" dirty="0" err="1">
                <a:solidFill>
                  <a:srgbClr val="4C4D4B"/>
                </a:solidFill>
              </a:rPr>
              <a:t>Timmis</a:t>
            </a:r>
            <a:r>
              <a:rPr lang="en" dirty="0">
                <a:solidFill>
                  <a:srgbClr val="4C4D4B"/>
                </a:solidFill>
              </a:rPr>
              <a:t> et al., 2016]</a:t>
            </a:r>
          </a:p>
        </p:txBody>
      </p:sp>
    </p:spTree>
    <p:extLst>
      <p:ext uri="{BB962C8B-B14F-4D97-AF65-F5344CB8AC3E}">
        <p14:creationId xmlns:p14="http://schemas.microsoft.com/office/powerpoint/2010/main" val="10039366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2630</TotalTime>
  <Words>1258</Words>
  <Application>Microsoft Macintosh PowerPoint</Application>
  <PresentationFormat>Широкоэкранный</PresentationFormat>
  <Paragraphs>229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Гасс Паулина Владимировна</cp:lastModifiedBy>
  <cp:revision>129</cp:revision>
  <dcterms:created xsi:type="dcterms:W3CDTF">2020-12-02T07:47:35Z</dcterms:created>
  <dcterms:modified xsi:type="dcterms:W3CDTF">2021-04-28T11:48:12Z</dcterms:modified>
</cp:coreProperties>
</file>