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9" r:id="rId4"/>
    <p:sldId id="266" r:id="rId5"/>
    <p:sldId id="265" r:id="rId6"/>
    <p:sldId id="261" r:id="rId7"/>
    <p:sldId id="267" r:id="rId8"/>
    <p:sldId id="264" r:id="rId9"/>
    <p:sldId id="275" r:id="rId10"/>
    <p:sldId id="270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142" d="100"/>
          <a:sy n="142" d="100"/>
        </p:scale>
        <p:origin x="-672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F72F8-DBAA-4C1B-A3DA-F4140E8B352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3FD10E-E04C-479D-965E-8B66675477FF}">
      <dgm:prSet phldrT="[Текст]"/>
      <dgm:spPr/>
      <dgm:t>
        <a:bodyPr/>
        <a:lstStyle/>
        <a:p>
          <a:r>
            <a:rPr lang="ru-RU" dirty="0" smtClean="0"/>
            <a:t>Индустриальный партнер</a:t>
          </a:r>
          <a:endParaRPr lang="ru-RU" dirty="0"/>
        </a:p>
      </dgm:t>
    </dgm:pt>
    <dgm:pt modelId="{5FD5578D-7872-498C-B27C-E9C7D062856E}" type="parTrans" cxnId="{8477B53E-8137-49F1-8198-67B59F7BE6E9}">
      <dgm:prSet/>
      <dgm:spPr/>
      <dgm:t>
        <a:bodyPr/>
        <a:lstStyle/>
        <a:p>
          <a:endParaRPr lang="ru-RU"/>
        </a:p>
      </dgm:t>
    </dgm:pt>
    <dgm:pt modelId="{AAFDC5B0-9517-4451-87E6-BC45E7605802}" type="sibTrans" cxnId="{8477B53E-8137-49F1-8198-67B59F7BE6E9}">
      <dgm:prSet/>
      <dgm:spPr/>
      <dgm:t>
        <a:bodyPr/>
        <a:lstStyle/>
        <a:p>
          <a:endParaRPr lang="ru-RU"/>
        </a:p>
      </dgm:t>
    </dgm:pt>
    <dgm:pt modelId="{3818F242-71E0-4E14-A662-7283E42A002A}">
      <dgm:prSet phldrT="[Текст]"/>
      <dgm:spPr/>
      <dgm:t>
        <a:bodyPr/>
        <a:lstStyle/>
        <a:p>
          <a:r>
            <a:rPr lang="ru-RU" dirty="0" smtClean="0"/>
            <a:t>Участие в проектировании образовательной программы и оценке результатов обучения</a:t>
          </a:r>
          <a:endParaRPr lang="ru-RU" dirty="0"/>
        </a:p>
      </dgm:t>
    </dgm:pt>
    <dgm:pt modelId="{BA3ADC2D-11D8-40E8-B081-C023394C6B68}" type="parTrans" cxnId="{BC757308-BEAA-40D7-B175-8EAB6B3E190D}">
      <dgm:prSet/>
      <dgm:spPr/>
      <dgm:t>
        <a:bodyPr/>
        <a:lstStyle/>
        <a:p>
          <a:endParaRPr lang="ru-RU"/>
        </a:p>
      </dgm:t>
    </dgm:pt>
    <dgm:pt modelId="{E2F695BA-C1C5-4E61-9FC2-DF404C202CE8}" type="sibTrans" cxnId="{BC757308-BEAA-40D7-B175-8EAB6B3E190D}">
      <dgm:prSet/>
      <dgm:spPr/>
      <dgm:t>
        <a:bodyPr/>
        <a:lstStyle/>
        <a:p>
          <a:endParaRPr lang="ru-RU"/>
        </a:p>
      </dgm:t>
    </dgm:pt>
    <dgm:pt modelId="{B717FFEE-A09E-4C68-B8E4-88FFBD9E57E9}">
      <dgm:prSet phldrT="[Текст]"/>
      <dgm:spPr/>
      <dgm:t>
        <a:bodyPr/>
        <a:lstStyle/>
        <a:p>
          <a:r>
            <a:rPr lang="ru-RU" dirty="0" smtClean="0"/>
            <a:t>Участие специалистов в качестве преподавателей-практиков, наставников, консультантов</a:t>
          </a:r>
          <a:endParaRPr lang="ru-RU" dirty="0"/>
        </a:p>
      </dgm:t>
    </dgm:pt>
    <dgm:pt modelId="{145DE99E-F61A-43D6-8FB3-2C688CE4B27E}" type="parTrans" cxnId="{90835A12-81D7-4669-89F2-D13405B4EA85}">
      <dgm:prSet/>
      <dgm:spPr/>
      <dgm:t>
        <a:bodyPr/>
        <a:lstStyle/>
        <a:p>
          <a:endParaRPr lang="ru-RU"/>
        </a:p>
      </dgm:t>
    </dgm:pt>
    <dgm:pt modelId="{7B0EBBEB-B62E-45B4-92EF-3B6B6181768E}" type="sibTrans" cxnId="{90835A12-81D7-4669-89F2-D13405B4EA85}">
      <dgm:prSet/>
      <dgm:spPr/>
      <dgm:t>
        <a:bodyPr/>
        <a:lstStyle/>
        <a:p>
          <a:endParaRPr lang="ru-RU"/>
        </a:p>
      </dgm:t>
    </dgm:pt>
    <dgm:pt modelId="{501B36A9-66D4-4391-B1EB-6C4BF1071EBA}">
      <dgm:prSet phldrT="[Текст]"/>
      <dgm:spPr/>
      <dgm:t>
        <a:bodyPr/>
        <a:lstStyle/>
        <a:p>
          <a:r>
            <a:rPr lang="ru-RU" dirty="0" smtClean="0"/>
            <a:t>Доступ студентов к технологиям и оборудованию индустриального партнера</a:t>
          </a:r>
          <a:endParaRPr lang="ru-RU" dirty="0"/>
        </a:p>
      </dgm:t>
    </dgm:pt>
    <dgm:pt modelId="{D5A18E0E-674E-4865-9C22-76CE849E8466}" type="parTrans" cxnId="{99C4228B-3299-4D7B-8F49-57E75C2DF4C5}">
      <dgm:prSet/>
      <dgm:spPr/>
      <dgm:t>
        <a:bodyPr/>
        <a:lstStyle/>
        <a:p>
          <a:endParaRPr lang="ru-RU"/>
        </a:p>
      </dgm:t>
    </dgm:pt>
    <dgm:pt modelId="{E9470A15-7A62-4F33-BFCB-EE4A20F8C43C}" type="sibTrans" cxnId="{99C4228B-3299-4D7B-8F49-57E75C2DF4C5}">
      <dgm:prSet/>
      <dgm:spPr/>
      <dgm:t>
        <a:bodyPr/>
        <a:lstStyle/>
        <a:p>
          <a:endParaRPr lang="ru-RU"/>
        </a:p>
      </dgm:t>
    </dgm:pt>
    <dgm:pt modelId="{80BE93C8-80C8-4D84-9950-150719BF184A}">
      <dgm:prSet phldrT="[Текст]"/>
      <dgm:spPr/>
      <dgm:t>
        <a:bodyPr/>
        <a:lstStyle/>
        <a:p>
          <a:r>
            <a:rPr lang="ru-RU" dirty="0" smtClean="0"/>
            <a:t>Практико-ориентированное обучение</a:t>
          </a:r>
          <a:endParaRPr lang="ru-RU" dirty="0"/>
        </a:p>
      </dgm:t>
    </dgm:pt>
    <dgm:pt modelId="{A6A3C8DA-9E96-4DD0-B7D3-C4205F4023FA}" type="parTrans" cxnId="{F39F8669-4C99-4987-B610-3752A9CBEDF0}">
      <dgm:prSet/>
      <dgm:spPr/>
      <dgm:t>
        <a:bodyPr/>
        <a:lstStyle/>
        <a:p>
          <a:endParaRPr lang="ru-RU"/>
        </a:p>
      </dgm:t>
    </dgm:pt>
    <dgm:pt modelId="{F3F14AF5-7246-431A-BC23-98FC18896121}" type="sibTrans" cxnId="{F39F8669-4C99-4987-B610-3752A9CBEDF0}">
      <dgm:prSet/>
      <dgm:spPr/>
      <dgm:t>
        <a:bodyPr/>
        <a:lstStyle/>
        <a:p>
          <a:endParaRPr lang="ru-RU"/>
        </a:p>
      </dgm:t>
    </dgm:pt>
    <dgm:pt modelId="{AB1A4B7C-283F-43A4-81CC-1D1382834252}">
      <dgm:prSet phldrT="[Текст]"/>
      <dgm:spPr/>
      <dgm:t>
        <a:bodyPr/>
        <a:lstStyle/>
        <a:p>
          <a:r>
            <a:rPr lang="ru-RU" dirty="0" smtClean="0"/>
            <a:t>Проектный формат обучения</a:t>
          </a:r>
          <a:endParaRPr lang="ru-RU" dirty="0"/>
        </a:p>
      </dgm:t>
    </dgm:pt>
    <dgm:pt modelId="{61F50D1F-1010-4F8E-A94C-392A17D706D2}" type="parTrans" cxnId="{F9F030F2-B641-4818-A390-73136EF51A30}">
      <dgm:prSet/>
      <dgm:spPr/>
      <dgm:t>
        <a:bodyPr/>
        <a:lstStyle/>
        <a:p>
          <a:endParaRPr lang="ru-RU"/>
        </a:p>
      </dgm:t>
    </dgm:pt>
    <dgm:pt modelId="{AD458654-D3A1-425F-8252-EB3A24EA7347}" type="sibTrans" cxnId="{F9F030F2-B641-4818-A390-73136EF51A30}">
      <dgm:prSet/>
      <dgm:spPr/>
      <dgm:t>
        <a:bodyPr/>
        <a:lstStyle/>
        <a:p>
          <a:endParaRPr lang="ru-RU"/>
        </a:p>
      </dgm:t>
    </dgm:pt>
    <dgm:pt modelId="{767207EE-E695-47F8-850F-F060EC6063E2}">
      <dgm:prSet phldrT="[Текст]"/>
      <dgm:spPr/>
      <dgm:t>
        <a:bodyPr/>
        <a:lstStyle/>
        <a:p>
          <a:r>
            <a:rPr lang="ru-RU" dirty="0" smtClean="0"/>
            <a:t>Значительная доля практических и лабораторных занятий, практической подготовки</a:t>
          </a:r>
          <a:endParaRPr lang="ru-RU" dirty="0"/>
        </a:p>
      </dgm:t>
    </dgm:pt>
    <dgm:pt modelId="{1CCAC0E9-6B93-44CA-ADB6-57BC4D50FF9F}" type="parTrans" cxnId="{4DB3071F-1D75-4A28-A61A-3F4CDA1B1A86}">
      <dgm:prSet/>
      <dgm:spPr/>
      <dgm:t>
        <a:bodyPr/>
        <a:lstStyle/>
        <a:p>
          <a:endParaRPr lang="ru-RU"/>
        </a:p>
      </dgm:t>
    </dgm:pt>
    <dgm:pt modelId="{4655788A-F13B-4C05-9608-5BE3C7AD5C85}" type="sibTrans" cxnId="{4DB3071F-1D75-4A28-A61A-3F4CDA1B1A86}">
      <dgm:prSet/>
      <dgm:spPr/>
      <dgm:t>
        <a:bodyPr/>
        <a:lstStyle/>
        <a:p>
          <a:endParaRPr lang="ru-RU"/>
        </a:p>
      </dgm:t>
    </dgm:pt>
    <dgm:pt modelId="{1110E306-458A-4E3A-A0A9-E8FE4264D71D}">
      <dgm:prSet phldrT="[Текст]"/>
      <dgm:spPr/>
      <dgm:t>
        <a:bodyPr/>
        <a:lstStyle/>
        <a:p>
          <a:r>
            <a:rPr lang="ru-RU" dirty="0" smtClean="0"/>
            <a:t>Обучение передовым технологиям индустриального партнера или отрасли</a:t>
          </a:r>
          <a:endParaRPr lang="ru-RU" dirty="0"/>
        </a:p>
      </dgm:t>
    </dgm:pt>
    <dgm:pt modelId="{203AA79C-00AE-43D8-A172-AEF1A62CA19C}" type="parTrans" cxnId="{E9D7EC38-08D9-4484-BDA0-7C305A4EEEAF}">
      <dgm:prSet/>
      <dgm:spPr/>
      <dgm:t>
        <a:bodyPr/>
        <a:lstStyle/>
        <a:p>
          <a:endParaRPr lang="ru-RU"/>
        </a:p>
      </dgm:t>
    </dgm:pt>
    <dgm:pt modelId="{F2354C80-E7BC-4E03-8BD3-D476A289E170}" type="sibTrans" cxnId="{E9D7EC38-08D9-4484-BDA0-7C305A4EEEAF}">
      <dgm:prSet/>
      <dgm:spPr/>
      <dgm:t>
        <a:bodyPr/>
        <a:lstStyle/>
        <a:p>
          <a:endParaRPr lang="ru-RU"/>
        </a:p>
      </dgm:t>
    </dgm:pt>
    <dgm:pt modelId="{685CC0E8-F894-464B-A0EA-4630A3DB1926}">
      <dgm:prSet phldrT="[Текст]"/>
      <dgm:spPr/>
      <dgm:t>
        <a:bodyPr/>
        <a:lstStyle/>
        <a:p>
          <a:r>
            <a:rPr lang="ru-RU" dirty="0" smtClean="0"/>
            <a:t>Использование в обучении лабораторных стендов, тренажеров, реального оборудования</a:t>
          </a:r>
          <a:endParaRPr lang="ru-RU" dirty="0"/>
        </a:p>
      </dgm:t>
    </dgm:pt>
    <dgm:pt modelId="{D84CC866-2061-44EC-81E5-2A9A7388405B}" type="parTrans" cxnId="{A0FF623C-5B9E-4A43-951B-8AC2022D2037}">
      <dgm:prSet/>
      <dgm:spPr/>
      <dgm:t>
        <a:bodyPr/>
        <a:lstStyle/>
        <a:p>
          <a:endParaRPr lang="ru-RU"/>
        </a:p>
      </dgm:t>
    </dgm:pt>
    <dgm:pt modelId="{F5852D8C-A732-4D5A-8E17-55EB37D86069}" type="sibTrans" cxnId="{A0FF623C-5B9E-4A43-951B-8AC2022D2037}">
      <dgm:prSet/>
      <dgm:spPr/>
      <dgm:t>
        <a:bodyPr/>
        <a:lstStyle/>
        <a:p>
          <a:endParaRPr lang="ru-RU"/>
        </a:p>
      </dgm:t>
    </dgm:pt>
    <dgm:pt modelId="{F7F0CD1D-0ECF-4B92-B213-2A7307016831}">
      <dgm:prSet phldrT="[Текст]"/>
      <dgm:spPr/>
      <dgm:t>
        <a:bodyPr/>
        <a:lstStyle/>
        <a:p>
          <a:r>
            <a:rPr lang="ru-RU" dirty="0" smtClean="0"/>
            <a:t>Широкое использование кейсов или проектов от индустриального партнера и из отрасли</a:t>
          </a:r>
          <a:endParaRPr lang="ru-RU" dirty="0"/>
        </a:p>
      </dgm:t>
    </dgm:pt>
    <dgm:pt modelId="{26072F5B-1AF7-4941-9C80-0F0391E4E2C0}" type="parTrans" cxnId="{04CCA2BC-AA6B-451C-AFD0-7BB39E76E0BE}">
      <dgm:prSet/>
      <dgm:spPr/>
      <dgm:t>
        <a:bodyPr/>
        <a:lstStyle/>
        <a:p>
          <a:endParaRPr lang="ru-RU"/>
        </a:p>
      </dgm:t>
    </dgm:pt>
    <dgm:pt modelId="{62E05E23-5EB9-41CE-917B-9FF732BC7014}" type="sibTrans" cxnId="{04CCA2BC-AA6B-451C-AFD0-7BB39E76E0BE}">
      <dgm:prSet/>
      <dgm:spPr/>
      <dgm:t>
        <a:bodyPr/>
        <a:lstStyle/>
        <a:p>
          <a:endParaRPr lang="ru-RU"/>
        </a:p>
      </dgm:t>
    </dgm:pt>
    <dgm:pt modelId="{308B45A0-55B4-4B48-82E3-7004244AA90F}">
      <dgm:prSet phldrT="[Текст]"/>
      <dgm:spPr/>
      <dgm:t>
        <a:bodyPr/>
        <a:lstStyle/>
        <a:p>
          <a:r>
            <a:rPr lang="ru-RU" dirty="0" smtClean="0"/>
            <a:t>Возможность трудоустройства студентов в ходе обучения</a:t>
          </a:r>
          <a:endParaRPr lang="ru-RU" dirty="0"/>
        </a:p>
      </dgm:t>
    </dgm:pt>
    <dgm:pt modelId="{33707F02-F53E-446B-B482-B186552F98E4}" type="parTrans" cxnId="{4655889C-3356-495A-AF55-345783886A39}">
      <dgm:prSet/>
      <dgm:spPr/>
      <dgm:t>
        <a:bodyPr/>
        <a:lstStyle/>
        <a:p>
          <a:endParaRPr lang="ru-RU"/>
        </a:p>
      </dgm:t>
    </dgm:pt>
    <dgm:pt modelId="{F3DA0E7F-B992-4D0F-B15D-93C770CAF5EC}" type="sibTrans" cxnId="{4655889C-3356-495A-AF55-345783886A39}">
      <dgm:prSet/>
      <dgm:spPr/>
      <dgm:t>
        <a:bodyPr/>
        <a:lstStyle/>
        <a:p>
          <a:endParaRPr lang="ru-RU"/>
        </a:p>
      </dgm:t>
    </dgm:pt>
    <dgm:pt modelId="{0CC1BCD1-5B6E-4016-B1BE-109DAB002BFE}">
      <dgm:prSet phldrT="[Текст]"/>
      <dgm:spPr/>
      <dgm:t>
        <a:bodyPr/>
        <a:lstStyle/>
        <a:p>
          <a:r>
            <a:rPr lang="ru-RU" dirty="0" smtClean="0"/>
            <a:t>Акцент на инженерных или прикладных исследовательских проектах, участии в НИОКР</a:t>
          </a:r>
          <a:endParaRPr lang="ru-RU" dirty="0"/>
        </a:p>
      </dgm:t>
    </dgm:pt>
    <dgm:pt modelId="{1E8EC519-1287-4299-B80D-ABF6E324B8AF}" type="parTrans" cxnId="{3B0BD9E5-40AC-49FF-BDD8-A16F813C028C}">
      <dgm:prSet/>
      <dgm:spPr/>
      <dgm:t>
        <a:bodyPr/>
        <a:lstStyle/>
        <a:p>
          <a:endParaRPr lang="ru-RU"/>
        </a:p>
      </dgm:t>
    </dgm:pt>
    <dgm:pt modelId="{A618A7C0-05FA-468A-9415-CE64F33DCFB5}" type="sibTrans" cxnId="{3B0BD9E5-40AC-49FF-BDD8-A16F813C028C}">
      <dgm:prSet/>
      <dgm:spPr/>
      <dgm:t>
        <a:bodyPr/>
        <a:lstStyle/>
        <a:p>
          <a:endParaRPr lang="ru-RU"/>
        </a:p>
      </dgm:t>
    </dgm:pt>
    <dgm:pt modelId="{660DE521-A48A-4E97-B725-6E467D08015F}" type="pres">
      <dgm:prSet presAssocID="{A9BF72F8-DBAA-4C1B-A3DA-F4140E8B352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256EF8B-8085-470A-8FA1-3B9F0DFCADEA}" type="pres">
      <dgm:prSet presAssocID="{FB3FD10E-E04C-479D-965E-8B66675477FF}" presName="thickLine" presStyleLbl="alignNode1" presStyleIdx="0" presStyleCnt="3"/>
      <dgm:spPr/>
    </dgm:pt>
    <dgm:pt modelId="{4BC16644-B0D7-44EA-97CB-F3F8FE9072FA}" type="pres">
      <dgm:prSet presAssocID="{FB3FD10E-E04C-479D-965E-8B66675477FF}" presName="horz1" presStyleCnt="0"/>
      <dgm:spPr/>
    </dgm:pt>
    <dgm:pt modelId="{571DC17A-53B3-47BE-9627-6D8C7A18C01A}" type="pres">
      <dgm:prSet presAssocID="{FB3FD10E-E04C-479D-965E-8B66675477FF}" presName="tx1" presStyleLbl="revTx" presStyleIdx="0" presStyleCnt="12"/>
      <dgm:spPr/>
      <dgm:t>
        <a:bodyPr/>
        <a:lstStyle/>
        <a:p>
          <a:endParaRPr lang="ru-RU"/>
        </a:p>
      </dgm:t>
    </dgm:pt>
    <dgm:pt modelId="{BA3F3BCA-13C6-46A3-B359-6C9480488BF7}" type="pres">
      <dgm:prSet presAssocID="{FB3FD10E-E04C-479D-965E-8B66675477FF}" presName="vert1" presStyleCnt="0"/>
      <dgm:spPr/>
    </dgm:pt>
    <dgm:pt modelId="{9FE0652B-A8A8-4321-B057-BEE35155834B}" type="pres">
      <dgm:prSet presAssocID="{3818F242-71E0-4E14-A662-7283E42A002A}" presName="vertSpace2a" presStyleCnt="0"/>
      <dgm:spPr/>
    </dgm:pt>
    <dgm:pt modelId="{6A6CB680-29E8-4FF7-9608-E1DBB0D84E42}" type="pres">
      <dgm:prSet presAssocID="{3818F242-71E0-4E14-A662-7283E42A002A}" presName="horz2" presStyleCnt="0"/>
      <dgm:spPr/>
    </dgm:pt>
    <dgm:pt modelId="{AA6B11B5-842F-4F3C-A328-694D04AE4244}" type="pres">
      <dgm:prSet presAssocID="{3818F242-71E0-4E14-A662-7283E42A002A}" presName="horzSpace2" presStyleCnt="0"/>
      <dgm:spPr/>
    </dgm:pt>
    <dgm:pt modelId="{ABFE353F-1F18-4156-813C-41B89155C695}" type="pres">
      <dgm:prSet presAssocID="{3818F242-71E0-4E14-A662-7283E42A002A}" presName="tx2" presStyleLbl="revTx" presStyleIdx="1" presStyleCnt="12"/>
      <dgm:spPr/>
      <dgm:t>
        <a:bodyPr/>
        <a:lstStyle/>
        <a:p>
          <a:endParaRPr lang="ru-RU"/>
        </a:p>
      </dgm:t>
    </dgm:pt>
    <dgm:pt modelId="{539478E1-000D-4323-AB9D-699322E21976}" type="pres">
      <dgm:prSet presAssocID="{3818F242-71E0-4E14-A662-7283E42A002A}" presName="vert2" presStyleCnt="0"/>
      <dgm:spPr/>
    </dgm:pt>
    <dgm:pt modelId="{862D8F92-5E6A-451E-8CBC-31713FD4B246}" type="pres">
      <dgm:prSet presAssocID="{3818F242-71E0-4E14-A662-7283E42A002A}" presName="thinLine2b" presStyleLbl="callout" presStyleIdx="0" presStyleCnt="9"/>
      <dgm:spPr/>
    </dgm:pt>
    <dgm:pt modelId="{3F909F37-FDC6-4482-9F56-51AF0C3A9D3F}" type="pres">
      <dgm:prSet presAssocID="{3818F242-71E0-4E14-A662-7283E42A002A}" presName="vertSpace2b" presStyleCnt="0"/>
      <dgm:spPr/>
    </dgm:pt>
    <dgm:pt modelId="{020E431A-926E-45BA-9715-E50BB104129F}" type="pres">
      <dgm:prSet presAssocID="{B717FFEE-A09E-4C68-B8E4-88FFBD9E57E9}" presName="horz2" presStyleCnt="0"/>
      <dgm:spPr/>
    </dgm:pt>
    <dgm:pt modelId="{EECE266F-D1C5-4CAD-802A-7C1B1FA88394}" type="pres">
      <dgm:prSet presAssocID="{B717FFEE-A09E-4C68-B8E4-88FFBD9E57E9}" presName="horzSpace2" presStyleCnt="0"/>
      <dgm:spPr/>
    </dgm:pt>
    <dgm:pt modelId="{353E48DA-CDB1-4C86-97A8-D1354C3090B6}" type="pres">
      <dgm:prSet presAssocID="{B717FFEE-A09E-4C68-B8E4-88FFBD9E57E9}" presName="tx2" presStyleLbl="revTx" presStyleIdx="2" presStyleCnt="12"/>
      <dgm:spPr/>
      <dgm:t>
        <a:bodyPr/>
        <a:lstStyle/>
        <a:p>
          <a:endParaRPr lang="ru-RU"/>
        </a:p>
      </dgm:t>
    </dgm:pt>
    <dgm:pt modelId="{1ECDAF4F-EA39-42AE-A7E7-2BE7951F70AF}" type="pres">
      <dgm:prSet presAssocID="{B717FFEE-A09E-4C68-B8E4-88FFBD9E57E9}" presName="vert2" presStyleCnt="0"/>
      <dgm:spPr/>
    </dgm:pt>
    <dgm:pt modelId="{C868E638-E560-4EC0-A0B3-01F5909FEB92}" type="pres">
      <dgm:prSet presAssocID="{B717FFEE-A09E-4C68-B8E4-88FFBD9E57E9}" presName="thinLine2b" presStyleLbl="callout" presStyleIdx="1" presStyleCnt="9"/>
      <dgm:spPr/>
    </dgm:pt>
    <dgm:pt modelId="{0E8E2657-712E-4958-A736-E06539924304}" type="pres">
      <dgm:prSet presAssocID="{B717FFEE-A09E-4C68-B8E4-88FFBD9E57E9}" presName="vertSpace2b" presStyleCnt="0"/>
      <dgm:spPr/>
    </dgm:pt>
    <dgm:pt modelId="{61AD55DC-2BBF-4768-909E-1984AEF5F756}" type="pres">
      <dgm:prSet presAssocID="{501B36A9-66D4-4391-B1EB-6C4BF1071EBA}" presName="horz2" presStyleCnt="0"/>
      <dgm:spPr/>
    </dgm:pt>
    <dgm:pt modelId="{25BA4D92-7C97-4258-A36A-EE48CA62CDBF}" type="pres">
      <dgm:prSet presAssocID="{501B36A9-66D4-4391-B1EB-6C4BF1071EBA}" presName="horzSpace2" presStyleCnt="0"/>
      <dgm:spPr/>
    </dgm:pt>
    <dgm:pt modelId="{425D9DBD-2E0D-4DC4-AF30-45348121BEBD}" type="pres">
      <dgm:prSet presAssocID="{501B36A9-66D4-4391-B1EB-6C4BF1071EBA}" presName="tx2" presStyleLbl="revTx" presStyleIdx="3" presStyleCnt="12"/>
      <dgm:spPr/>
      <dgm:t>
        <a:bodyPr/>
        <a:lstStyle/>
        <a:p>
          <a:endParaRPr lang="ru-RU"/>
        </a:p>
      </dgm:t>
    </dgm:pt>
    <dgm:pt modelId="{A21AF39D-DC69-4545-ADAF-C4734BDE1409}" type="pres">
      <dgm:prSet presAssocID="{501B36A9-66D4-4391-B1EB-6C4BF1071EBA}" presName="vert2" presStyleCnt="0"/>
      <dgm:spPr/>
    </dgm:pt>
    <dgm:pt modelId="{26DC03FA-26F7-4A28-928C-57CCE98B49C5}" type="pres">
      <dgm:prSet presAssocID="{501B36A9-66D4-4391-B1EB-6C4BF1071EBA}" presName="thinLine2b" presStyleLbl="callout" presStyleIdx="2" presStyleCnt="9"/>
      <dgm:spPr/>
    </dgm:pt>
    <dgm:pt modelId="{A10D1D2A-F17F-49E5-BFAA-39053AF90EE4}" type="pres">
      <dgm:prSet presAssocID="{501B36A9-66D4-4391-B1EB-6C4BF1071EBA}" presName="vertSpace2b" presStyleCnt="0"/>
      <dgm:spPr/>
    </dgm:pt>
    <dgm:pt modelId="{C30277D2-FE1B-40DD-89E5-1E500F00C108}" type="pres">
      <dgm:prSet presAssocID="{80BE93C8-80C8-4D84-9950-150719BF184A}" presName="thickLine" presStyleLbl="alignNode1" presStyleIdx="1" presStyleCnt="3"/>
      <dgm:spPr/>
    </dgm:pt>
    <dgm:pt modelId="{2BE53343-0628-4B55-8E41-566E7B40AED4}" type="pres">
      <dgm:prSet presAssocID="{80BE93C8-80C8-4D84-9950-150719BF184A}" presName="horz1" presStyleCnt="0"/>
      <dgm:spPr/>
    </dgm:pt>
    <dgm:pt modelId="{E405E3E9-B0E8-4CF6-BE01-975547DFB2A0}" type="pres">
      <dgm:prSet presAssocID="{80BE93C8-80C8-4D84-9950-150719BF184A}" presName="tx1" presStyleLbl="revTx" presStyleIdx="4" presStyleCnt="12"/>
      <dgm:spPr/>
      <dgm:t>
        <a:bodyPr/>
        <a:lstStyle/>
        <a:p>
          <a:endParaRPr lang="ru-RU"/>
        </a:p>
      </dgm:t>
    </dgm:pt>
    <dgm:pt modelId="{38A4934B-103F-450C-B0D8-DC1E864E6345}" type="pres">
      <dgm:prSet presAssocID="{80BE93C8-80C8-4D84-9950-150719BF184A}" presName="vert1" presStyleCnt="0"/>
      <dgm:spPr/>
    </dgm:pt>
    <dgm:pt modelId="{92582EBB-B116-401B-960B-1C4305CE9ACD}" type="pres">
      <dgm:prSet presAssocID="{767207EE-E695-47F8-850F-F060EC6063E2}" presName="vertSpace2a" presStyleCnt="0"/>
      <dgm:spPr/>
    </dgm:pt>
    <dgm:pt modelId="{34E6EEA2-0D55-45D1-BA6F-9F85ED115B05}" type="pres">
      <dgm:prSet presAssocID="{767207EE-E695-47F8-850F-F060EC6063E2}" presName="horz2" presStyleCnt="0"/>
      <dgm:spPr/>
    </dgm:pt>
    <dgm:pt modelId="{ADF1F08C-3668-4059-8411-2CEAAC3F9849}" type="pres">
      <dgm:prSet presAssocID="{767207EE-E695-47F8-850F-F060EC6063E2}" presName="horzSpace2" presStyleCnt="0"/>
      <dgm:spPr/>
    </dgm:pt>
    <dgm:pt modelId="{9F0ABCFB-D35C-412E-89D4-EC6D4786F59A}" type="pres">
      <dgm:prSet presAssocID="{767207EE-E695-47F8-850F-F060EC6063E2}" presName="tx2" presStyleLbl="revTx" presStyleIdx="5" presStyleCnt="12"/>
      <dgm:spPr/>
      <dgm:t>
        <a:bodyPr/>
        <a:lstStyle/>
        <a:p>
          <a:endParaRPr lang="ru-RU"/>
        </a:p>
      </dgm:t>
    </dgm:pt>
    <dgm:pt modelId="{D9D49251-0EB4-4C5C-BDA0-D378E35C7E61}" type="pres">
      <dgm:prSet presAssocID="{767207EE-E695-47F8-850F-F060EC6063E2}" presName="vert2" presStyleCnt="0"/>
      <dgm:spPr/>
    </dgm:pt>
    <dgm:pt modelId="{C45341A7-5C8A-452C-86D8-5753438A9B44}" type="pres">
      <dgm:prSet presAssocID="{767207EE-E695-47F8-850F-F060EC6063E2}" presName="thinLine2b" presStyleLbl="callout" presStyleIdx="3" presStyleCnt="9"/>
      <dgm:spPr/>
    </dgm:pt>
    <dgm:pt modelId="{5A54F7D1-B4EB-43B4-AC1E-C9D00CE1C85D}" type="pres">
      <dgm:prSet presAssocID="{767207EE-E695-47F8-850F-F060EC6063E2}" presName="vertSpace2b" presStyleCnt="0"/>
      <dgm:spPr/>
    </dgm:pt>
    <dgm:pt modelId="{1FFCFDE6-FE2A-4F60-A317-9BB654D55B73}" type="pres">
      <dgm:prSet presAssocID="{1110E306-458A-4E3A-A0A9-E8FE4264D71D}" presName="horz2" presStyleCnt="0"/>
      <dgm:spPr/>
    </dgm:pt>
    <dgm:pt modelId="{0CD8F140-005B-47E9-96C1-E7CEA061B974}" type="pres">
      <dgm:prSet presAssocID="{1110E306-458A-4E3A-A0A9-E8FE4264D71D}" presName="horzSpace2" presStyleCnt="0"/>
      <dgm:spPr/>
    </dgm:pt>
    <dgm:pt modelId="{B09ABC03-D6BD-4930-9A8D-C80BE93BA7DF}" type="pres">
      <dgm:prSet presAssocID="{1110E306-458A-4E3A-A0A9-E8FE4264D71D}" presName="tx2" presStyleLbl="revTx" presStyleIdx="6" presStyleCnt="12"/>
      <dgm:spPr/>
      <dgm:t>
        <a:bodyPr/>
        <a:lstStyle/>
        <a:p>
          <a:endParaRPr lang="ru-RU"/>
        </a:p>
      </dgm:t>
    </dgm:pt>
    <dgm:pt modelId="{CEAEAEDA-B801-4AB4-AEA9-1B345F5E37DA}" type="pres">
      <dgm:prSet presAssocID="{1110E306-458A-4E3A-A0A9-E8FE4264D71D}" presName="vert2" presStyleCnt="0"/>
      <dgm:spPr/>
    </dgm:pt>
    <dgm:pt modelId="{D6FFB7A3-ACC8-462A-BFC2-3F2ACF56237F}" type="pres">
      <dgm:prSet presAssocID="{1110E306-458A-4E3A-A0A9-E8FE4264D71D}" presName="thinLine2b" presStyleLbl="callout" presStyleIdx="4" presStyleCnt="9"/>
      <dgm:spPr/>
    </dgm:pt>
    <dgm:pt modelId="{B09B1798-BBFC-4CCF-B001-7B74722D5E18}" type="pres">
      <dgm:prSet presAssocID="{1110E306-458A-4E3A-A0A9-E8FE4264D71D}" presName="vertSpace2b" presStyleCnt="0"/>
      <dgm:spPr/>
    </dgm:pt>
    <dgm:pt modelId="{98A83EA2-F8E6-4593-855D-3507641FAA4D}" type="pres">
      <dgm:prSet presAssocID="{685CC0E8-F894-464B-A0EA-4630A3DB1926}" presName="horz2" presStyleCnt="0"/>
      <dgm:spPr/>
    </dgm:pt>
    <dgm:pt modelId="{29619E2A-1ABF-43DB-9BBC-E14162114A79}" type="pres">
      <dgm:prSet presAssocID="{685CC0E8-F894-464B-A0EA-4630A3DB1926}" presName="horzSpace2" presStyleCnt="0"/>
      <dgm:spPr/>
    </dgm:pt>
    <dgm:pt modelId="{B92DCEBF-D0F2-476D-8221-CB036ED0ADA2}" type="pres">
      <dgm:prSet presAssocID="{685CC0E8-F894-464B-A0EA-4630A3DB1926}" presName="tx2" presStyleLbl="revTx" presStyleIdx="7" presStyleCnt="12"/>
      <dgm:spPr/>
      <dgm:t>
        <a:bodyPr/>
        <a:lstStyle/>
        <a:p>
          <a:endParaRPr lang="ru-RU"/>
        </a:p>
      </dgm:t>
    </dgm:pt>
    <dgm:pt modelId="{E25105B7-159C-46CC-8AC1-5BDC18D3658D}" type="pres">
      <dgm:prSet presAssocID="{685CC0E8-F894-464B-A0EA-4630A3DB1926}" presName="vert2" presStyleCnt="0"/>
      <dgm:spPr/>
    </dgm:pt>
    <dgm:pt modelId="{5A6544A8-334B-4C28-B5ED-89E7EA618A3B}" type="pres">
      <dgm:prSet presAssocID="{685CC0E8-F894-464B-A0EA-4630A3DB1926}" presName="thinLine2b" presStyleLbl="callout" presStyleIdx="5" presStyleCnt="9"/>
      <dgm:spPr/>
    </dgm:pt>
    <dgm:pt modelId="{FBF0CA77-49DF-4971-AA45-B7A1E8AEBB9D}" type="pres">
      <dgm:prSet presAssocID="{685CC0E8-F894-464B-A0EA-4630A3DB1926}" presName="vertSpace2b" presStyleCnt="0"/>
      <dgm:spPr/>
    </dgm:pt>
    <dgm:pt modelId="{0F4413EC-1995-46E1-91D0-5CE8723DF725}" type="pres">
      <dgm:prSet presAssocID="{AB1A4B7C-283F-43A4-81CC-1D1382834252}" presName="thickLine" presStyleLbl="alignNode1" presStyleIdx="2" presStyleCnt="3"/>
      <dgm:spPr/>
    </dgm:pt>
    <dgm:pt modelId="{18EA5CD1-30B8-45C1-9975-EDF372C1A4E1}" type="pres">
      <dgm:prSet presAssocID="{AB1A4B7C-283F-43A4-81CC-1D1382834252}" presName="horz1" presStyleCnt="0"/>
      <dgm:spPr/>
    </dgm:pt>
    <dgm:pt modelId="{FDAD7AC4-D398-48F1-B53A-69288E0CF3D7}" type="pres">
      <dgm:prSet presAssocID="{AB1A4B7C-283F-43A4-81CC-1D1382834252}" presName="tx1" presStyleLbl="revTx" presStyleIdx="8" presStyleCnt="12"/>
      <dgm:spPr/>
      <dgm:t>
        <a:bodyPr/>
        <a:lstStyle/>
        <a:p>
          <a:endParaRPr lang="ru-RU"/>
        </a:p>
      </dgm:t>
    </dgm:pt>
    <dgm:pt modelId="{FEFE53C3-C73E-4C68-BED6-26EDBBF2CC71}" type="pres">
      <dgm:prSet presAssocID="{AB1A4B7C-283F-43A4-81CC-1D1382834252}" presName="vert1" presStyleCnt="0"/>
      <dgm:spPr/>
    </dgm:pt>
    <dgm:pt modelId="{E7C9EAA1-11D5-474D-8FFA-B54A310028A4}" type="pres">
      <dgm:prSet presAssocID="{F7F0CD1D-0ECF-4B92-B213-2A7307016831}" presName="vertSpace2a" presStyleCnt="0"/>
      <dgm:spPr/>
    </dgm:pt>
    <dgm:pt modelId="{01182C05-F02A-4B4C-A7C8-0AC0F8F37AF4}" type="pres">
      <dgm:prSet presAssocID="{F7F0CD1D-0ECF-4B92-B213-2A7307016831}" presName="horz2" presStyleCnt="0"/>
      <dgm:spPr/>
    </dgm:pt>
    <dgm:pt modelId="{EE996D78-BFA3-4B0A-865F-747A8091C1CC}" type="pres">
      <dgm:prSet presAssocID="{F7F0CD1D-0ECF-4B92-B213-2A7307016831}" presName="horzSpace2" presStyleCnt="0"/>
      <dgm:spPr/>
    </dgm:pt>
    <dgm:pt modelId="{9885E88F-5004-4D11-B767-8F0480818DEC}" type="pres">
      <dgm:prSet presAssocID="{F7F0CD1D-0ECF-4B92-B213-2A7307016831}" presName="tx2" presStyleLbl="revTx" presStyleIdx="9" presStyleCnt="12"/>
      <dgm:spPr/>
      <dgm:t>
        <a:bodyPr/>
        <a:lstStyle/>
        <a:p>
          <a:endParaRPr lang="ru-RU"/>
        </a:p>
      </dgm:t>
    </dgm:pt>
    <dgm:pt modelId="{50CBE965-98CE-4885-A58C-C24D982CF39F}" type="pres">
      <dgm:prSet presAssocID="{F7F0CD1D-0ECF-4B92-B213-2A7307016831}" presName="vert2" presStyleCnt="0"/>
      <dgm:spPr/>
    </dgm:pt>
    <dgm:pt modelId="{CAAF1CAB-6F27-49CC-AFB2-FD0369FFB88C}" type="pres">
      <dgm:prSet presAssocID="{F7F0CD1D-0ECF-4B92-B213-2A7307016831}" presName="thinLine2b" presStyleLbl="callout" presStyleIdx="6" presStyleCnt="9"/>
      <dgm:spPr/>
    </dgm:pt>
    <dgm:pt modelId="{01AE7A4B-CE62-4EE7-B3B8-62340E4F423B}" type="pres">
      <dgm:prSet presAssocID="{F7F0CD1D-0ECF-4B92-B213-2A7307016831}" presName="vertSpace2b" presStyleCnt="0"/>
      <dgm:spPr/>
    </dgm:pt>
    <dgm:pt modelId="{E2A79886-D2D3-4CC5-AB4B-ED017970E802}" type="pres">
      <dgm:prSet presAssocID="{0CC1BCD1-5B6E-4016-B1BE-109DAB002BFE}" presName="horz2" presStyleCnt="0"/>
      <dgm:spPr/>
    </dgm:pt>
    <dgm:pt modelId="{DC9FBDB3-3FB3-4239-8A0A-036CF70A26BC}" type="pres">
      <dgm:prSet presAssocID="{0CC1BCD1-5B6E-4016-B1BE-109DAB002BFE}" presName="horzSpace2" presStyleCnt="0"/>
      <dgm:spPr/>
    </dgm:pt>
    <dgm:pt modelId="{6B361E95-FE8A-4551-9A22-FE87DA5BD46D}" type="pres">
      <dgm:prSet presAssocID="{0CC1BCD1-5B6E-4016-B1BE-109DAB002BFE}" presName="tx2" presStyleLbl="revTx" presStyleIdx="10" presStyleCnt="12"/>
      <dgm:spPr/>
      <dgm:t>
        <a:bodyPr/>
        <a:lstStyle/>
        <a:p>
          <a:endParaRPr lang="ru-RU"/>
        </a:p>
      </dgm:t>
    </dgm:pt>
    <dgm:pt modelId="{BF17AA37-6138-4D20-BA26-4E0CFE878DA5}" type="pres">
      <dgm:prSet presAssocID="{0CC1BCD1-5B6E-4016-B1BE-109DAB002BFE}" presName="vert2" presStyleCnt="0"/>
      <dgm:spPr/>
    </dgm:pt>
    <dgm:pt modelId="{2ECD7D70-DEAE-4FE6-8807-B483A2F3E264}" type="pres">
      <dgm:prSet presAssocID="{0CC1BCD1-5B6E-4016-B1BE-109DAB002BFE}" presName="thinLine2b" presStyleLbl="callout" presStyleIdx="7" presStyleCnt="9"/>
      <dgm:spPr/>
    </dgm:pt>
    <dgm:pt modelId="{344C3C47-FAF6-42EB-B5B8-FD43C53BEC38}" type="pres">
      <dgm:prSet presAssocID="{0CC1BCD1-5B6E-4016-B1BE-109DAB002BFE}" presName="vertSpace2b" presStyleCnt="0"/>
      <dgm:spPr/>
    </dgm:pt>
    <dgm:pt modelId="{A1EE0CE2-19AD-4EC9-9703-EFB06B1EDB69}" type="pres">
      <dgm:prSet presAssocID="{308B45A0-55B4-4B48-82E3-7004244AA90F}" presName="horz2" presStyleCnt="0"/>
      <dgm:spPr/>
    </dgm:pt>
    <dgm:pt modelId="{E9A849E1-9204-417E-A202-A9E961B4206F}" type="pres">
      <dgm:prSet presAssocID="{308B45A0-55B4-4B48-82E3-7004244AA90F}" presName="horzSpace2" presStyleCnt="0"/>
      <dgm:spPr/>
    </dgm:pt>
    <dgm:pt modelId="{20F932DC-EFD5-42A0-83DD-6E3AA3189E9D}" type="pres">
      <dgm:prSet presAssocID="{308B45A0-55B4-4B48-82E3-7004244AA90F}" presName="tx2" presStyleLbl="revTx" presStyleIdx="11" presStyleCnt="12"/>
      <dgm:spPr/>
      <dgm:t>
        <a:bodyPr/>
        <a:lstStyle/>
        <a:p>
          <a:endParaRPr lang="ru-RU"/>
        </a:p>
      </dgm:t>
    </dgm:pt>
    <dgm:pt modelId="{09FF61A8-4559-4A61-9557-C04D2DAE41D1}" type="pres">
      <dgm:prSet presAssocID="{308B45A0-55B4-4B48-82E3-7004244AA90F}" presName="vert2" presStyleCnt="0"/>
      <dgm:spPr/>
    </dgm:pt>
    <dgm:pt modelId="{28DCADE0-4C97-40A5-9884-F4F69C61EE63}" type="pres">
      <dgm:prSet presAssocID="{308B45A0-55B4-4B48-82E3-7004244AA90F}" presName="thinLine2b" presStyleLbl="callout" presStyleIdx="8" presStyleCnt="9"/>
      <dgm:spPr/>
    </dgm:pt>
    <dgm:pt modelId="{0CC4CE8F-6303-4B73-B11A-60CBC58DA306}" type="pres">
      <dgm:prSet presAssocID="{308B45A0-55B4-4B48-82E3-7004244AA90F}" presName="vertSpace2b" presStyleCnt="0"/>
      <dgm:spPr/>
    </dgm:pt>
  </dgm:ptLst>
  <dgm:cxnLst>
    <dgm:cxn modelId="{7BD0D4E6-2BEF-4A08-A426-67D4A99B8BD8}" type="presOf" srcId="{FB3FD10E-E04C-479D-965E-8B66675477FF}" destId="{571DC17A-53B3-47BE-9627-6D8C7A18C01A}" srcOrd="0" destOrd="0" presId="urn:microsoft.com/office/officeart/2008/layout/LinedList"/>
    <dgm:cxn modelId="{A0BEB992-0493-4D3F-A334-D3A6EBBDC421}" type="presOf" srcId="{80BE93C8-80C8-4D84-9950-150719BF184A}" destId="{E405E3E9-B0E8-4CF6-BE01-975547DFB2A0}" srcOrd="0" destOrd="0" presId="urn:microsoft.com/office/officeart/2008/layout/LinedList"/>
    <dgm:cxn modelId="{F9F030F2-B641-4818-A390-73136EF51A30}" srcId="{A9BF72F8-DBAA-4C1B-A3DA-F4140E8B352E}" destId="{AB1A4B7C-283F-43A4-81CC-1D1382834252}" srcOrd="2" destOrd="0" parTransId="{61F50D1F-1010-4F8E-A94C-392A17D706D2}" sibTransId="{AD458654-D3A1-425F-8252-EB3A24EA7347}"/>
    <dgm:cxn modelId="{04CCA2BC-AA6B-451C-AFD0-7BB39E76E0BE}" srcId="{AB1A4B7C-283F-43A4-81CC-1D1382834252}" destId="{F7F0CD1D-0ECF-4B92-B213-2A7307016831}" srcOrd="0" destOrd="0" parTransId="{26072F5B-1AF7-4941-9C80-0F0391E4E2C0}" sibTransId="{62E05E23-5EB9-41CE-917B-9FF732BC7014}"/>
    <dgm:cxn modelId="{95B4DE23-B6A2-47F8-9C23-E0C3FA3FEBE9}" type="presOf" srcId="{1110E306-458A-4E3A-A0A9-E8FE4264D71D}" destId="{B09ABC03-D6BD-4930-9A8D-C80BE93BA7DF}" srcOrd="0" destOrd="0" presId="urn:microsoft.com/office/officeart/2008/layout/LinedList"/>
    <dgm:cxn modelId="{90835A12-81D7-4669-89F2-D13405B4EA85}" srcId="{FB3FD10E-E04C-479D-965E-8B66675477FF}" destId="{B717FFEE-A09E-4C68-B8E4-88FFBD9E57E9}" srcOrd="1" destOrd="0" parTransId="{145DE99E-F61A-43D6-8FB3-2C688CE4B27E}" sibTransId="{7B0EBBEB-B62E-45B4-92EF-3B6B6181768E}"/>
    <dgm:cxn modelId="{BC757308-BEAA-40D7-B175-8EAB6B3E190D}" srcId="{FB3FD10E-E04C-479D-965E-8B66675477FF}" destId="{3818F242-71E0-4E14-A662-7283E42A002A}" srcOrd="0" destOrd="0" parTransId="{BA3ADC2D-11D8-40E8-B081-C023394C6B68}" sibTransId="{E2F695BA-C1C5-4E61-9FC2-DF404C202CE8}"/>
    <dgm:cxn modelId="{FB7016E5-8A95-4B36-95AE-1616A14EC45D}" type="presOf" srcId="{308B45A0-55B4-4B48-82E3-7004244AA90F}" destId="{20F932DC-EFD5-42A0-83DD-6E3AA3189E9D}" srcOrd="0" destOrd="0" presId="urn:microsoft.com/office/officeart/2008/layout/LinedList"/>
    <dgm:cxn modelId="{E9D7EC38-08D9-4484-BDA0-7C305A4EEEAF}" srcId="{80BE93C8-80C8-4D84-9950-150719BF184A}" destId="{1110E306-458A-4E3A-A0A9-E8FE4264D71D}" srcOrd="1" destOrd="0" parTransId="{203AA79C-00AE-43D8-A172-AEF1A62CA19C}" sibTransId="{F2354C80-E7BC-4E03-8BD3-D476A289E170}"/>
    <dgm:cxn modelId="{B249C675-5165-4BC5-B36C-D9809D7748B7}" type="presOf" srcId="{F7F0CD1D-0ECF-4B92-B213-2A7307016831}" destId="{9885E88F-5004-4D11-B767-8F0480818DEC}" srcOrd="0" destOrd="0" presId="urn:microsoft.com/office/officeart/2008/layout/LinedList"/>
    <dgm:cxn modelId="{8AD41C55-EDF4-47A1-B0F6-930E027137E9}" type="presOf" srcId="{AB1A4B7C-283F-43A4-81CC-1D1382834252}" destId="{FDAD7AC4-D398-48F1-B53A-69288E0CF3D7}" srcOrd="0" destOrd="0" presId="urn:microsoft.com/office/officeart/2008/layout/LinedList"/>
    <dgm:cxn modelId="{55BFBE17-8C69-4824-9F41-2E2464B7C9C4}" type="presOf" srcId="{767207EE-E695-47F8-850F-F060EC6063E2}" destId="{9F0ABCFB-D35C-412E-89D4-EC6D4786F59A}" srcOrd="0" destOrd="0" presId="urn:microsoft.com/office/officeart/2008/layout/LinedList"/>
    <dgm:cxn modelId="{9DC17E54-5D31-4DF0-909C-B7F17A450002}" type="presOf" srcId="{685CC0E8-F894-464B-A0EA-4630A3DB1926}" destId="{B92DCEBF-D0F2-476D-8221-CB036ED0ADA2}" srcOrd="0" destOrd="0" presId="urn:microsoft.com/office/officeart/2008/layout/LinedList"/>
    <dgm:cxn modelId="{4DB3071F-1D75-4A28-A61A-3F4CDA1B1A86}" srcId="{80BE93C8-80C8-4D84-9950-150719BF184A}" destId="{767207EE-E695-47F8-850F-F060EC6063E2}" srcOrd="0" destOrd="0" parTransId="{1CCAC0E9-6B93-44CA-ADB6-57BC4D50FF9F}" sibTransId="{4655788A-F13B-4C05-9608-5BE3C7AD5C85}"/>
    <dgm:cxn modelId="{9FB6DA21-4076-4AF8-8174-AAD63C46E385}" type="presOf" srcId="{0CC1BCD1-5B6E-4016-B1BE-109DAB002BFE}" destId="{6B361E95-FE8A-4551-9A22-FE87DA5BD46D}" srcOrd="0" destOrd="0" presId="urn:microsoft.com/office/officeart/2008/layout/LinedList"/>
    <dgm:cxn modelId="{8477B53E-8137-49F1-8198-67B59F7BE6E9}" srcId="{A9BF72F8-DBAA-4C1B-A3DA-F4140E8B352E}" destId="{FB3FD10E-E04C-479D-965E-8B66675477FF}" srcOrd="0" destOrd="0" parTransId="{5FD5578D-7872-498C-B27C-E9C7D062856E}" sibTransId="{AAFDC5B0-9517-4451-87E6-BC45E7605802}"/>
    <dgm:cxn modelId="{A0FF623C-5B9E-4A43-951B-8AC2022D2037}" srcId="{80BE93C8-80C8-4D84-9950-150719BF184A}" destId="{685CC0E8-F894-464B-A0EA-4630A3DB1926}" srcOrd="2" destOrd="0" parTransId="{D84CC866-2061-44EC-81E5-2A9A7388405B}" sibTransId="{F5852D8C-A732-4D5A-8E17-55EB37D86069}"/>
    <dgm:cxn modelId="{99920278-E2B9-431B-9475-9BBEEDFEB0DF}" type="presOf" srcId="{3818F242-71E0-4E14-A662-7283E42A002A}" destId="{ABFE353F-1F18-4156-813C-41B89155C695}" srcOrd="0" destOrd="0" presId="urn:microsoft.com/office/officeart/2008/layout/LinedList"/>
    <dgm:cxn modelId="{F39F8669-4C99-4987-B610-3752A9CBEDF0}" srcId="{A9BF72F8-DBAA-4C1B-A3DA-F4140E8B352E}" destId="{80BE93C8-80C8-4D84-9950-150719BF184A}" srcOrd="1" destOrd="0" parTransId="{A6A3C8DA-9E96-4DD0-B7D3-C4205F4023FA}" sibTransId="{F3F14AF5-7246-431A-BC23-98FC18896121}"/>
    <dgm:cxn modelId="{99C4228B-3299-4D7B-8F49-57E75C2DF4C5}" srcId="{FB3FD10E-E04C-479D-965E-8B66675477FF}" destId="{501B36A9-66D4-4391-B1EB-6C4BF1071EBA}" srcOrd="2" destOrd="0" parTransId="{D5A18E0E-674E-4865-9C22-76CE849E8466}" sibTransId="{E9470A15-7A62-4F33-BFCB-EE4A20F8C43C}"/>
    <dgm:cxn modelId="{8468A731-BE61-4639-84E9-7F612503D0AF}" type="presOf" srcId="{B717FFEE-A09E-4C68-B8E4-88FFBD9E57E9}" destId="{353E48DA-CDB1-4C86-97A8-D1354C3090B6}" srcOrd="0" destOrd="0" presId="urn:microsoft.com/office/officeart/2008/layout/LinedList"/>
    <dgm:cxn modelId="{CA925C4F-55BF-4F43-8D01-7AB2A8048F49}" type="presOf" srcId="{A9BF72F8-DBAA-4C1B-A3DA-F4140E8B352E}" destId="{660DE521-A48A-4E97-B725-6E467D08015F}" srcOrd="0" destOrd="0" presId="urn:microsoft.com/office/officeart/2008/layout/LinedList"/>
    <dgm:cxn modelId="{7C42D9AE-702C-4C14-87D9-0358A9EE1E00}" type="presOf" srcId="{501B36A9-66D4-4391-B1EB-6C4BF1071EBA}" destId="{425D9DBD-2E0D-4DC4-AF30-45348121BEBD}" srcOrd="0" destOrd="0" presId="urn:microsoft.com/office/officeart/2008/layout/LinedList"/>
    <dgm:cxn modelId="{3B0BD9E5-40AC-49FF-BDD8-A16F813C028C}" srcId="{AB1A4B7C-283F-43A4-81CC-1D1382834252}" destId="{0CC1BCD1-5B6E-4016-B1BE-109DAB002BFE}" srcOrd="1" destOrd="0" parTransId="{1E8EC519-1287-4299-B80D-ABF6E324B8AF}" sibTransId="{A618A7C0-05FA-468A-9415-CE64F33DCFB5}"/>
    <dgm:cxn modelId="{4655889C-3356-495A-AF55-345783886A39}" srcId="{AB1A4B7C-283F-43A4-81CC-1D1382834252}" destId="{308B45A0-55B4-4B48-82E3-7004244AA90F}" srcOrd="2" destOrd="0" parTransId="{33707F02-F53E-446B-B482-B186552F98E4}" sibTransId="{F3DA0E7F-B992-4D0F-B15D-93C770CAF5EC}"/>
    <dgm:cxn modelId="{21C9BBCD-71DC-4260-9DFC-FB8637F17B65}" type="presParOf" srcId="{660DE521-A48A-4E97-B725-6E467D08015F}" destId="{9256EF8B-8085-470A-8FA1-3B9F0DFCADEA}" srcOrd="0" destOrd="0" presId="urn:microsoft.com/office/officeart/2008/layout/LinedList"/>
    <dgm:cxn modelId="{4FEA3F11-C360-48F0-8162-E4D78943BF8F}" type="presParOf" srcId="{660DE521-A48A-4E97-B725-6E467D08015F}" destId="{4BC16644-B0D7-44EA-97CB-F3F8FE9072FA}" srcOrd="1" destOrd="0" presId="urn:microsoft.com/office/officeart/2008/layout/LinedList"/>
    <dgm:cxn modelId="{2D299AC4-4838-4FCF-86C0-66F0B228AA57}" type="presParOf" srcId="{4BC16644-B0D7-44EA-97CB-F3F8FE9072FA}" destId="{571DC17A-53B3-47BE-9627-6D8C7A18C01A}" srcOrd="0" destOrd="0" presId="urn:microsoft.com/office/officeart/2008/layout/LinedList"/>
    <dgm:cxn modelId="{927FE5D4-002A-4E2B-8666-9F3FAB91DD07}" type="presParOf" srcId="{4BC16644-B0D7-44EA-97CB-F3F8FE9072FA}" destId="{BA3F3BCA-13C6-46A3-B359-6C9480488BF7}" srcOrd="1" destOrd="0" presId="urn:microsoft.com/office/officeart/2008/layout/LinedList"/>
    <dgm:cxn modelId="{4BAE76BC-7D79-4D0F-9D03-1FCA4747373B}" type="presParOf" srcId="{BA3F3BCA-13C6-46A3-B359-6C9480488BF7}" destId="{9FE0652B-A8A8-4321-B057-BEE35155834B}" srcOrd="0" destOrd="0" presId="urn:microsoft.com/office/officeart/2008/layout/LinedList"/>
    <dgm:cxn modelId="{026D115B-C9F0-49B6-857B-872905CFB529}" type="presParOf" srcId="{BA3F3BCA-13C6-46A3-B359-6C9480488BF7}" destId="{6A6CB680-29E8-4FF7-9608-E1DBB0D84E42}" srcOrd="1" destOrd="0" presId="urn:microsoft.com/office/officeart/2008/layout/LinedList"/>
    <dgm:cxn modelId="{E8CA9CC3-4B87-4B88-981F-7AFE7AEE5A6E}" type="presParOf" srcId="{6A6CB680-29E8-4FF7-9608-E1DBB0D84E42}" destId="{AA6B11B5-842F-4F3C-A328-694D04AE4244}" srcOrd="0" destOrd="0" presId="urn:microsoft.com/office/officeart/2008/layout/LinedList"/>
    <dgm:cxn modelId="{11315E59-52C7-4899-BD60-78A4C35C14E9}" type="presParOf" srcId="{6A6CB680-29E8-4FF7-9608-E1DBB0D84E42}" destId="{ABFE353F-1F18-4156-813C-41B89155C695}" srcOrd="1" destOrd="0" presId="urn:microsoft.com/office/officeart/2008/layout/LinedList"/>
    <dgm:cxn modelId="{C9E2A38E-0302-4B71-8813-20D8FBEF9B6E}" type="presParOf" srcId="{6A6CB680-29E8-4FF7-9608-E1DBB0D84E42}" destId="{539478E1-000D-4323-AB9D-699322E21976}" srcOrd="2" destOrd="0" presId="urn:microsoft.com/office/officeart/2008/layout/LinedList"/>
    <dgm:cxn modelId="{1084633A-C4D6-4294-8ADB-0C8E3289485E}" type="presParOf" srcId="{BA3F3BCA-13C6-46A3-B359-6C9480488BF7}" destId="{862D8F92-5E6A-451E-8CBC-31713FD4B246}" srcOrd="2" destOrd="0" presId="urn:microsoft.com/office/officeart/2008/layout/LinedList"/>
    <dgm:cxn modelId="{B10CEC0B-790F-4686-B833-30704FFA9D76}" type="presParOf" srcId="{BA3F3BCA-13C6-46A3-B359-6C9480488BF7}" destId="{3F909F37-FDC6-4482-9F56-51AF0C3A9D3F}" srcOrd="3" destOrd="0" presId="urn:microsoft.com/office/officeart/2008/layout/LinedList"/>
    <dgm:cxn modelId="{49CC45CF-1FE9-483F-AD53-026C49525CA6}" type="presParOf" srcId="{BA3F3BCA-13C6-46A3-B359-6C9480488BF7}" destId="{020E431A-926E-45BA-9715-E50BB104129F}" srcOrd="4" destOrd="0" presId="urn:microsoft.com/office/officeart/2008/layout/LinedList"/>
    <dgm:cxn modelId="{2D4234D1-26F7-48E6-B98F-476C070E367B}" type="presParOf" srcId="{020E431A-926E-45BA-9715-E50BB104129F}" destId="{EECE266F-D1C5-4CAD-802A-7C1B1FA88394}" srcOrd="0" destOrd="0" presId="urn:microsoft.com/office/officeart/2008/layout/LinedList"/>
    <dgm:cxn modelId="{028C1299-4FFD-44A0-9C82-7AEC70CAD576}" type="presParOf" srcId="{020E431A-926E-45BA-9715-E50BB104129F}" destId="{353E48DA-CDB1-4C86-97A8-D1354C3090B6}" srcOrd="1" destOrd="0" presId="urn:microsoft.com/office/officeart/2008/layout/LinedList"/>
    <dgm:cxn modelId="{633BF22A-48B5-4CA8-AD48-3AA762A10859}" type="presParOf" srcId="{020E431A-926E-45BA-9715-E50BB104129F}" destId="{1ECDAF4F-EA39-42AE-A7E7-2BE7951F70AF}" srcOrd="2" destOrd="0" presId="urn:microsoft.com/office/officeart/2008/layout/LinedList"/>
    <dgm:cxn modelId="{FFA49397-AAC1-465B-B108-0AEF9A7180F0}" type="presParOf" srcId="{BA3F3BCA-13C6-46A3-B359-6C9480488BF7}" destId="{C868E638-E560-4EC0-A0B3-01F5909FEB92}" srcOrd="5" destOrd="0" presId="urn:microsoft.com/office/officeart/2008/layout/LinedList"/>
    <dgm:cxn modelId="{A5690BDE-86C6-42DD-908B-1D07CB2E9567}" type="presParOf" srcId="{BA3F3BCA-13C6-46A3-B359-6C9480488BF7}" destId="{0E8E2657-712E-4958-A736-E06539924304}" srcOrd="6" destOrd="0" presId="urn:microsoft.com/office/officeart/2008/layout/LinedList"/>
    <dgm:cxn modelId="{B00858EC-8794-4BBF-9C58-2C6FE0407E92}" type="presParOf" srcId="{BA3F3BCA-13C6-46A3-B359-6C9480488BF7}" destId="{61AD55DC-2BBF-4768-909E-1984AEF5F756}" srcOrd="7" destOrd="0" presId="urn:microsoft.com/office/officeart/2008/layout/LinedList"/>
    <dgm:cxn modelId="{404A649D-3C20-4D4E-8932-018D1DDB87A4}" type="presParOf" srcId="{61AD55DC-2BBF-4768-909E-1984AEF5F756}" destId="{25BA4D92-7C97-4258-A36A-EE48CA62CDBF}" srcOrd="0" destOrd="0" presId="urn:microsoft.com/office/officeart/2008/layout/LinedList"/>
    <dgm:cxn modelId="{9693E386-E2E8-4408-BA52-AB5DD1624A29}" type="presParOf" srcId="{61AD55DC-2BBF-4768-909E-1984AEF5F756}" destId="{425D9DBD-2E0D-4DC4-AF30-45348121BEBD}" srcOrd="1" destOrd="0" presId="urn:microsoft.com/office/officeart/2008/layout/LinedList"/>
    <dgm:cxn modelId="{278981F2-AC07-4387-B55D-8CC3DDCF19F5}" type="presParOf" srcId="{61AD55DC-2BBF-4768-909E-1984AEF5F756}" destId="{A21AF39D-DC69-4545-ADAF-C4734BDE1409}" srcOrd="2" destOrd="0" presId="urn:microsoft.com/office/officeart/2008/layout/LinedList"/>
    <dgm:cxn modelId="{B2AD48AF-D841-4CA9-8D79-00E4A6AE9AA2}" type="presParOf" srcId="{BA3F3BCA-13C6-46A3-B359-6C9480488BF7}" destId="{26DC03FA-26F7-4A28-928C-57CCE98B49C5}" srcOrd="8" destOrd="0" presId="urn:microsoft.com/office/officeart/2008/layout/LinedList"/>
    <dgm:cxn modelId="{1D83FF32-E5D8-448F-A086-665D860D4118}" type="presParOf" srcId="{BA3F3BCA-13C6-46A3-B359-6C9480488BF7}" destId="{A10D1D2A-F17F-49E5-BFAA-39053AF90EE4}" srcOrd="9" destOrd="0" presId="urn:microsoft.com/office/officeart/2008/layout/LinedList"/>
    <dgm:cxn modelId="{5929CB31-F1A7-4B02-9C01-E2E127606C93}" type="presParOf" srcId="{660DE521-A48A-4E97-B725-6E467D08015F}" destId="{C30277D2-FE1B-40DD-89E5-1E500F00C108}" srcOrd="2" destOrd="0" presId="urn:microsoft.com/office/officeart/2008/layout/LinedList"/>
    <dgm:cxn modelId="{09487AB2-9077-4457-9C6E-C28B1CCD7F69}" type="presParOf" srcId="{660DE521-A48A-4E97-B725-6E467D08015F}" destId="{2BE53343-0628-4B55-8E41-566E7B40AED4}" srcOrd="3" destOrd="0" presId="urn:microsoft.com/office/officeart/2008/layout/LinedList"/>
    <dgm:cxn modelId="{63E6F50C-C9D7-469A-A781-3CCF52463478}" type="presParOf" srcId="{2BE53343-0628-4B55-8E41-566E7B40AED4}" destId="{E405E3E9-B0E8-4CF6-BE01-975547DFB2A0}" srcOrd="0" destOrd="0" presId="urn:microsoft.com/office/officeart/2008/layout/LinedList"/>
    <dgm:cxn modelId="{FF1550F0-89B3-4089-993D-D47CB8E0A651}" type="presParOf" srcId="{2BE53343-0628-4B55-8E41-566E7B40AED4}" destId="{38A4934B-103F-450C-B0D8-DC1E864E6345}" srcOrd="1" destOrd="0" presId="urn:microsoft.com/office/officeart/2008/layout/LinedList"/>
    <dgm:cxn modelId="{B929D194-A5C7-4CDA-80AC-93848DAF4966}" type="presParOf" srcId="{38A4934B-103F-450C-B0D8-DC1E864E6345}" destId="{92582EBB-B116-401B-960B-1C4305CE9ACD}" srcOrd="0" destOrd="0" presId="urn:microsoft.com/office/officeart/2008/layout/LinedList"/>
    <dgm:cxn modelId="{5C92CA5E-E430-46D5-9C5C-A5B7919ADEDB}" type="presParOf" srcId="{38A4934B-103F-450C-B0D8-DC1E864E6345}" destId="{34E6EEA2-0D55-45D1-BA6F-9F85ED115B05}" srcOrd="1" destOrd="0" presId="urn:microsoft.com/office/officeart/2008/layout/LinedList"/>
    <dgm:cxn modelId="{751C79A6-F41D-4401-9487-7B5797122710}" type="presParOf" srcId="{34E6EEA2-0D55-45D1-BA6F-9F85ED115B05}" destId="{ADF1F08C-3668-4059-8411-2CEAAC3F9849}" srcOrd="0" destOrd="0" presId="urn:microsoft.com/office/officeart/2008/layout/LinedList"/>
    <dgm:cxn modelId="{BF6DE233-0239-43EC-B572-E85D5A4E5646}" type="presParOf" srcId="{34E6EEA2-0D55-45D1-BA6F-9F85ED115B05}" destId="{9F0ABCFB-D35C-412E-89D4-EC6D4786F59A}" srcOrd="1" destOrd="0" presId="urn:microsoft.com/office/officeart/2008/layout/LinedList"/>
    <dgm:cxn modelId="{F74E5D37-3EE1-4002-9AD0-F4573DEC43A0}" type="presParOf" srcId="{34E6EEA2-0D55-45D1-BA6F-9F85ED115B05}" destId="{D9D49251-0EB4-4C5C-BDA0-D378E35C7E61}" srcOrd="2" destOrd="0" presId="urn:microsoft.com/office/officeart/2008/layout/LinedList"/>
    <dgm:cxn modelId="{3B46F00D-6C72-48D2-AA7C-907477BD52F9}" type="presParOf" srcId="{38A4934B-103F-450C-B0D8-DC1E864E6345}" destId="{C45341A7-5C8A-452C-86D8-5753438A9B44}" srcOrd="2" destOrd="0" presId="urn:microsoft.com/office/officeart/2008/layout/LinedList"/>
    <dgm:cxn modelId="{5D0CCEBA-DE73-47BB-8B1F-55DDA7E24EF8}" type="presParOf" srcId="{38A4934B-103F-450C-B0D8-DC1E864E6345}" destId="{5A54F7D1-B4EB-43B4-AC1E-C9D00CE1C85D}" srcOrd="3" destOrd="0" presId="urn:microsoft.com/office/officeart/2008/layout/LinedList"/>
    <dgm:cxn modelId="{3B760BBD-A76F-4EDA-83C8-A93F111E1A56}" type="presParOf" srcId="{38A4934B-103F-450C-B0D8-DC1E864E6345}" destId="{1FFCFDE6-FE2A-4F60-A317-9BB654D55B73}" srcOrd="4" destOrd="0" presId="urn:microsoft.com/office/officeart/2008/layout/LinedList"/>
    <dgm:cxn modelId="{5D8EE093-15DB-401D-93DA-4F89D7A7C701}" type="presParOf" srcId="{1FFCFDE6-FE2A-4F60-A317-9BB654D55B73}" destId="{0CD8F140-005B-47E9-96C1-E7CEA061B974}" srcOrd="0" destOrd="0" presId="urn:microsoft.com/office/officeart/2008/layout/LinedList"/>
    <dgm:cxn modelId="{4B4F2802-CA18-477D-B194-37DEF7082D1D}" type="presParOf" srcId="{1FFCFDE6-FE2A-4F60-A317-9BB654D55B73}" destId="{B09ABC03-D6BD-4930-9A8D-C80BE93BA7DF}" srcOrd="1" destOrd="0" presId="urn:microsoft.com/office/officeart/2008/layout/LinedList"/>
    <dgm:cxn modelId="{BDF1CD13-7091-491F-B853-A55350B94344}" type="presParOf" srcId="{1FFCFDE6-FE2A-4F60-A317-9BB654D55B73}" destId="{CEAEAEDA-B801-4AB4-AEA9-1B345F5E37DA}" srcOrd="2" destOrd="0" presId="urn:microsoft.com/office/officeart/2008/layout/LinedList"/>
    <dgm:cxn modelId="{CA156684-E2F1-4419-B6A2-CC84E3EEB4F5}" type="presParOf" srcId="{38A4934B-103F-450C-B0D8-DC1E864E6345}" destId="{D6FFB7A3-ACC8-462A-BFC2-3F2ACF56237F}" srcOrd="5" destOrd="0" presId="urn:microsoft.com/office/officeart/2008/layout/LinedList"/>
    <dgm:cxn modelId="{CE95952E-3CE9-4C1B-AED6-BB82BE7C3F70}" type="presParOf" srcId="{38A4934B-103F-450C-B0D8-DC1E864E6345}" destId="{B09B1798-BBFC-4CCF-B001-7B74722D5E18}" srcOrd="6" destOrd="0" presId="urn:microsoft.com/office/officeart/2008/layout/LinedList"/>
    <dgm:cxn modelId="{388EC70D-B2F4-4814-9014-621FB1D0D704}" type="presParOf" srcId="{38A4934B-103F-450C-B0D8-DC1E864E6345}" destId="{98A83EA2-F8E6-4593-855D-3507641FAA4D}" srcOrd="7" destOrd="0" presId="urn:microsoft.com/office/officeart/2008/layout/LinedList"/>
    <dgm:cxn modelId="{F28EBEA0-C2A1-4700-9ED6-4A892EFD8A3B}" type="presParOf" srcId="{98A83EA2-F8E6-4593-855D-3507641FAA4D}" destId="{29619E2A-1ABF-43DB-9BBC-E14162114A79}" srcOrd="0" destOrd="0" presId="urn:microsoft.com/office/officeart/2008/layout/LinedList"/>
    <dgm:cxn modelId="{28F385B1-435A-4DB7-A357-B8342FF751C4}" type="presParOf" srcId="{98A83EA2-F8E6-4593-855D-3507641FAA4D}" destId="{B92DCEBF-D0F2-476D-8221-CB036ED0ADA2}" srcOrd="1" destOrd="0" presId="urn:microsoft.com/office/officeart/2008/layout/LinedList"/>
    <dgm:cxn modelId="{3B78C316-057C-447A-A6A1-D4E2900D16A4}" type="presParOf" srcId="{98A83EA2-F8E6-4593-855D-3507641FAA4D}" destId="{E25105B7-159C-46CC-8AC1-5BDC18D3658D}" srcOrd="2" destOrd="0" presId="urn:microsoft.com/office/officeart/2008/layout/LinedList"/>
    <dgm:cxn modelId="{474A1B7C-31A3-4AB0-9D45-B0524ADC7D95}" type="presParOf" srcId="{38A4934B-103F-450C-B0D8-DC1E864E6345}" destId="{5A6544A8-334B-4C28-B5ED-89E7EA618A3B}" srcOrd="8" destOrd="0" presId="urn:microsoft.com/office/officeart/2008/layout/LinedList"/>
    <dgm:cxn modelId="{23B5B2D8-0037-4755-A4DA-AE7FBAD3FB2F}" type="presParOf" srcId="{38A4934B-103F-450C-B0D8-DC1E864E6345}" destId="{FBF0CA77-49DF-4971-AA45-B7A1E8AEBB9D}" srcOrd="9" destOrd="0" presId="urn:microsoft.com/office/officeart/2008/layout/LinedList"/>
    <dgm:cxn modelId="{F2D05C8D-B368-495A-8F46-3E9ECB37FEE8}" type="presParOf" srcId="{660DE521-A48A-4E97-B725-6E467D08015F}" destId="{0F4413EC-1995-46E1-91D0-5CE8723DF725}" srcOrd="4" destOrd="0" presId="urn:microsoft.com/office/officeart/2008/layout/LinedList"/>
    <dgm:cxn modelId="{2D634F96-6561-447B-97BE-E9A1B9BA8F60}" type="presParOf" srcId="{660DE521-A48A-4E97-B725-6E467D08015F}" destId="{18EA5CD1-30B8-45C1-9975-EDF372C1A4E1}" srcOrd="5" destOrd="0" presId="urn:microsoft.com/office/officeart/2008/layout/LinedList"/>
    <dgm:cxn modelId="{A939A015-2B2F-41F0-94D9-23CD7D435C36}" type="presParOf" srcId="{18EA5CD1-30B8-45C1-9975-EDF372C1A4E1}" destId="{FDAD7AC4-D398-48F1-B53A-69288E0CF3D7}" srcOrd="0" destOrd="0" presId="urn:microsoft.com/office/officeart/2008/layout/LinedList"/>
    <dgm:cxn modelId="{8C533BC9-16E4-46BE-9DE3-B884A060BA24}" type="presParOf" srcId="{18EA5CD1-30B8-45C1-9975-EDF372C1A4E1}" destId="{FEFE53C3-C73E-4C68-BED6-26EDBBF2CC71}" srcOrd="1" destOrd="0" presId="urn:microsoft.com/office/officeart/2008/layout/LinedList"/>
    <dgm:cxn modelId="{040C516E-C913-43C1-9FEA-2BD27A0026A8}" type="presParOf" srcId="{FEFE53C3-C73E-4C68-BED6-26EDBBF2CC71}" destId="{E7C9EAA1-11D5-474D-8FFA-B54A310028A4}" srcOrd="0" destOrd="0" presId="urn:microsoft.com/office/officeart/2008/layout/LinedList"/>
    <dgm:cxn modelId="{1902A560-E094-4856-939E-0128B079DEFF}" type="presParOf" srcId="{FEFE53C3-C73E-4C68-BED6-26EDBBF2CC71}" destId="{01182C05-F02A-4B4C-A7C8-0AC0F8F37AF4}" srcOrd="1" destOrd="0" presId="urn:microsoft.com/office/officeart/2008/layout/LinedList"/>
    <dgm:cxn modelId="{9253F210-BE16-4903-A803-83E77BD18517}" type="presParOf" srcId="{01182C05-F02A-4B4C-A7C8-0AC0F8F37AF4}" destId="{EE996D78-BFA3-4B0A-865F-747A8091C1CC}" srcOrd="0" destOrd="0" presId="urn:microsoft.com/office/officeart/2008/layout/LinedList"/>
    <dgm:cxn modelId="{695940A1-0A43-4EA4-AE95-63FD50B5651D}" type="presParOf" srcId="{01182C05-F02A-4B4C-A7C8-0AC0F8F37AF4}" destId="{9885E88F-5004-4D11-B767-8F0480818DEC}" srcOrd="1" destOrd="0" presId="urn:microsoft.com/office/officeart/2008/layout/LinedList"/>
    <dgm:cxn modelId="{1FA27830-53C9-4D8D-B1E1-231228A4C27A}" type="presParOf" srcId="{01182C05-F02A-4B4C-A7C8-0AC0F8F37AF4}" destId="{50CBE965-98CE-4885-A58C-C24D982CF39F}" srcOrd="2" destOrd="0" presId="urn:microsoft.com/office/officeart/2008/layout/LinedList"/>
    <dgm:cxn modelId="{7FAF887A-2A93-4968-B716-066581E2052D}" type="presParOf" srcId="{FEFE53C3-C73E-4C68-BED6-26EDBBF2CC71}" destId="{CAAF1CAB-6F27-49CC-AFB2-FD0369FFB88C}" srcOrd="2" destOrd="0" presId="urn:microsoft.com/office/officeart/2008/layout/LinedList"/>
    <dgm:cxn modelId="{5C19697F-DE71-45DC-9B3A-338BE726EB46}" type="presParOf" srcId="{FEFE53C3-C73E-4C68-BED6-26EDBBF2CC71}" destId="{01AE7A4B-CE62-4EE7-B3B8-62340E4F423B}" srcOrd="3" destOrd="0" presId="urn:microsoft.com/office/officeart/2008/layout/LinedList"/>
    <dgm:cxn modelId="{491DEE67-2604-42A3-9DE4-DD73C86CF725}" type="presParOf" srcId="{FEFE53C3-C73E-4C68-BED6-26EDBBF2CC71}" destId="{E2A79886-D2D3-4CC5-AB4B-ED017970E802}" srcOrd="4" destOrd="0" presId="urn:microsoft.com/office/officeart/2008/layout/LinedList"/>
    <dgm:cxn modelId="{C4BEB321-EB2F-4D20-944C-19493579544D}" type="presParOf" srcId="{E2A79886-D2D3-4CC5-AB4B-ED017970E802}" destId="{DC9FBDB3-3FB3-4239-8A0A-036CF70A26BC}" srcOrd="0" destOrd="0" presId="urn:microsoft.com/office/officeart/2008/layout/LinedList"/>
    <dgm:cxn modelId="{1CF1D2B7-2061-4E86-AD91-092AA463013F}" type="presParOf" srcId="{E2A79886-D2D3-4CC5-AB4B-ED017970E802}" destId="{6B361E95-FE8A-4551-9A22-FE87DA5BD46D}" srcOrd="1" destOrd="0" presId="urn:microsoft.com/office/officeart/2008/layout/LinedList"/>
    <dgm:cxn modelId="{96B08B8C-2D38-4E0C-BE36-5342EB1CC02B}" type="presParOf" srcId="{E2A79886-D2D3-4CC5-AB4B-ED017970E802}" destId="{BF17AA37-6138-4D20-BA26-4E0CFE878DA5}" srcOrd="2" destOrd="0" presId="urn:microsoft.com/office/officeart/2008/layout/LinedList"/>
    <dgm:cxn modelId="{36262B6E-E716-49EF-9C69-69A639E949F8}" type="presParOf" srcId="{FEFE53C3-C73E-4C68-BED6-26EDBBF2CC71}" destId="{2ECD7D70-DEAE-4FE6-8807-B483A2F3E264}" srcOrd="5" destOrd="0" presId="urn:microsoft.com/office/officeart/2008/layout/LinedList"/>
    <dgm:cxn modelId="{D93986CA-2C6B-4C8F-9276-7943B24D77C2}" type="presParOf" srcId="{FEFE53C3-C73E-4C68-BED6-26EDBBF2CC71}" destId="{344C3C47-FAF6-42EB-B5B8-FD43C53BEC38}" srcOrd="6" destOrd="0" presId="urn:microsoft.com/office/officeart/2008/layout/LinedList"/>
    <dgm:cxn modelId="{A34C67F5-B1FF-4ACB-8B1F-ECF4BBAB8B41}" type="presParOf" srcId="{FEFE53C3-C73E-4C68-BED6-26EDBBF2CC71}" destId="{A1EE0CE2-19AD-4EC9-9703-EFB06B1EDB69}" srcOrd="7" destOrd="0" presId="urn:microsoft.com/office/officeart/2008/layout/LinedList"/>
    <dgm:cxn modelId="{1C0AB2AD-F751-491F-8E14-8C76D50BAEC0}" type="presParOf" srcId="{A1EE0CE2-19AD-4EC9-9703-EFB06B1EDB69}" destId="{E9A849E1-9204-417E-A202-A9E961B4206F}" srcOrd="0" destOrd="0" presId="urn:microsoft.com/office/officeart/2008/layout/LinedList"/>
    <dgm:cxn modelId="{F33649AE-E085-4C34-9C22-D14C764B0B75}" type="presParOf" srcId="{A1EE0CE2-19AD-4EC9-9703-EFB06B1EDB69}" destId="{20F932DC-EFD5-42A0-83DD-6E3AA3189E9D}" srcOrd="1" destOrd="0" presId="urn:microsoft.com/office/officeart/2008/layout/LinedList"/>
    <dgm:cxn modelId="{303D0833-51B8-473F-9DE0-CED7BC37D566}" type="presParOf" srcId="{A1EE0CE2-19AD-4EC9-9703-EFB06B1EDB69}" destId="{09FF61A8-4559-4A61-9557-C04D2DAE41D1}" srcOrd="2" destOrd="0" presId="urn:microsoft.com/office/officeart/2008/layout/LinedList"/>
    <dgm:cxn modelId="{028205DC-EC1D-4811-9C2B-F74A477AEFA1}" type="presParOf" srcId="{FEFE53C3-C73E-4C68-BED6-26EDBBF2CC71}" destId="{28DCADE0-4C97-40A5-9884-F4F69C61EE63}" srcOrd="8" destOrd="0" presId="urn:microsoft.com/office/officeart/2008/layout/LinedList"/>
    <dgm:cxn modelId="{4072A625-8D2A-4F28-9FB3-9EF19D0D4220}" type="presParOf" srcId="{FEFE53C3-C73E-4C68-BED6-26EDBBF2CC71}" destId="{0CC4CE8F-6303-4B73-B11A-60CBC58DA306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6EF8B-8085-470A-8FA1-3B9F0DFCADEA}">
      <dsp:nvSpPr>
        <dsp:cNvPr id="0" name=""/>
        <dsp:cNvSpPr/>
      </dsp:nvSpPr>
      <dsp:spPr>
        <a:xfrm>
          <a:off x="0" y="1793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1DC17A-53B3-47BE-9627-6D8C7A18C01A}">
      <dsp:nvSpPr>
        <dsp:cNvPr id="0" name=""/>
        <dsp:cNvSpPr/>
      </dsp:nvSpPr>
      <dsp:spPr>
        <a:xfrm>
          <a:off x="0" y="1793"/>
          <a:ext cx="1728192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Индустриальный партнер</a:t>
          </a:r>
          <a:endParaRPr lang="ru-RU" sz="1600" kern="1200" dirty="0"/>
        </a:p>
      </dsp:txBody>
      <dsp:txXfrm>
        <a:off x="0" y="1793"/>
        <a:ext cx="1728192" cy="1222940"/>
      </dsp:txXfrm>
    </dsp:sp>
    <dsp:sp modelId="{ABFE353F-1F18-4156-813C-41B89155C695}">
      <dsp:nvSpPr>
        <dsp:cNvPr id="0" name=""/>
        <dsp:cNvSpPr/>
      </dsp:nvSpPr>
      <dsp:spPr>
        <a:xfrm>
          <a:off x="1857806" y="20901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Участие в проектировании образовательной программы и оценке результатов обучения</a:t>
          </a:r>
          <a:endParaRPr lang="ru-RU" sz="1300" kern="1200" dirty="0"/>
        </a:p>
      </dsp:txBody>
      <dsp:txXfrm>
        <a:off x="1857806" y="20901"/>
        <a:ext cx="6783153" cy="382168"/>
      </dsp:txXfrm>
    </dsp:sp>
    <dsp:sp modelId="{862D8F92-5E6A-451E-8CBC-31713FD4B246}">
      <dsp:nvSpPr>
        <dsp:cNvPr id="0" name=""/>
        <dsp:cNvSpPr/>
      </dsp:nvSpPr>
      <dsp:spPr>
        <a:xfrm>
          <a:off x="1728191" y="403070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3E48DA-CDB1-4C86-97A8-D1354C3090B6}">
      <dsp:nvSpPr>
        <dsp:cNvPr id="0" name=""/>
        <dsp:cNvSpPr/>
      </dsp:nvSpPr>
      <dsp:spPr>
        <a:xfrm>
          <a:off x="1857806" y="422178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Участие специалистов в качестве преподавателей-практиков, наставников, консультантов</a:t>
          </a:r>
          <a:endParaRPr lang="ru-RU" sz="1300" kern="1200" dirty="0"/>
        </a:p>
      </dsp:txBody>
      <dsp:txXfrm>
        <a:off x="1857806" y="422178"/>
        <a:ext cx="6783153" cy="382168"/>
      </dsp:txXfrm>
    </dsp:sp>
    <dsp:sp modelId="{C868E638-E560-4EC0-A0B3-01F5909FEB92}">
      <dsp:nvSpPr>
        <dsp:cNvPr id="0" name=""/>
        <dsp:cNvSpPr/>
      </dsp:nvSpPr>
      <dsp:spPr>
        <a:xfrm>
          <a:off x="1728191" y="804347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D9DBD-2E0D-4DC4-AF30-45348121BEBD}">
      <dsp:nvSpPr>
        <dsp:cNvPr id="0" name=""/>
        <dsp:cNvSpPr/>
      </dsp:nvSpPr>
      <dsp:spPr>
        <a:xfrm>
          <a:off x="1857806" y="823456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Доступ студентов к технологиям и оборудованию индустриального партнера</a:t>
          </a:r>
          <a:endParaRPr lang="ru-RU" sz="1300" kern="1200" dirty="0"/>
        </a:p>
      </dsp:txBody>
      <dsp:txXfrm>
        <a:off x="1857806" y="823456"/>
        <a:ext cx="6783153" cy="382168"/>
      </dsp:txXfrm>
    </dsp:sp>
    <dsp:sp modelId="{26DC03FA-26F7-4A28-928C-57CCE98B49C5}">
      <dsp:nvSpPr>
        <dsp:cNvPr id="0" name=""/>
        <dsp:cNvSpPr/>
      </dsp:nvSpPr>
      <dsp:spPr>
        <a:xfrm>
          <a:off x="1728191" y="1205625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0277D2-FE1B-40DD-89E5-1E500F00C108}">
      <dsp:nvSpPr>
        <dsp:cNvPr id="0" name=""/>
        <dsp:cNvSpPr/>
      </dsp:nvSpPr>
      <dsp:spPr>
        <a:xfrm>
          <a:off x="0" y="1224733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5E3E9-B0E8-4CF6-BE01-975547DFB2A0}">
      <dsp:nvSpPr>
        <dsp:cNvPr id="0" name=""/>
        <dsp:cNvSpPr/>
      </dsp:nvSpPr>
      <dsp:spPr>
        <a:xfrm>
          <a:off x="0" y="1224733"/>
          <a:ext cx="1728192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Практико-ориентированное обучение</a:t>
          </a:r>
          <a:endParaRPr lang="ru-RU" sz="1600" kern="1200" dirty="0"/>
        </a:p>
      </dsp:txBody>
      <dsp:txXfrm>
        <a:off x="0" y="1224733"/>
        <a:ext cx="1728192" cy="1222940"/>
      </dsp:txXfrm>
    </dsp:sp>
    <dsp:sp modelId="{9F0ABCFB-D35C-412E-89D4-EC6D4786F59A}">
      <dsp:nvSpPr>
        <dsp:cNvPr id="0" name=""/>
        <dsp:cNvSpPr/>
      </dsp:nvSpPr>
      <dsp:spPr>
        <a:xfrm>
          <a:off x="1857806" y="1243842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Значительная доля практических и лабораторных занятий, практической подготовки</a:t>
          </a:r>
          <a:endParaRPr lang="ru-RU" sz="1300" kern="1200" dirty="0"/>
        </a:p>
      </dsp:txBody>
      <dsp:txXfrm>
        <a:off x="1857806" y="1243842"/>
        <a:ext cx="6783153" cy="382168"/>
      </dsp:txXfrm>
    </dsp:sp>
    <dsp:sp modelId="{C45341A7-5C8A-452C-86D8-5753438A9B44}">
      <dsp:nvSpPr>
        <dsp:cNvPr id="0" name=""/>
        <dsp:cNvSpPr/>
      </dsp:nvSpPr>
      <dsp:spPr>
        <a:xfrm>
          <a:off x="1728191" y="1626011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BC03-D6BD-4930-9A8D-C80BE93BA7DF}">
      <dsp:nvSpPr>
        <dsp:cNvPr id="0" name=""/>
        <dsp:cNvSpPr/>
      </dsp:nvSpPr>
      <dsp:spPr>
        <a:xfrm>
          <a:off x="1857806" y="1645119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Обучение передовым технологиям индустриального партнера или отрасли</a:t>
          </a:r>
          <a:endParaRPr lang="ru-RU" sz="1300" kern="1200" dirty="0"/>
        </a:p>
      </dsp:txBody>
      <dsp:txXfrm>
        <a:off x="1857806" y="1645119"/>
        <a:ext cx="6783153" cy="382168"/>
      </dsp:txXfrm>
    </dsp:sp>
    <dsp:sp modelId="{D6FFB7A3-ACC8-462A-BFC2-3F2ACF56237F}">
      <dsp:nvSpPr>
        <dsp:cNvPr id="0" name=""/>
        <dsp:cNvSpPr/>
      </dsp:nvSpPr>
      <dsp:spPr>
        <a:xfrm>
          <a:off x="1728191" y="2027288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2DCEBF-D0F2-476D-8221-CB036ED0ADA2}">
      <dsp:nvSpPr>
        <dsp:cNvPr id="0" name=""/>
        <dsp:cNvSpPr/>
      </dsp:nvSpPr>
      <dsp:spPr>
        <a:xfrm>
          <a:off x="1857806" y="2046396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Использование в обучении лабораторных стендов, тренажеров, реального оборудования</a:t>
          </a:r>
          <a:endParaRPr lang="ru-RU" sz="1300" kern="1200" dirty="0"/>
        </a:p>
      </dsp:txBody>
      <dsp:txXfrm>
        <a:off x="1857806" y="2046396"/>
        <a:ext cx="6783153" cy="382168"/>
      </dsp:txXfrm>
    </dsp:sp>
    <dsp:sp modelId="{5A6544A8-334B-4C28-B5ED-89E7EA618A3B}">
      <dsp:nvSpPr>
        <dsp:cNvPr id="0" name=""/>
        <dsp:cNvSpPr/>
      </dsp:nvSpPr>
      <dsp:spPr>
        <a:xfrm>
          <a:off x="1728191" y="2428565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413EC-1995-46E1-91D0-5CE8723DF725}">
      <dsp:nvSpPr>
        <dsp:cNvPr id="0" name=""/>
        <dsp:cNvSpPr/>
      </dsp:nvSpPr>
      <dsp:spPr>
        <a:xfrm>
          <a:off x="0" y="2447674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D7AC4-D398-48F1-B53A-69288E0CF3D7}">
      <dsp:nvSpPr>
        <dsp:cNvPr id="0" name=""/>
        <dsp:cNvSpPr/>
      </dsp:nvSpPr>
      <dsp:spPr>
        <a:xfrm>
          <a:off x="0" y="2447674"/>
          <a:ext cx="1728192" cy="1222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Проектный формат обучения</a:t>
          </a:r>
          <a:endParaRPr lang="ru-RU" sz="1600" kern="1200" dirty="0"/>
        </a:p>
      </dsp:txBody>
      <dsp:txXfrm>
        <a:off x="0" y="2447674"/>
        <a:ext cx="1728192" cy="1222940"/>
      </dsp:txXfrm>
    </dsp:sp>
    <dsp:sp modelId="{9885E88F-5004-4D11-B767-8F0480818DEC}">
      <dsp:nvSpPr>
        <dsp:cNvPr id="0" name=""/>
        <dsp:cNvSpPr/>
      </dsp:nvSpPr>
      <dsp:spPr>
        <a:xfrm>
          <a:off x="1857806" y="2466782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Широкое использование кейсов или проектов от индустриального партнера и из отрасли</a:t>
          </a:r>
          <a:endParaRPr lang="ru-RU" sz="1300" kern="1200" dirty="0"/>
        </a:p>
      </dsp:txBody>
      <dsp:txXfrm>
        <a:off x="1857806" y="2466782"/>
        <a:ext cx="6783153" cy="382168"/>
      </dsp:txXfrm>
    </dsp:sp>
    <dsp:sp modelId="{CAAF1CAB-6F27-49CC-AFB2-FD0369FFB88C}">
      <dsp:nvSpPr>
        <dsp:cNvPr id="0" name=""/>
        <dsp:cNvSpPr/>
      </dsp:nvSpPr>
      <dsp:spPr>
        <a:xfrm>
          <a:off x="1728191" y="2848951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361E95-FE8A-4551-9A22-FE87DA5BD46D}">
      <dsp:nvSpPr>
        <dsp:cNvPr id="0" name=""/>
        <dsp:cNvSpPr/>
      </dsp:nvSpPr>
      <dsp:spPr>
        <a:xfrm>
          <a:off x="1857806" y="2868060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Акцент на инженерных или прикладных исследовательских проектах, участии в НИОКР</a:t>
          </a:r>
          <a:endParaRPr lang="ru-RU" sz="1300" kern="1200" dirty="0"/>
        </a:p>
      </dsp:txBody>
      <dsp:txXfrm>
        <a:off x="1857806" y="2868060"/>
        <a:ext cx="6783153" cy="382168"/>
      </dsp:txXfrm>
    </dsp:sp>
    <dsp:sp modelId="{2ECD7D70-DEAE-4FE6-8807-B483A2F3E264}">
      <dsp:nvSpPr>
        <dsp:cNvPr id="0" name=""/>
        <dsp:cNvSpPr/>
      </dsp:nvSpPr>
      <dsp:spPr>
        <a:xfrm>
          <a:off x="1728191" y="3250229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932DC-EFD5-42A0-83DD-6E3AA3189E9D}">
      <dsp:nvSpPr>
        <dsp:cNvPr id="0" name=""/>
        <dsp:cNvSpPr/>
      </dsp:nvSpPr>
      <dsp:spPr>
        <a:xfrm>
          <a:off x="1857806" y="3269337"/>
          <a:ext cx="6783153" cy="382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Возможность трудоустройства студентов в ходе обучения</a:t>
          </a:r>
          <a:endParaRPr lang="ru-RU" sz="1300" kern="1200" dirty="0"/>
        </a:p>
      </dsp:txBody>
      <dsp:txXfrm>
        <a:off x="1857806" y="3269337"/>
        <a:ext cx="6783153" cy="382168"/>
      </dsp:txXfrm>
    </dsp:sp>
    <dsp:sp modelId="{28DCADE0-4C97-40A5-9884-F4F69C61EE63}">
      <dsp:nvSpPr>
        <dsp:cNvPr id="0" name=""/>
        <dsp:cNvSpPr/>
      </dsp:nvSpPr>
      <dsp:spPr>
        <a:xfrm>
          <a:off x="1728191" y="3651506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3A41-0A11-45BF-849B-4884EA9BCCEB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2929C-10E2-4D9A-BD21-59BACD132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833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929C-10E2-4D9A-BD21-59BACD13218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3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2929C-10E2-4D9A-BD21-59BACD13218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73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252E-250A-4474-8BCF-2CE4401F07BE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DDE6A-8C16-49B1-9D4E-FB7D93BCE9AE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C5EE-9017-40DE-8CA2-042EA205316C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379F0-1E9F-4DA5-B078-7D974131C677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C2494-4A9B-4C68-B268-DE2EAA6711DC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DCB7A-7AE9-4DB7-842D-942054FB0FE0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6E8B5-57A5-4DEE-8726-E2B001450E9C}" type="datetime1">
              <a:rPr lang="ru-RU" smtClean="0"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93CC-8A5A-4D52-BE67-CD294BA69EF7}" type="datetime1">
              <a:rPr lang="ru-RU" smtClean="0"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49AC1-A802-455E-80F6-9D0934946A81}" type="datetime1">
              <a:rPr lang="ru-RU" smtClean="0"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9E756-9544-467A-8B5C-6FA7C0DF3AC9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266A3-F683-430A-A559-792AF5002B90}" type="datetime1">
              <a:rPr lang="ru-RU" smtClean="0"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3AC16-6D15-4F1B-99BD-7D6BE9997C5A}" type="datetime1">
              <a:rPr lang="ru-RU" smtClean="0"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Инженерные магистратуры Иркутского </a:t>
            </a:r>
            <a:r>
              <a:rPr lang="ru-RU" dirty="0" err="1" smtClean="0"/>
              <a:t>политеха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63838"/>
            <a:ext cx="8640960" cy="57723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Проректор по учебной работе</a:t>
            </a:r>
            <a:r>
              <a:rPr lang="ru-RU" sz="2400" dirty="0" smtClean="0"/>
              <a:t>		</a:t>
            </a:r>
            <a:r>
              <a:rPr lang="ru-RU" sz="2400" dirty="0" smtClean="0"/>
              <a:t>Смирнов Владимир Владимирович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91680" y="19548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ФГБОУ ВО «Иркутский национальный исследовательский технический университет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576941"/>
            <a:ext cx="7200800" cy="369332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dirty="0" smtClean="0"/>
              <a:t>06.04.2022</a:t>
            </a:r>
            <a:endParaRPr lang="ru-RU" dirty="0"/>
          </a:p>
        </p:txBody>
      </p:sp>
      <p:pic>
        <p:nvPicPr>
          <p:cNvPr id="1028" name="Picture 4" descr="https://www.istu.edu/upload/iblock/d66/logo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642" y="121737"/>
            <a:ext cx="1009854" cy="100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istu.edu/upload/iblock/64c/priority2030_rastr_smal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2160240" cy="50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программы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4040188" cy="479822"/>
          </a:xfrm>
        </p:spPr>
        <p:txBody>
          <a:bodyPr>
            <a:normAutofit/>
          </a:bodyPr>
          <a:lstStyle/>
          <a:p>
            <a:pPr lvl="0"/>
            <a:r>
              <a:rPr lang="ru-RU" sz="1600" dirty="0"/>
              <a:t>Конкурентные </a:t>
            </a:r>
            <a:r>
              <a:rPr lang="ru-RU" sz="1600" dirty="0" smtClean="0"/>
              <a:t>преимущества: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1395386"/>
            <a:ext cx="4040188" cy="3336603"/>
          </a:xfrm>
        </p:spPr>
        <p:txBody>
          <a:bodyPr>
            <a:normAutofit/>
          </a:bodyPr>
          <a:lstStyle/>
          <a:p>
            <a:pPr marL="180975" lvl="0" indent="-180975"/>
            <a:r>
              <a:rPr lang="ru-RU" sz="1300" dirty="0" smtClean="0"/>
              <a:t>Модульная </a:t>
            </a:r>
            <a:r>
              <a:rPr lang="ru-RU" sz="1300" dirty="0"/>
              <a:t>структура программы </a:t>
            </a:r>
            <a:r>
              <a:rPr lang="ru-RU" sz="1300" dirty="0" smtClean="0"/>
              <a:t>– для </a:t>
            </a:r>
            <a:r>
              <a:rPr lang="ru-RU" sz="1300" dirty="0"/>
              <a:t>привлечения преподавателей-практиков из </a:t>
            </a:r>
            <a:r>
              <a:rPr lang="ru-RU" sz="1300" dirty="0" smtClean="0"/>
              <a:t>отрасли</a:t>
            </a:r>
            <a:endParaRPr lang="ru-RU" sz="1300" dirty="0"/>
          </a:p>
          <a:p>
            <a:pPr marL="180975" lvl="0" indent="-180975"/>
            <a:r>
              <a:rPr lang="ru-RU" sz="1300" dirty="0"/>
              <a:t>Формат «мастерской</a:t>
            </a:r>
            <a:r>
              <a:rPr lang="ru-RU" sz="1300" dirty="0" smtClean="0"/>
              <a:t>»: </a:t>
            </a:r>
            <a:r>
              <a:rPr lang="ru-RU" sz="1300" dirty="0"/>
              <a:t>работа с реальными кейсами и проектами прикладного или исследовательского </a:t>
            </a:r>
            <a:r>
              <a:rPr lang="ru-RU" sz="1300" dirty="0" smtClean="0"/>
              <a:t>характера</a:t>
            </a:r>
            <a:endParaRPr lang="ru-RU" sz="1300" dirty="0"/>
          </a:p>
          <a:p>
            <a:pPr marL="180975" lvl="0" indent="-180975"/>
            <a:r>
              <a:rPr lang="ru-RU" sz="1300" dirty="0"/>
              <a:t>Чередование работы в </a:t>
            </a:r>
            <a:r>
              <a:rPr lang="en-US" sz="1300" dirty="0" smtClean="0"/>
              <a:t>IT</a:t>
            </a:r>
            <a:r>
              <a:rPr lang="ru-RU" sz="1300" dirty="0" smtClean="0"/>
              <a:t>-лабораториях </a:t>
            </a:r>
            <a:r>
              <a:rPr lang="ru-RU" sz="1300" dirty="0"/>
              <a:t>и в экспедициях развивает гибкие навыки и формирует </a:t>
            </a:r>
            <a:r>
              <a:rPr lang="ru-RU" sz="1300" dirty="0" smtClean="0"/>
              <a:t>характер</a:t>
            </a:r>
            <a:endParaRPr lang="ru-RU" sz="1300" dirty="0"/>
          </a:p>
          <a:p>
            <a:pPr marL="180975" lvl="0" indent="-180975"/>
            <a:r>
              <a:rPr lang="ru-RU" sz="1300" dirty="0"/>
              <a:t>Приобретение опыта исследовательской работы по </a:t>
            </a:r>
            <a:r>
              <a:rPr lang="ru-RU" sz="1300" dirty="0" smtClean="0"/>
              <a:t>актуальным проблемам </a:t>
            </a:r>
            <a:r>
              <a:rPr lang="ru-RU" sz="1300" dirty="0"/>
              <a:t>(</a:t>
            </a:r>
            <a:r>
              <a:rPr lang="ru-RU" sz="1300" dirty="0" smtClean="0"/>
              <a:t>например, </a:t>
            </a:r>
            <a:r>
              <a:rPr lang="ru-RU" sz="1300" dirty="0"/>
              <a:t>геоэкология Байкальского региона</a:t>
            </a:r>
            <a:r>
              <a:rPr lang="ru-RU" sz="1300" dirty="0" smtClean="0"/>
              <a:t>)</a:t>
            </a:r>
            <a:endParaRPr lang="ru-RU" sz="1300" dirty="0"/>
          </a:p>
          <a:p>
            <a:pPr marL="180975" lvl="0" indent="-180975"/>
            <a:r>
              <a:rPr lang="ru-RU" sz="1300" dirty="0"/>
              <a:t>Участие в научных </a:t>
            </a:r>
            <a:r>
              <a:rPr lang="ru-RU" sz="1300" dirty="0" smtClean="0"/>
              <a:t>конференциях</a:t>
            </a:r>
            <a:endParaRPr lang="ru-RU" sz="1300" dirty="0"/>
          </a:p>
          <a:p>
            <a:pPr marL="180975" lvl="0" indent="-180975"/>
            <a:r>
              <a:rPr lang="ru-RU" sz="1300" dirty="0"/>
              <a:t>Возможность полного трудоустройства на время обучения: зарплата и трудовой </a:t>
            </a:r>
            <a:r>
              <a:rPr lang="ru-RU" sz="1300" dirty="0" smtClean="0"/>
              <a:t>стаж</a:t>
            </a:r>
            <a:endParaRPr lang="ru-RU" sz="13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6" y="915566"/>
            <a:ext cx="4041775" cy="479822"/>
          </a:xfrm>
        </p:spPr>
        <p:txBody>
          <a:bodyPr>
            <a:noAutofit/>
          </a:bodyPr>
          <a:lstStyle/>
          <a:p>
            <a:pPr lvl="0"/>
            <a:r>
              <a:rPr lang="ru-RU" sz="1600" dirty="0"/>
              <a:t>Особенности реализации </a:t>
            </a:r>
            <a:r>
              <a:rPr lang="ru-RU" sz="1600" dirty="0" smtClean="0"/>
              <a:t>программы: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6" y="1395386"/>
            <a:ext cx="4041775" cy="3336603"/>
          </a:xfrm>
        </p:spPr>
        <p:txBody>
          <a:bodyPr>
            <a:noAutofit/>
          </a:bodyPr>
          <a:lstStyle/>
          <a:p>
            <a:pPr marL="180975" lvl="0" indent="-180975"/>
            <a:r>
              <a:rPr lang="ru-RU" sz="1300" dirty="0"/>
              <a:t>Сибирская школа геонаук: </a:t>
            </a:r>
            <a:r>
              <a:rPr lang="ru-RU" sz="1300" dirty="0" smtClean="0"/>
              <a:t>полевая практика и реальные НИОКР, </a:t>
            </a:r>
            <a:r>
              <a:rPr lang="ru-RU" sz="1300" dirty="0"/>
              <a:t>лаборатории и вычислительный кластер </a:t>
            </a:r>
            <a:r>
              <a:rPr lang="ru-RU" sz="1300" dirty="0" smtClean="0"/>
              <a:t>24/7</a:t>
            </a:r>
            <a:endParaRPr lang="ru-RU" sz="1300" dirty="0"/>
          </a:p>
          <a:p>
            <a:pPr marL="180975" lvl="0" indent="-180975"/>
            <a:r>
              <a:rPr lang="ru-RU" sz="1300" dirty="0"/>
              <a:t>Институт информационных технологий и анализа данных: ряд </a:t>
            </a:r>
            <a:r>
              <a:rPr lang="ru-RU" sz="1300" dirty="0" smtClean="0"/>
              <a:t>IT-дисциплин</a:t>
            </a:r>
            <a:endParaRPr lang="ru-RU" sz="1300" dirty="0"/>
          </a:p>
          <a:p>
            <a:pPr marL="180975" lvl="0" indent="-180975"/>
            <a:r>
              <a:rPr lang="ru-RU" sz="1300" dirty="0"/>
              <a:t>Полигон </a:t>
            </a:r>
            <a:r>
              <a:rPr lang="ru-RU" sz="1300" dirty="0" err="1"/>
              <a:t>Черноруд</a:t>
            </a:r>
            <a:r>
              <a:rPr lang="ru-RU" sz="1300" dirty="0"/>
              <a:t> (</a:t>
            </a:r>
            <a:r>
              <a:rPr lang="ru-RU" sz="1300" dirty="0" err="1"/>
              <a:t>Ольхонский</a:t>
            </a:r>
            <a:r>
              <a:rPr lang="ru-RU" sz="1300" dirty="0"/>
              <a:t> р-н Иркутской области): учебная полевая </a:t>
            </a:r>
            <a:r>
              <a:rPr lang="ru-RU" sz="1300" dirty="0" smtClean="0"/>
              <a:t>практика</a:t>
            </a:r>
            <a:endParaRPr lang="ru-RU" sz="1300" dirty="0"/>
          </a:p>
          <a:p>
            <a:pPr marL="180975" lvl="0" indent="-180975"/>
            <a:r>
              <a:rPr lang="ru-RU" sz="1300" dirty="0"/>
              <a:t>Институты </a:t>
            </a:r>
            <a:r>
              <a:rPr lang="ru-RU" sz="1300" dirty="0" smtClean="0"/>
              <a:t>СО РАН</a:t>
            </a:r>
            <a:r>
              <a:rPr lang="ru-RU" sz="1300" dirty="0"/>
              <a:t>: приглашенные профессора и исследовательская инфраструктура (в первую очередь </a:t>
            </a:r>
            <a:r>
              <a:rPr lang="ru-RU" sz="1300" dirty="0" smtClean="0"/>
              <a:t>– лабораторные </a:t>
            </a:r>
            <a:r>
              <a:rPr lang="ru-RU" sz="1300" dirty="0"/>
              <a:t>методы исследований пород и руд</a:t>
            </a:r>
            <a:r>
              <a:rPr lang="ru-RU" sz="1300" dirty="0" smtClean="0"/>
              <a:t>)</a:t>
            </a:r>
            <a:endParaRPr lang="ru-RU" sz="1300" dirty="0"/>
          </a:p>
          <a:p>
            <a:pPr marL="180975" lvl="0" indent="-180975"/>
            <a:r>
              <a:rPr lang="ru-RU" sz="1300" dirty="0"/>
              <a:t>Производственные предприятия: могут предложить актуальный для себя проект, если магистрант там </a:t>
            </a:r>
            <a:r>
              <a:rPr lang="ru-RU" sz="1300" dirty="0" smtClean="0"/>
              <a:t>работает</a:t>
            </a:r>
            <a:endParaRPr lang="ru-RU" sz="13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Ключевые особенности инженерной магистратуры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043985"/>
              </p:ext>
            </p:extLst>
          </p:nvPr>
        </p:nvGraphicFramePr>
        <p:xfrm>
          <a:off x="251520" y="1131590"/>
          <a:ext cx="86409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2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Пример 1: </a:t>
            </a:r>
            <a:r>
              <a:rPr lang="ru-RU" sz="3200" dirty="0" smtClean="0"/>
              <a:t>Передовые производственные технологии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2008010"/>
              </p:ext>
            </p:extLst>
          </p:nvPr>
        </p:nvGraphicFramePr>
        <p:xfrm>
          <a:off x="251520" y="1203597"/>
          <a:ext cx="8640960" cy="36004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0160"/>
                <a:gridCol w="4536504"/>
                <a:gridCol w="2664296"/>
              </a:tblGrid>
              <a:tr h="59424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Направление подготовки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15.04.05 – Конструкторско-технологическое обеспечение машиностроительных производств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9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Индустриальный партнер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Иркутский авиационный завод –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филиал ПАО «Корпорация «Иркут»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Базовая кафедра</a:t>
                      </a:r>
                    </a:p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База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практик и темы проектов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Преподаватели-практики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424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Академический партнер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Томский политехнический университет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Совместная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разработка программы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299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Освоение студентами передовых производственных технологий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Цифровое проектирование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Новые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 материалы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Аддитивные технологии</a:t>
                      </a:r>
                    </a:p>
                    <a:p>
                      <a:r>
                        <a:rPr lang="en-US" sz="1200" kern="1200" baseline="0" dirty="0" smtClean="0">
                          <a:solidFill>
                            <a:schemeClr val="tx1"/>
                          </a:solidFill>
                        </a:rPr>
                        <a:t>CNC 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и гибридные технологии</a:t>
                      </a:r>
                    </a:p>
                    <a:p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</a:rPr>
                        <a:t>Промышленные роботы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tx1"/>
                          </a:solidFill>
                        </a:rPr>
                        <a:t>Индустриальный интернет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8" y="3900993"/>
            <a:ext cx="216023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dirty="0" smtClean="0"/>
              <a:t>Выпускники бакалавриата разных направлений.</a:t>
            </a:r>
          </a:p>
          <a:p>
            <a:pPr algn="ctr"/>
            <a:r>
              <a:rPr lang="ru-RU" sz="1200" dirty="0" smtClean="0"/>
              <a:t>Работники производственных предприятий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059832" y="3993325"/>
            <a:ext cx="237626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dirty="0" smtClean="0"/>
              <a:t>Иркутский авиационный завод,</a:t>
            </a:r>
          </a:p>
          <a:p>
            <a:pPr algn="ctr"/>
            <a:r>
              <a:rPr lang="ru-RU" sz="1200" dirty="0" smtClean="0"/>
              <a:t>Предприятия ОАК, ОСК, холдинга «Вертолеты России» и др.</a:t>
            </a:r>
            <a:endParaRPr lang="ru-RU" sz="1200" dirty="0"/>
          </a:p>
        </p:txBody>
      </p:sp>
      <p:sp>
        <p:nvSpPr>
          <p:cNvPr id="3" name="Стрелка вправо 2"/>
          <p:cNvSpPr/>
          <p:nvPr/>
        </p:nvSpPr>
        <p:spPr>
          <a:xfrm>
            <a:off x="2627784" y="4168853"/>
            <a:ext cx="288032" cy="288032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900993"/>
            <a:ext cx="5256584" cy="830997"/>
          </a:xfrm>
          <a:prstGeom prst="rect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Этапы создания программы</a:t>
            </a:r>
            <a:endParaRPr lang="ru-RU" sz="3200" dirty="0"/>
          </a:p>
        </p:txBody>
      </p:sp>
      <p:graphicFrame>
        <p:nvGraphicFramePr>
          <p:cNvPr id="2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67512"/>
              </p:ext>
            </p:extLst>
          </p:nvPr>
        </p:nvGraphicFramePr>
        <p:xfrm>
          <a:off x="251520" y="2427734"/>
          <a:ext cx="8640960" cy="242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1440160"/>
                <a:gridCol w="1152128"/>
                <a:gridCol w="2016224"/>
                <a:gridCol w="2160240"/>
                <a:gridCol w="1440160"/>
              </a:tblGrid>
              <a:tr h="219593">
                <a:tc>
                  <a:txBody>
                    <a:bodyPr/>
                    <a:lstStyle/>
                    <a:p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2010 – 2014</a:t>
                      </a: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2015 – 2016</a:t>
                      </a:r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2017 – 2019</a:t>
                      </a:r>
                    </a:p>
                  </a:txBody>
                  <a:tcPr marL="36000" marR="36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2020 – </a:t>
                      </a:r>
                      <a:r>
                        <a:rPr lang="ru-RU" sz="1200" dirty="0" err="1" smtClean="0">
                          <a:effectLst/>
                        </a:rPr>
                        <a:t>н.в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</a:p>
                  </a:txBody>
                  <a:tcPr marL="36000" marR="36000" marT="34290" marB="34290"/>
                </a:tc>
              </a:tr>
              <a:tr h="137744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ОП:</a:t>
                      </a:r>
                      <a:endParaRPr lang="ru-RU" sz="1200" b="1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Программы ДПО</a:t>
                      </a:r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Летняя школа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Магистратура: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Механообработка </a:t>
                      </a:r>
                      <a:br>
                        <a:rPr lang="ru-RU" sz="1100" dirty="0" smtClean="0">
                          <a:effectLst/>
                        </a:rPr>
                      </a:br>
                      <a:r>
                        <a:rPr lang="ru-RU" sz="1100" dirty="0" smtClean="0">
                          <a:effectLst/>
                        </a:rPr>
                        <a:t>деталей на высокопроизводительном оборудовании</a:t>
                      </a:r>
                      <a:endParaRPr lang="ru-RU" sz="1100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Еще две магистратуры: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Обработка и ремонт изделий из композиционных материалов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Технология автоматизированной сборки</a:t>
                      </a:r>
                    </a:p>
                  </a:txBody>
                  <a:tcPr marL="36000" marR="3600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Интеграция трех программ в одну: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Передовые производственные технологии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</a:rPr>
                        <a:t>(3 трека по выбору)</a:t>
                      </a:r>
                      <a:endParaRPr lang="ru-RU" sz="1100" dirty="0">
                        <a:effectLst/>
                      </a:endParaRPr>
                    </a:p>
                  </a:txBody>
                  <a:tcPr marL="36000" marR="36000" marT="34290" marB="34290"/>
                </a:tc>
              </a:tr>
              <a:tr h="69870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effectLst/>
                        </a:rPr>
                        <a:t>ЦА:</a:t>
                      </a:r>
                      <a:endParaRPr lang="ru-RU" sz="1200" b="1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Специалисты предприятий ОАК, Вертолёты России, ОСК, ИРЗ, ….</a:t>
                      </a:r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</a:rPr>
                        <a:t>Студенты из Германии и Австрии</a:t>
                      </a:r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Студенты – сотрудники ИАЗ, ИРЗ, иностранцы</a:t>
                      </a:r>
                    </a:p>
                  </a:txBody>
                  <a:tcPr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Специалисты российских и зарубежных машиностроительных компаний</a:t>
                      </a:r>
                      <a:endParaRPr lang="ru-RU" sz="1200" dirty="0">
                        <a:effectLst/>
                      </a:endParaRPr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effectLst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251520" y="1347614"/>
            <a:ext cx="4320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для </a:t>
            </a:r>
            <a:r>
              <a:rPr lang="ru-RU" sz="1200" dirty="0"/>
              <a:t>ИАЗ – филиала </a:t>
            </a:r>
            <a:r>
              <a:rPr lang="ru-RU" sz="1200" dirty="0" smtClean="0"/>
              <a:t>ПАО «Корпорация </a:t>
            </a:r>
            <a:r>
              <a:rPr lang="ru-RU" sz="1200" dirty="0"/>
              <a:t>«Иркут»: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Оптимизация технологии механообработки авиационных деталей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Испытание и оптимизация геометрии режущего </a:t>
            </a:r>
            <a:r>
              <a:rPr lang="ru-RU" sz="1200" dirty="0" smtClean="0"/>
              <a:t>инструмента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72000" y="1347614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для </a:t>
            </a:r>
            <a:r>
              <a:rPr lang="en-US" sz="1200" dirty="0" err="1"/>
              <a:t>Sandvik</a:t>
            </a:r>
            <a:r>
              <a:rPr lang="en-US" sz="1200" dirty="0"/>
              <a:t> </a:t>
            </a:r>
            <a:r>
              <a:rPr lang="en-US" sz="1200" dirty="0" err="1"/>
              <a:t>Coromant</a:t>
            </a:r>
            <a:r>
              <a:rPr lang="en-US" sz="1200" dirty="0"/>
              <a:t> AB</a:t>
            </a:r>
            <a:r>
              <a:rPr lang="ru-RU" sz="1200" dirty="0"/>
              <a:t> (Швеция):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Исследование режущего и вспомогательного инструмента для обработки авиационных деталей из российских материалов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05958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Основа для контента программ – НИОКР (2010-2014 гг.):</a:t>
            </a: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Типовая схема инженерного проекта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51632"/>
            <a:ext cx="2160240" cy="13051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68" y="2331752"/>
            <a:ext cx="2148452" cy="1298023"/>
          </a:xfrm>
          <a:prstGeom prst="rect">
            <a:avLst/>
          </a:prstGeom>
        </p:spPr>
      </p:pic>
      <p:pic>
        <p:nvPicPr>
          <p:cNvPr id="5" name="Рисунок 4" descr="D:\Users\zhuravleva_tv\Desktop\Diplom\режимы\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2" y="3267856"/>
            <a:ext cx="2155078" cy="122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20160109_0814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892928"/>
            <a:ext cx="2149153" cy="19931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51521" y="2556777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Проектирование конструкции изделия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4496802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Технологическое описания изделия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1879" y="3629775"/>
            <a:ext cx="2160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Разработка технологии автоматизированного изготовления изделия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21152" y="3889734"/>
            <a:ext cx="216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Изготовление опытного образца</a:t>
            </a:r>
            <a:endParaRPr lang="ru-RU" sz="1400" dirty="0"/>
          </a:p>
        </p:txBody>
      </p:sp>
      <p:sp>
        <p:nvSpPr>
          <p:cNvPr id="14" name="Стрелка вправо 13"/>
          <p:cNvSpPr/>
          <p:nvPr/>
        </p:nvSpPr>
        <p:spPr>
          <a:xfrm rot="2242378">
            <a:off x="2587138" y="2143104"/>
            <a:ext cx="792088" cy="484632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9628181">
            <a:off x="2584806" y="3256127"/>
            <a:ext cx="792088" cy="484632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796136" y="2647211"/>
            <a:ext cx="792088" cy="484632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771801" y="963600"/>
            <a:ext cx="4680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Особенности проекта: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i="1" dirty="0" smtClean="0"/>
              <a:t>Реализован полный проектно-технологический цикл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400" i="1" dirty="0" smtClean="0"/>
              <a:t>Применение цифровых инструментов на всех этапах проектирования и производства</a:t>
            </a:r>
            <a:endParaRPr lang="ru-RU" sz="1400" i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8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Особенности программы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600" dirty="0"/>
              <a:t>Конкурентные </a:t>
            </a:r>
            <a:r>
              <a:rPr lang="ru-RU" sz="1600" dirty="0" smtClean="0"/>
              <a:t>преимущества: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80975" lvl="0" indent="-180975"/>
            <a:r>
              <a:rPr lang="ru-RU" sz="1600" dirty="0"/>
              <a:t>Лаборатории с уникальным производственным оборудованием</a:t>
            </a:r>
          </a:p>
          <a:p>
            <a:pPr marL="180975" lvl="0" indent="-180975"/>
            <a:r>
              <a:rPr lang="ru-RU" sz="1600" dirty="0"/>
              <a:t>Модульный принцип построения учебного процесса</a:t>
            </a:r>
          </a:p>
          <a:p>
            <a:pPr marL="180975" lvl="0" indent="-180975"/>
            <a:r>
              <a:rPr lang="ru-RU" sz="1600" dirty="0"/>
              <a:t>Часть занятий – с преподавателями-практиками на базе предприятия</a:t>
            </a:r>
          </a:p>
          <a:p>
            <a:pPr marL="180975" lvl="0" indent="-180975"/>
            <a:r>
              <a:rPr lang="ru-RU" sz="1600" dirty="0"/>
              <a:t>Контент программы – на основе перспективных технологий и результатов </a:t>
            </a:r>
            <a:r>
              <a:rPr lang="ru-RU" sz="1600" dirty="0" smtClean="0"/>
              <a:t>НИОКР</a:t>
            </a:r>
            <a:endParaRPr lang="ru-RU" sz="16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lvl="0"/>
            <a:r>
              <a:rPr lang="ru-RU" sz="1600" dirty="0"/>
              <a:t>Иностранные партнеры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исследовательских лабораторий:</a:t>
            </a:r>
            <a:endParaRPr lang="ru-RU" sz="16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80975" lvl="0" indent="-180975"/>
            <a:r>
              <a:rPr lang="ru-RU" sz="1600" dirty="0"/>
              <a:t>Лаборатория MAL, Университет Британской Колумбии (Канада)</a:t>
            </a:r>
          </a:p>
          <a:p>
            <a:pPr marL="180975" lvl="0" indent="-180975"/>
            <a:r>
              <a:rPr lang="ru-RU" sz="1600" dirty="0"/>
              <a:t>Мировой лидер в производстве инструмента – </a:t>
            </a:r>
            <a:r>
              <a:rPr lang="ru-RU" sz="1600" dirty="0" err="1"/>
              <a:t>Sandvik</a:t>
            </a:r>
            <a:r>
              <a:rPr lang="ru-RU" sz="1600" dirty="0"/>
              <a:t> </a:t>
            </a:r>
            <a:r>
              <a:rPr lang="ru-RU" sz="1600" dirty="0" err="1"/>
              <a:t>Coromant</a:t>
            </a:r>
            <a:r>
              <a:rPr lang="ru-RU" sz="1600" dirty="0"/>
              <a:t> (Швеция)</a:t>
            </a:r>
          </a:p>
          <a:p>
            <a:pPr marL="180975" lvl="0" indent="-180975"/>
            <a:r>
              <a:rPr lang="ru-RU" sz="1600" dirty="0"/>
              <a:t>Один из мировых лидеров станкостроения – DMG-</a:t>
            </a:r>
            <a:r>
              <a:rPr lang="en-US" sz="1600" dirty="0"/>
              <a:t>Mori</a:t>
            </a:r>
            <a:r>
              <a:rPr lang="ru-RU" sz="1600" dirty="0"/>
              <a:t> (Германия, Япония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02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Пример 2: </a:t>
            </a:r>
            <a:r>
              <a:rPr lang="ru-RU" sz="3200" dirty="0"/>
              <a:t>Информационные технологии в недропользовании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848489"/>
              </p:ext>
            </p:extLst>
          </p:nvPr>
        </p:nvGraphicFramePr>
        <p:xfrm>
          <a:off x="251520" y="1131591"/>
          <a:ext cx="8640960" cy="303684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40160"/>
                <a:gridCol w="4608512"/>
                <a:gridCol w="2592288"/>
              </a:tblGrid>
              <a:tr h="21634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Направление подготовки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effectLst/>
                        </a:rPr>
                        <a:t>09.04.02 – Информационные системы и технологии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2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Индустриальные партнеры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Сибирская школа геонаук ИРНИТУ – крупнейшее сервисное геологическое предприятие Иркутской области по направлению поисков рудных месторождений, выполняющее НИОКР и проекты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Полевая база</a:t>
                      </a:r>
                      <a:r>
                        <a:rPr lang="ru-RU" sz="1200" baseline="0" dirty="0" smtClean="0"/>
                        <a:t> учебных практик</a:t>
                      </a:r>
                    </a:p>
                    <a:p>
                      <a:r>
                        <a:rPr lang="ru-RU" sz="1200" baseline="0" dirty="0" smtClean="0"/>
                        <a:t>Включение студентов в реальные </a:t>
                      </a:r>
                      <a:r>
                        <a:rPr lang="ru-RU" sz="1200" baseline="0" dirty="0" err="1" smtClean="0"/>
                        <a:t>геологопоисковые</a:t>
                      </a:r>
                      <a:r>
                        <a:rPr lang="ru-RU" sz="1200" baseline="0" dirty="0" smtClean="0"/>
                        <a:t> исследования</a:t>
                      </a:r>
                    </a:p>
                    <a:p>
                      <a:r>
                        <a:rPr lang="ru-RU" sz="1200" baseline="0" dirty="0" smtClean="0"/>
                        <a:t>Преподаватели-практики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57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Академические партнеры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Институт геохимии СО РАН, Институт земной коры (Иркутск)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Всероссийский институт минерального сырья (Москва)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НГТУ-НЭТИ (Новосибирск)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/>
                        <a:t>Дополнительная мат.-</a:t>
                      </a:r>
                      <a:r>
                        <a:rPr lang="ru-RU" sz="1200" dirty="0" err="1" smtClean="0"/>
                        <a:t>техн</a:t>
                      </a:r>
                      <a:r>
                        <a:rPr lang="ru-RU" sz="1200" dirty="0" smtClean="0"/>
                        <a:t>. база для исследований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/>
                        <a:t>Совместные проекты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dirty="0" smtClean="0"/>
                        <a:t>Приглашенные профессора и исполнители НИОКР</a:t>
                      </a:r>
                      <a:endParaRPr lang="ru-RU" sz="1200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5084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Цель программы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</a:rPr>
                        <a:t>Подготовка инженеров и исследователей, способных не только применять существующие информационные технологии в геологической</a:t>
                      </a:r>
                      <a:r>
                        <a:rPr lang="ru-RU" sz="1200" kern="1200" baseline="0" dirty="0" smtClean="0">
                          <a:effectLst/>
                        </a:rPr>
                        <a:t> отрасли, но и вести самостоятельную исследовательскую деятельность, разрабатывать новые программные, аппаратные и методические решения</a:t>
                      </a:r>
                      <a:endParaRPr lang="ru-RU" sz="105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155926"/>
            <a:ext cx="2160239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dirty="0" smtClean="0"/>
              <a:t>Выпускники бакалавриата </a:t>
            </a:r>
            <a:r>
              <a:rPr lang="en-US" sz="1200" dirty="0" smtClean="0"/>
              <a:t>IT </a:t>
            </a:r>
            <a:r>
              <a:rPr lang="ru-RU" sz="1200" dirty="0" smtClean="0"/>
              <a:t>и </a:t>
            </a:r>
            <a:r>
              <a:rPr lang="ru-RU" sz="1200" dirty="0" err="1" smtClean="0"/>
              <a:t>гео</a:t>
            </a:r>
            <a:r>
              <a:rPr lang="ru-RU" sz="1200" dirty="0" smtClean="0"/>
              <a:t>-направлений.</a:t>
            </a:r>
          </a:p>
          <a:p>
            <a:pPr algn="ctr"/>
            <a:r>
              <a:rPr lang="ru-RU" sz="1200" dirty="0" smtClean="0"/>
              <a:t>Специалисты с дефицитом компетенций на стыке </a:t>
            </a:r>
            <a:r>
              <a:rPr lang="en-US" sz="1200" dirty="0" smtClean="0"/>
              <a:t>IT-</a:t>
            </a:r>
            <a:r>
              <a:rPr lang="ru-RU" sz="1200" dirty="0" err="1" smtClean="0"/>
              <a:t>гео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059832" y="4155926"/>
            <a:ext cx="2664296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1200" dirty="0" smtClean="0"/>
              <a:t>Предприятия геологической отрасли,</a:t>
            </a:r>
          </a:p>
          <a:p>
            <a:pPr algn="ctr"/>
            <a:r>
              <a:rPr lang="ru-RU" sz="1200" dirty="0" smtClean="0"/>
              <a:t>академическая карьера,</a:t>
            </a:r>
          </a:p>
          <a:p>
            <a:pPr algn="ctr"/>
            <a:r>
              <a:rPr lang="ru-RU" sz="1200" dirty="0" smtClean="0"/>
              <a:t>технологический стартап,</a:t>
            </a:r>
          </a:p>
          <a:p>
            <a:pPr algn="ctr"/>
            <a:r>
              <a:rPr lang="ru-RU" sz="1200" dirty="0" err="1" smtClean="0"/>
              <a:t>юниорный</a:t>
            </a:r>
            <a:r>
              <a:rPr lang="ru-RU" sz="1200" dirty="0" smtClean="0"/>
              <a:t> геологический бизнес</a:t>
            </a:r>
            <a:endParaRPr lang="ru-RU" sz="12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627784" y="4423786"/>
            <a:ext cx="288032" cy="288032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155926"/>
            <a:ext cx="5544616" cy="830997"/>
          </a:xfrm>
          <a:prstGeom prst="rect">
            <a:avLst/>
          </a:prstGeom>
          <a:noFill/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32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Схема реализации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599" y="987574"/>
            <a:ext cx="4320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/>
              <a:t>1 год обучения</a:t>
            </a:r>
            <a:endParaRPr lang="ru-RU" sz="1200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292079" y="987574"/>
            <a:ext cx="28803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u="sng" dirty="0" smtClean="0"/>
              <a:t>2 год обучения</a:t>
            </a:r>
            <a:endParaRPr lang="ru-RU" sz="1200" u="sng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F300EA-87EF-40A8-B04F-6F2880D80458}"/>
              </a:ext>
            </a:extLst>
          </p:cNvPr>
          <p:cNvSpPr txBox="1"/>
          <p:nvPr/>
        </p:nvSpPr>
        <p:spPr>
          <a:xfrm>
            <a:off x="971599" y="1275606"/>
            <a:ext cx="216024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/>
              <a:t>1 </a:t>
            </a:r>
            <a:r>
              <a:rPr lang="ru-RU" sz="1200" dirty="0" smtClean="0"/>
              <a:t>семестр</a:t>
            </a:r>
          </a:p>
          <a:p>
            <a:r>
              <a:rPr lang="ru-RU" sz="1200" dirty="0" smtClean="0"/>
              <a:t>Базовые </a:t>
            </a:r>
            <a:r>
              <a:rPr lang="ru-RU" sz="1200" dirty="0"/>
              <a:t>практические </a:t>
            </a:r>
            <a:r>
              <a:rPr lang="ru-RU" sz="1200" dirty="0" smtClean="0"/>
              <a:t>компетенции: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 геологии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в </a:t>
            </a:r>
            <a:r>
              <a:rPr lang="en-US" sz="1200" dirty="0" smtClean="0"/>
              <a:t>IT</a:t>
            </a: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AE6211-11E3-4082-8019-EE96B5903D34}"/>
              </a:ext>
            </a:extLst>
          </p:cNvPr>
          <p:cNvSpPr txBox="1"/>
          <p:nvPr/>
        </p:nvSpPr>
        <p:spPr>
          <a:xfrm>
            <a:off x="971599" y="2427734"/>
            <a:ext cx="216024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/>
              <a:t>2 </a:t>
            </a:r>
            <a:r>
              <a:rPr lang="ru-RU" sz="1200" dirty="0" smtClean="0"/>
              <a:t>семестр</a:t>
            </a:r>
          </a:p>
          <a:p>
            <a:r>
              <a:rPr lang="ru-RU" sz="1200" dirty="0" smtClean="0"/>
              <a:t>Начало </a:t>
            </a:r>
            <a:r>
              <a:rPr lang="ru-RU" sz="1200" dirty="0"/>
              <a:t>участия в исследовательских </a:t>
            </a:r>
            <a:r>
              <a:rPr lang="ru-RU" sz="1200" dirty="0" err="1"/>
              <a:t>геоэкологических</a:t>
            </a:r>
            <a:r>
              <a:rPr lang="ru-RU" sz="1200" dirty="0"/>
              <a:t> </a:t>
            </a:r>
            <a:r>
              <a:rPr lang="ru-RU" sz="1200" dirty="0" smtClean="0"/>
              <a:t>проектах: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интеграция с дисциплинами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применение знаний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9AE6211-11E3-4082-8019-EE96B5903D34}"/>
              </a:ext>
            </a:extLst>
          </p:cNvPr>
          <p:cNvSpPr txBox="1"/>
          <p:nvPr/>
        </p:nvSpPr>
        <p:spPr>
          <a:xfrm>
            <a:off x="3131839" y="2211710"/>
            <a:ext cx="21602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Освоение технологий геологической разведки на полевом учебном полигоне: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кейс выбора </a:t>
            </a:r>
            <a:r>
              <a:rPr lang="ru-RU" sz="1200" dirty="0"/>
              <a:t>поисковой лицензии и  последующей реализации поисковых работ на рудные полезные ископаемые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9AE6211-11E3-4082-8019-EE96B5903D34}"/>
              </a:ext>
            </a:extLst>
          </p:cNvPr>
          <p:cNvSpPr txBox="1"/>
          <p:nvPr/>
        </p:nvSpPr>
        <p:spPr>
          <a:xfrm>
            <a:off x="3131839" y="1275606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Учебная практика</a:t>
            </a:r>
            <a:endParaRPr lang="ru-RU" sz="1200" dirty="0"/>
          </a:p>
          <a:p>
            <a:pPr algn="ctr"/>
            <a:r>
              <a:rPr lang="ru-RU" sz="1200" dirty="0" smtClean="0"/>
              <a:t>и</a:t>
            </a:r>
          </a:p>
          <a:p>
            <a:pPr algn="ctr"/>
            <a:r>
              <a:rPr lang="ru-RU" sz="1200" dirty="0" smtClean="0"/>
              <a:t>Летние производственные работы</a:t>
            </a:r>
          </a:p>
        </p:txBody>
      </p:sp>
      <p:cxnSp>
        <p:nvCxnSpPr>
          <p:cNvPr id="13" name="Прямая соединительная линия 12"/>
          <p:cNvCxnSpPr>
            <a:stCxn id="7" idx="1"/>
          </p:cNvCxnSpPr>
          <p:nvPr/>
        </p:nvCxnSpPr>
        <p:spPr>
          <a:xfrm>
            <a:off x="5292079" y="1126074"/>
            <a:ext cx="1" cy="288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131839" y="1419622"/>
            <a:ext cx="0" cy="23762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1"/>
          </p:cNvCxnSpPr>
          <p:nvPr/>
        </p:nvCxnSpPr>
        <p:spPr>
          <a:xfrm>
            <a:off x="971599" y="1126074"/>
            <a:ext cx="0" cy="288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8172399" y="1126074"/>
            <a:ext cx="1" cy="28858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3F300EA-87EF-40A8-B04F-6F2880D80458}"/>
              </a:ext>
            </a:extLst>
          </p:cNvPr>
          <p:cNvSpPr txBox="1"/>
          <p:nvPr/>
        </p:nvSpPr>
        <p:spPr>
          <a:xfrm>
            <a:off x="5292078" y="1275606"/>
            <a:ext cx="2880321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200" dirty="0" smtClean="0"/>
              <a:t>3-4 семестры</a:t>
            </a:r>
          </a:p>
          <a:p>
            <a:r>
              <a:rPr lang="ru-RU" sz="1200" dirty="0" smtClean="0"/>
              <a:t>Дисциплины на </a:t>
            </a:r>
            <a:r>
              <a:rPr lang="ru-RU" sz="1200" dirty="0"/>
              <a:t>собственном или новом реальном материале, участие в</a:t>
            </a:r>
            <a:r>
              <a:rPr lang="en-US" sz="1200" dirty="0"/>
              <a:t> </a:t>
            </a:r>
            <a:r>
              <a:rPr lang="ru-RU" sz="1200" dirty="0"/>
              <a:t>коммерческих и инициативных </a:t>
            </a:r>
            <a:r>
              <a:rPr lang="en-US" sz="1200" dirty="0" err="1" smtClean="0"/>
              <a:t>RnD</a:t>
            </a:r>
            <a:r>
              <a:rPr lang="ru-RU" sz="1200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Сквозной кейс </a:t>
            </a:r>
            <a:r>
              <a:rPr lang="ru-RU" sz="1200" dirty="0" err="1"/>
              <a:t>таргетирования</a:t>
            </a:r>
            <a:r>
              <a:rPr lang="ru-RU" sz="1200" dirty="0"/>
              <a:t> </a:t>
            </a:r>
            <a:r>
              <a:rPr lang="ru-RU" sz="1200" dirty="0" smtClean="0"/>
              <a:t>месторождений (на основе результатов с практики)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Разработка цифрового оборудования и геоинформационных систем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Участие в научной конференции с результатами проекта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Защита результатов проекта как ВКР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323528" y="2373728"/>
            <a:ext cx="144016" cy="399878"/>
            <a:chOff x="1259632" y="2428459"/>
            <a:chExt cx="144016" cy="399878"/>
          </a:xfrm>
        </p:grpSpPr>
        <p:sp>
          <p:nvSpPr>
            <p:cNvPr id="25" name="Овал 24"/>
            <p:cNvSpPr/>
            <p:nvPr/>
          </p:nvSpPr>
          <p:spPr>
            <a:xfrm>
              <a:off x="1259632" y="2428459"/>
              <a:ext cx="144016" cy="144016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flipV="1">
              <a:off x="1259632" y="2612313"/>
              <a:ext cx="144016" cy="216024"/>
            </a:xfrm>
            <a:prstGeom prst="triangl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Стрелка вправо 26"/>
          <p:cNvSpPr/>
          <p:nvPr/>
        </p:nvSpPr>
        <p:spPr>
          <a:xfrm>
            <a:off x="683569" y="2463738"/>
            <a:ext cx="216023" cy="219858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8604448" y="2351123"/>
            <a:ext cx="288032" cy="435737"/>
            <a:chOff x="7236297" y="1992722"/>
            <a:chExt cx="288032" cy="435737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7308305" y="2028581"/>
              <a:ext cx="144016" cy="399878"/>
              <a:chOff x="7884368" y="2388621"/>
              <a:chExt cx="144016" cy="399878"/>
            </a:xfrm>
          </p:grpSpPr>
          <p:sp>
            <p:nvSpPr>
              <p:cNvPr id="31" name="Овал 30"/>
              <p:cNvSpPr/>
              <p:nvPr/>
            </p:nvSpPr>
            <p:spPr>
              <a:xfrm>
                <a:off x="7884368" y="2388621"/>
                <a:ext cx="144016" cy="144016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Равнобедренный треугольник 31"/>
              <p:cNvSpPr/>
              <p:nvPr/>
            </p:nvSpPr>
            <p:spPr>
              <a:xfrm flipV="1">
                <a:off x="7884368" y="2572475"/>
                <a:ext cx="144016" cy="216024"/>
              </a:xfrm>
              <a:prstGeom prst="triangl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" name="Параллелограмм 29"/>
            <p:cNvSpPr/>
            <p:nvPr/>
          </p:nvSpPr>
          <p:spPr>
            <a:xfrm>
              <a:off x="7236297" y="1992722"/>
              <a:ext cx="288032" cy="70267"/>
            </a:xfrm>
            <a:prstGeom prst="parallelogram">
              <a:avLst>
                <a:gd name="adj" fmla="val 155379"/>
              </a:avLst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dk1"/>
                </a:solidFill>
              </a:endParaRPr>
            </a:p>
          </p:txBody>
        </p:sp>
      </p:grpSp>
      <p:sp>
        <p:nvSpPr>
          <p:cNvPr id="33" name="Стрелка вправо 32"/>
          <p:cNvSpPr/>
          <p:nvPr/>
        </p:nvSpPr>
        <p:spPr>
          <a:xfrm>
            <a:off x="8244408" y="2462763"/>
            <a:ext cx="216023" cy="219858"/>
          </a:xfrm>
          <a:prstGeom prst="rightArrow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496" y="4096548"/>
            <a:ext cx="16561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/>
              <a:t>Абитуриенты</a:t>
            </a:r>
            <a:r>
              <a:rPr lang="ru-RU" sz="1100" dirty="0"/>
              <a:t> </a:t>
            </a:r>
            <a:endParaRPr lang="ru-RU" sz="1100" dirty="0" smtClean="0"/>
          </a:p>
          <a:p>
            <a:pPr algn="ctr"/>
            <a:r>
              <a:rPr lang="ru-RU" sz="1100" dirty="0" smtClean="0"/>
              <a:t>с </a:t>
            </a:r>
            <a:r>
              <a:rPr lang="ru-RU" sz="1100" dirty="0"/>
              <a:t>любым естественным или техническим образованием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52320" y="4011910"/>
            <a:ext cx="165618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/>
              <a:t>Выпускники</a:t>
            </a:r>
            <a:endParaRPr lang="ru-RU" sz="1100" dirty="0" smtClean="0"/>
          </a:p>
          <a:p>
            <a:pPr algn="ctr"/>
            <a:r>
              <a:rPr lang="ru-RU" sz="1100" dirty="0" smtClean="0"/>
              <a:t>с опытом </a:t>
            </a:r>
            <a:r>
              <a:rPr lang="ru-RU" sz="1100" dirty="0" err="1" smtClean="0"/>
              <a:t>геоисследований</a:t>
            </a:r>
            <a:r>
              <a:rPr lang="ru-RU" sz="1100" dirty="0" smtClean="0"/>
              <a:t> и компетенциями на стыке </a:t>
            </a:r>
            <a:r>
              <a:rPr lang="en-US" sz="1100" dirty="0" smtClean="0"/>
              <a:t>IT</a:t>
            </a:r>
            <a:r>
              <a:rPr lang="ru-RU" sz="1100" dirty="0" smtClean="0"/>
              <a:t> и геонаук</a:t>
            </a:r>
            <a:endParaRPr lang="ru-RU" sz="1100" dirty="0"/>
          </a:p>
        </p:txBody>
      </p:sp>
      <p:sp>
        <p:nvSpPr>
          <p:cNvPr id="37" name="Пятиугольник 36"/>
          <p:cNvSpPr/>
          <p:nvPr/>
        </p:nvSpPr>
        <p:spPr>
          <a:xfrm>
            <a:off x="1691680" y="4083919"/>
            <a:ext cx="5760640" cy="866710"/>
          </a:xfrm>
          <a:prstGeom prst="homePlate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/>
              <a:t>Структура программы: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 smtClean="0"/>
              <a:t>Модули </a:t>
            </a:r>
            <a:r>
              <a:rPr lang="ru-RU" sz="1200" dirty="0"/>
              <a:t>по 12-14 дней, формирующие законченный блок </a:t>
            </a:r>
            <a:r>
              <a:rPr lang="ru-RU" sz="1200" dirty="0" smtClean="0"/>
              <a:t>знаний </a:t>
            </a:r>
            <a:br>
              <a:rPr lang="ru-RU" sz="1200" dirty="0" smtClean="0"/>
            </a:br>
            <a:r>
              <a:rPr lang="ru-RU" sz="1200" dirty="0" smtClean="0"/>
              <a:t>или </a:t>
            </a:r>
            <a:r>
              <a:rPr lang="ru-RU" sz="1200" dirty="0"/>
              <a:t>навыков и переходящие в следующие </a:t>
            </a:r>
            <a:r>
              <a:rPr lang="ru-RU" sz="1200" dirty="0" smtClean="0"/>
              <a:t>дисциплины</a:t>
            </a:r>
            <a:endParaRPr lang="ru-RU" sz="1200" dirty="0"/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ru-RU" sz="1200" dirty="0"/>
              <a:t>Одновременно читаются </a:t>
            </a:r>
            <a:r>
              <a:rPr lang="ru-RU" sz="1200" dirty="0" smtClean="0"/>
              <a:t>по две дисциплины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35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7"/>
          <a:stretch/>
        </p:blipFill>
        <p:spPr bwMode="auto">
          <a:xfrm>
            <a:off x="6084167" y="3206176"/>
            <a:ext cx="2798515" cy="159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Практическая часть программы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4"/>
          <a:stretch/>
        </p:blipFill>
        <p:spPr bwMode="auto">
          <a:xfrm>
            <a:off x="251520" y="1192565"/>
            <a:ext cx="2808312" cy="175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1387"/>
            <a:ext cx="2808311" cy="1582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64638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06" b="9287"/>
          <a:stretch/>
        </p:blipFill>
        <p:spPr bwMode="auto">
          <a:xfrm>
            <a:off x="6084168" y="1203598"/>
            <a:ext cx="2798515" cy="174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91556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1. Полевая учебная практика: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91556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2. Работа в лабораториях:</a:t>
            </a:r>
            <a:endParaRPr lang="ru-RU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3218619"/>
            <a:ext cx="3024337" cy="1585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31840" y="113159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с аппаратной и </a:t>
            </a:r>
            <a:r>
              <a:rPr lang="en-US" sz="1200" dirty="0" smtClean="0"/>
              <a:t>IT-</a:t>
            </a:r>
            <a:r>
              <a:rPr lang="ru-RU" sz="1200" dirty="0" smtClean="0"/>
              <a:t>частью: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307580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и с </a:t>
            </a:r>
            <a:r>
              <a:rPr lang="ru-RU" sz="1200" dirty="0" err="1" smtClean="0"/>
              <a:t>геоданными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84168" y="915566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3. Реальные </a:t>
            </a:r>
            <a:r>
              <a:rPr lang="ru-RU" sz="1200" dirty="0" err="1" smtClean="0"/>
              <a:t>геоисследования</a:t>
            </a:r>
            <a:r>
              <a:rPr lang="ru-RU" sz="1200" dirty="0" smtClean="0"/>
              <a:t>: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2931790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4. Участие в конференциях: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22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915</Words>
  <Application>Microsoft Office PowerPoint</Application>
  <PresentationFormat>Экран (16:9)</PresentationFormat>
  <Paragraphs>169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Инженерные магистратуры Иркутского политеха</vt:lpstr>
      <vt:lpstr>Ключевые особенности инженерной магистратуры</vt:lpstr>
      <vt:lpstr>Пример 1: Передовые производственные технологии</vt:lpstr>
      <vt:lpstr>Этапы создания программы</vt:lpstr>
      <vt:lpstr>Типовая схема инженерного проекта</vt:lpstr>
      <vt:lpstr>Особенности программы</vt:lpstr>
      <vt:lpstr>Пример 2: Информационные технологии в недропользовании</vt:lpstr>
      <vt:lpstr>Схема реализации программы</vt:lpstr>
      <vt:lpstr>Практическая часть программы</vt:lpstr>
      <vt:lpstr>Особенности программы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Инженерные магистратуры Иркутского политеха</dc:title>
  <cp:lastModifiedBy>Константин Андреевич Однокурцев</cp:lastModifiedBy>
  <cp:revision>137</cp:revision>
  <dcterms:modified xsi:type="dcterms:W3CDTF">2022-04-06T02:51:52Z</dcterms:modified>
</cp:coreProperties>
</file>