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ileron Regular" panose="020B0604020202020204" charset="0"/>
      <p:regular r:id="rId19"/>
    </p:embeddedFont>
    <p:embeddedFont>
      <p:font typeface="Oswald Bold" panose="020B0604020202020204" charset="-52"/>
      <p:regular r:id="rId20"/>
    </p:embeddedFont>
    <p:embeddedFont>
      <p:font typeface="Aileron Regular Bold" panose="020B0604020202020204" charset="0"/>
      <p:regular r:id="rId21"/>
    </p:embeddedFont>
    <p:embeddedFont>
      <p:font typeface="Oswald" panose="020B0604020202020204" charset="-52"/>
      <p:regular r:id="rId22"/>
    </p:embeddedFont>
    <p:embeddedFont>
      <p:font typeface="Open Sans Bold" panose="020B0604020202020204" charset="0"/>
      <p:regular r:id="rId23"/>
    </p:embeddedFont>
    <p:embeddedFont>
      <p:font typeface="Open Sans" panose="020B0604020202020204" charset="0"/>
      <p:regular r:id="rId24"/>
    </p:embeddedFont>
    <p:embeddedFont>
      <p:font typeface="Open Sans Light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4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7990" y="375810"/>
            <a:ext cx="2372893" cy="12545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22541" y="603419"/>
            <a:ext cx="4354876" cy="8505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9224" y="3639435"/>
            <a:ext cx="11645366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swald"/>
              </a:rPr>
              <a:t>Развитие и модели магистратуры УрФУ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" y="6210300"/>
            <a:ext cx="9975322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5" dirty="0" err="1" smtClean="0">
                <a:solidFill>
                  <a:srgbClr val="FFFFFF"/>
                </a:solidFill>
                <a:latin typeface="Oswald"/>
              </a:rPr>
              <a:t>Докладчик</a:t>
            </a:r>
            <a:r>
              <a:rPr lang="ru-RU" sz="2985" dirty="0" smtClean="0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985" dirty="0" smtClean="0">
                <a:solidFill>
                  <a:srgbClr val="FFFFFF"/>
                </a:solidFill>
                <a:latin typeface="Oswald"/>
              </a:rPr>
              <a:t>:</a:t>
            </a:r>
            <a:endParaRPr lang="ru-RU" sz="2985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4180"/>
              </a:lnSpc>
            </a:pPr>
            <a:endParaRPr lang="en-US" sz="2985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4180"/>
              </a:lnSpc>
            </a:pPr>
            <a:r>
              <a:rPr lang="en-US" sz="2985" dirty="0">
                <a:solidFill>
                  <a:srgbClr val="FFFFFF"/>
                </a:solidFill>
                <a:latin typeface="Oswald"/>
              </a:rPr>
              <a:t>Андрейченко Наталья Владимировна</a:t>
            </a:r>
          </a:p>
          <a:p>
            <a:pPr>
              <a:lnSpc>
                <a:spcPts val="4180"/>
              </a:lnSpc>
            </a:pPr>
            <a:r>
              <a:rPr lang="en-US" sz="2800" dirty="0" err="1">
                <a:solidFill>
                  <a:srgbClr val="FFFFFF"/>
                </a:solidFill>
                <a:latin typeface="Oswald"/>
              </a:rPr>
              <a:t>Проректор</a:t>
            </a:r>
            <a:r>
              <a:rPr lang="en-US" sz="280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swald"/>
              </a:rPr>
              <a:t>по</a:t>
            </a:r>
            <a:r>
              <a:rPr lang="en-US" sz="280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swald"/>
              </a:rPr>
              <a:t>развитию</a:t>
            </a:r>
            <a:r>
              <a:rPr lang="en-US" sz="280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swald"/>
              </a:rPr>
              <a:t>магистратуры</a:t>
            </a:r>
            <a:r>
              <a:rPr lang="en-US" sz="280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Oswald"/>
              </a:rPr>
              <a:t>УрФУ</a:t>
            </a:r>
            <a:endParaRPr lang="ru-RU" sz="2800" dirty="0" smtClean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4180"/>
              </a:lnSpc>
            </a:pPr>
            <a:endParaRPr lang="ru-RU" sz="2985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4180"/>
              </a:lnSpc>
            </a:pPr>
            <a:r>
              <a:rPr lang="ru-RU" sz="2985" dirty="0" smtClean="0">
                <a:solidFill>
                  <a:srgbClr val="FFFFFF"/>
                </a:solidFill>
                <a:latin typeface="Oswald"/>
              </a:rPr>
              <a:t>Валентина Андреевна </a:t>
            </a:r>
            <a:r>
              <a:rPr lang="ru-RU" sz="2985" dirty="0" err="1" smtClean="0">
                <a:solidFill>
                  <a:srgbClr val="FFFFFF"/>
                </a:solidFill>
                <a:latin typeface="Oswald"/>
              </a:rPr>
              <a:t>Овчинникова</a:t>
            </a:r>
            <a:endParaRPr lang="ru-RU" sz="2985" dirty="0" smtClean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4180"/>
              </a:lnSpc>
            </a:pPr>
            <a:r>
              <a:rPr lang="ru-RU" sz="2800" dirty="0" smtClean="0">
                <a:solidFill>
                  <a:srgbClr val="FFFFFF"/>
                </a:solidFill>
                <a:latin typeface="Oswald"/>
              </a:rPr>
              <a:t>Заместитель проректора по ДПО и проектному обучению</a:t>
            </a:r>
            <a:endParaRPr lang="ru-RU" sz="2800" dirty="0" smtClean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4180"/>
              </a:lnSpc>
            </a:pPr>
            <a:endParaRPr lang="ru-RU" sz="2985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4180"/>
              </a:lnSpc>
            </a:pPr>
            <a:endParaRPr lang="en-US" sz="2985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4180"/>
              </a:lnSpc>
            </a:pPr>
            <a:endParaRPr lang="en-US" sz="2985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990" y="375810"/>
            <a:ext cx="2372893" cy="12545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642634" y="290085"/>
            <a:ext cx="11645366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swald"/>
              </a:rPr>
              <a:t>Модели инженерной магистратуры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2541" y="603419"/>
            <a:ext cx="4354876" cy="8505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1743" b="1743"/>
          <a:stretch>
            <a:fillRect/>
          </a:stretch>
        </p:blipFill>
        <p:spPr>
          <a:xfrm>
            <a:off x="2160585" y="2752738"/>
            <a:ext cx="14438715" cy="75342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96705" y="1831865"/>
            <a:ext cx="11566475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Oswald Bold"/>
              </a:rPr>
              <a:t>Модель 2 – Проектное и практическое обучение по тематикам предприятий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2999" y="4056201"/>
            <a:ext cx="6407412" cy="558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Oswald Bold"/>
              </a:rPr>
              <a:t>Возможности для студента:</a:t>
            </a:r>
          </a:p>
          <a:p>
            <a:pPr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FFFFFF"/>
              </a:solidFill>
              <a:latin typeface="Oswald Bold"/>
            </a:endParaRP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Oswald"/>
              </a:rPr>
              <a:t>Реализация практической части на основе реальных задач;</a:t>
            </a: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Oswald"/>
              </a:rPr>
              <a:t>Отсутствие разрыва от реальной деятельности на базе предприятия;</a:t>
            </a: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Oswald"/>
              </a:rPr>
              <a:t>Возможности для предприятия:</a:t>
            </a: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Oswald"/>
              </a:rPr>
              <a:t>Рекрутинг профессиональноориентированных студентов;</a:t>
            </a: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Oswald"/>
              </a:rPr>
              <a:t>Глубокий ассесмент будущих сотрудников в период обучения;</a:t>
            </a: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Oswald"/>
              </a:rPr>
              <a:t>Глубокая проработка задач предприятия при участии научных работников университета.</a:t>
            </a:r>
          </a:p>
          <a:p>
            <a:pPr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990" y="375810"/>
            <a:ext cx="2372893" cy="12545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642634" y="290085"/>
            <a:ext cx="11645366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swald"/>
              </a:rPr>
              <a:t>Модели инженерной магистратуры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2541" y="603419"/>
            <a:ext cx="4354876" cy="8505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50" b="50"/>
          <a:stretch>
            <a:fillRect/>
          </a:stretch>
        </p:blipFill>
        <p:spPr>
          <a:xfrm>
            <a:off x="297990" y="2670692"/>
            <a:ext cx="15527406" cy="70968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498452" y="1831865"/>
            <a:ext cx="5623768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Oswald"/>
              </a:rPr>
              <a:t>Модель 3 – Производственное портфолио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05442" y="4290075"/>
            <a:ext cx="7733330" cy="5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Oswald Bold"/>
              </a:rPr>
              <a:t>Возможности для студента: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FFFFFF"/>
              </a:solidFill>
              <a:latin typeface="Oswald Bold"/>
            </a:endParaRP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Oswald"/>
              </a:rPr>
              <a:t>Формирование индивидуальной программы с учетом профессиональной траектории развития;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Oswald"/>
              </a:rPr>
              <a:t>Связка с реальной деятельностью на базе предприятия в образовательной программе;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FFFFFF"/>
              </a:solidFill>
              <a:latin typeface="Oswald"/>
            </a:endParaRP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Oswald Bold"/>
              </a:rPr>
              <a:t>Возможности для предприятия: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Oswald"/>
              </a:rPr>
              <a:t>Подготовка кадров в интересах и под актуальные задачи предприятия;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Oswald"/>
              </a:rPr>
              <a:t>Глубокая проработка задач предприятия при участии научных работников университета;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Oswald"/>
              </a:rPr>
              <a:t>Система оперативной сборки профессиональных модулей под запрос предприятия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4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7990" y="375810"/>
            <a:ext cx="2372893" cy="12545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22541" y="603419"/>
            <a:ext cx="4354876" cy="8505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622704" y="4661852"/>
            <a:ext cx="11645366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swald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990" y="375810"/>
            <a:ext cx="2372893" cy="12545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21205" y="517694"/>
            <a:ext cx="11645366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swald"/>
              </a:rPr>
              <a:t>Ключевые тренды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2541" y="603419"/>
            <a:ext cx="4354876" cy="8505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886572" y="2550876"/>
            <a:ext cx="3863861" cy="6010906"/>
            <a:chOff x="0" y="0"/>
            <a:chExt cx="5151815" cy="8014541"/>
          </a:xfrm>
        </p:grpSpPr>
        <p:sp>
          <p:nvSpPr>
            <p:cNvPr id="6" name="AutoShape 6"/>
            <p:cNvSpPr/>
            <p:nvPr/>
          </p:nvSpPr>
          <p:spPr>
            <a:xfrm>
              <a:off x="0" y="1950369"/>
              <a:ext cx="5151815" cy="6064172"/>
            </a:xfrm>
            <a:prstGeom prst="rect">
              <a:avLst/>
            </a:prstGeom>
            <a:solidFill>
              <a:srgbClr val="2C92D5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5151815" cy="2474838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98343" y="472805"/>
              <a:ext cx="2955129" cy="29551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43348" y="718649"/>
              <a:ext cx="2463439" cy="246343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297990" y="2572125"/>
            <a:ext cx="3863861" cy="6010906"/>
            <a:chOff x="0" y="0"/>
            <a:chExt cx="5151815" cy="8014541"/>
          </a:xfrm>
        </p:grpSpPr>
        <p:sp>
          <p:nvSpPr>
            <p:cNvPr id="11" name="AutoShape 11"/>
            <p:cNvSpPr/>
            <p:nvPr/>
          </p:nvSpPr>
          <p:spPr>
            <a:xfrm>
              <a:off x="0" y="1950369"/>
              <a:ext cx="5151815" cy="6064172"/>
            </a:xfrm>
            <a:prstGeom prst="rect">
              <a:avLst/>
            </a:prstGeom>
            <a:solidFill>
              <a:srgbClr val="516AB4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0" y="0"/>
              <a:ext cx="5151815" cy="2474838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98343" y="472805"/>
              <a:ext cx="2955129" cy="295512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43348" y="718649"/>
              <a:ext cx="2463439" cy="2463439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9311958" y="2572125"/>
            <a:ext cx="3863861" cy="6010906"/>
            <a:chOff x="0" y="0"/>
            <a:chExt cx="5151815" cy="8014541"/>
          </a:xfrm>
        </p:grpSpPr>
        <p:sp>
          <p:nvSpPr>
            <p:cNvPr id="16" name="AutoShape 16"/>
            <p:cNvSpPr/>
            <p:nvPr/>
          </p:nvSpPr>
          <p:spPr>
            <a:xfrm>
              <a:off x="0" y="1950369"/>
              <a:ext cx="5151815" cy="6064172"/>
            </a:xfrm>
            <a:prstGeom prst="rect">
              <a:avLst/>
            </a:prstGeom>
            <a:solidFill>
              <a:srgbClr val="496E8D"/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0" y="0"/>
              <a:ext cx="5151815" cy="2474838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98343" y="472805"/>
              <a:ext cx="2955129" cy="295512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43348" y="718649"/>
              <a:ext cx="2463439" cy="2463439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3635975" y="2572125"/>
            <a:ext cx="3836543" cy="5968408"/>
            <a:chOff x="0" y="0"/>
            <a:chExt cx="5115391" cy="7957877"/>
          </a:xfrm>
        </p:grpSpPr>
        <p:sp>
          <p:nvSpPr>
            <p:cNvPr id="21" name="AutoShape 21"/>
            <p:cNvSpPr/>
            <p:nvPr/>
          </p:nvSpPr>
          <p:spPr>
            <a:xfrm>
              <a:off x="0" y="1936580"/>
              <a:ext cx="5115391" cy="6021298"/>
            </a:xfrm>
            <a:prstGeom prst="rect">
              <a:avLst/>
            </a:prstGeom>
            <a:solidFill>
              <a:srgbClr val="1F4BA4"/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0" y="0"/>
              <a:ext cx="5115391" cy="245734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90578" y="469462"/>
              <a:ext cx="2934236" cy="293423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33851" y="713568"/>
              <a:ext cx="2446022" cy="2446022"/>
            </a:xfrm>
            <a:prstGeom prst="rect">
              <a:avLst/>
            </a:prstGeom>
          </p:spPr>
        </p:pic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56535" y="3483460"/>
            <a:ext cx="1145793" cy="114579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rcRect t="4438" b="4438"/>
          <a:stretch>
            <a:fillRect/>
          </a:stretch>
        </p:blipFill>
        <p:spPr>
          <a:xfrm>
            <a:off x="6042362" y="3197927"/>
            <a:ext cx="1552281" cy="143132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367350" y="3095488"/>
            <a:ext cx="1753076" cy="163620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786739" y="3197927"/>
            <a:ext cx="1599086" cy="1599086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924033" y="5190225"/>
            <a:ext cx="2611775" cy="2353986"/>
            <a:chOff x="0" y="0"/>
            <a:chExt cx="3482366" cy="3138648"/>
          </a:xfrm>
        </p:grpSpPr>
        <p:sp>
          <p:nvSpPr>
            <p:cNvPr id="30" name="TextBox 30"/>
            <p:cNvSpPr txBox="1"/>
            <p:nvPr/>
          </p:nvSpPr>
          <p:spPr>
            <a:xfrm>
              <a:off x="0" y="0"/>
              <a:ext cx="3482366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399" spc="240">
                  <a:solidFill>
                    <a:srgbClr val="FFFFFF"/>
                  </a:solidFill>
                  <a:latin typeface="Aileron Regular Bold"/>
                </a:rPr>
                <a:t>1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33573"/>
              <a:ext cx="3482366" cy="2505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dirty="0" err="1">
                  <a:solidFill>
                    <a:srgbClr val="FFFFFF"/>
                  </a:solidFill>
                  <a:latin typeface="Oswald"/>
                </a:rPr>
                <a:t>Магистратура</a:t>
              </a:r>
              <a:r>
                <a:rPr lang="en-US" sz="2000" dirty="0">
                  <a:solidFill>
                    <a:srgbClr val="FFFFFF"/>
                  </a:solidFill>
                  <a:latin typeface="Oswald"/>
                </a:rPr>
                <a:t> - </a:t>
              </a:r>
              <a:r>
                <a:rPr lang="en-US" sz="2000" dirty="0" err="1">
                  <a:solidFill>
                    <a:srgbClr val="FFFFFF"/>
                  </a:solidFill>
                  <a:latin typeface="Oswald"/>
                </a:rPr>
                <a:t>самостоятельный</a:t>
              </a:r>
              <a:r>
                <a:rPr lang="en-US" sz="2000" dirty="0">
                  <a:solidFill>
                    <a:srgbClr val="FFFFFF"/>
                  </a:solidFill>
                  <a:latin typeface="Oswald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Oswald"/>
                </a:rPr>
                <a:t>уровень</a:t>
              </a:r>
              <a:r>
                <a:rPr lang="en-US" sz="2000" dirty="0">
                  <a:solidFill>
                    <a:srgbClr val="FFFFFF"/>
                  </a:solidFill>
                  <a:latin typeface="Oswald"/>
                </a:rPr>
                <a:t> (</a:t>
              </a:r>
              <a:r>
                <a:rPr lang="en-US" sz="2000" dirty="0" err="1">
                  <a:solidFill>
                    <a:srgbClr val="FFFFFF"/>
                  </a:solidFill>
                  <a:latin typeface="Oswald"/>
                </a:rPr>
                <a:t>не</a:t>
              </a:r>
              <a:r>
                <a:rPr lang="en-US" sz="2000" dirty="0">
                  <a:solidFill>
                    <a:srgbClr val="FFFFFF"/>
                  </a:solidFill>
                  <a:latin typeface="Oswald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Oswald"/>
                </a:rPr>
                <a:t>только</a:t>
              </a:r>
              <a:r>
                <a:rPr lang="en-US" sz="2000" dirty="0">
                  <a:solidFill>
                    <a:srgbClr val="FFFFFF"/>
                  </a:solidFill>
                  <a:latin typeface="Oswald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Oswald"/>
                </a:rPr>
                <a:t>продолжение</a:t>
              </a:r>
              <a:r>
                <a:rPr lang="en-US" sz="2000" dirty="0">
                  <a:solidFill>
                    <a:srgbClr val="FFFFFF"/>
                  </a:solidFill>
                  <a:latin typeface="Oswald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Oswald"/>
                </a:rPr>
                <a:t>бакалавриата</a:t>
              </a:r>
              <a:r>
                <a:rPr lang="en-US" sz="2000" dirty="0">
                  <a:solidFill>
                    <a:srgbClr val="FFFFFF"/>
                  </a:solidFill>
                  <a:latin typeface="Oswald"/>
                </a:rPr>
                <a:t>)</a:t>
              </a:r>
            </a:p>
            <a:p>
              <a:pPr algn="ctr">
                <a:lnSpc>
                  <a:spcPts val="3000"/>
                </a:lnSpc>
              </a:pPr>
              <a:endParaRPr lang="en-US" sz="2000" dirty="0">
                <a:solidFill>
                  <a:srgbClr val="FFFFFF"/>
                </a:solidFill>
                <a:latin typeface="Oswald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388696" y="5305033"/>
            <a:ext cx="3064096" cy="3010731"/>
            <a:chOff x="0" y="0"/>
            <a:chExt cx="4085461" cy="4014308"/>
          </a:xfrm>
        </p:grpSpPr>
        <p:sp>
          <p:nvSpPr>
            <p:cNvPr id="33" name="TextBox 33"/>
            <p:cNvSpPr txBox="1"/>
            <p:nvPr/>
          </p:nvSpPr>
          <p:spPr>
            <a:xfrm>
              <a:off x="0" y="0"/>
              <a:ext cx="4085461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spc="240">
                  <a:solidFill>
                    <a:srgbClr val="FFFFFF"/>
                  </a:solidFill>
                  <a:latin typeface="Aileron Regular Bold"/>
                </a:rPr>
                <a:t>2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591658"/>
              <a:ext cx="4085461" cy="3422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en-US" sz="1999">
                  <a:solidFill>
                    <a:srgbClr val="FFFFFF"/>
                  </a:solidFill>
                  <a:latin typeface="Oswald"/>
                </a:rPr>
                <a:t>Треки поступления в магистратуру дифференцированыпо следующим критериям: 1) перерыв в обучении; 2) смена вуза; 3) смена города в бакалавриате; 4) смена города.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615515" y="5140544"/>
            <a:ext cx="3256746" cy="3499352"/>
            <a:chOff x="0" y="0"/>
            <a:chExt cx="4342328" cy="4665802"/>
          </a:xfrm>
        </p:grpSpPr>
        <p:sp>
          <p:nvSpPr>
            <p:cNvPr id="36" name="TextBox 36"/>
            <p:cNvSpPr txBox="1"/>
            <p:nvPr/>
          </p:nvSpPr>
          <p:spPr>
            <a:xfrm>
              <a:off x="0" y="0"/>
              <a:ext cx="4342328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spc="240">
                  <a:solidFill>
                    <a:srgbClr val="FFFFFF"/>
                  </a:solidFill>
                  <a:latin typeface="Aileron Regular Bold"/>
                </a:rPr>
                <a:t>3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636728"/>
              <a:ext cx="4342328" cy="402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>
                  <a:solidFill>
                    <a:srgbClr val="FFFFFF"/>
                  </a:solidFill>
                  <a:latin typeface="Oswald"/>
                </a:rPr>
                <a:t>Стратегии поступления, включающие смену региона при поступлении, характерны для магистрантов, выбирающих уникальные программы отсюда необходимость стратификации ОП и продуктовая логика</a:t>
              </a:r>
            </a:p>
            <a:p>
              <a:pPr algn="ctr">
                <a:lnSpc>
                  <a:spcPts val="3000"/>
                </a:lnSpc>
              </a:pPr>
              <a:endParaRPr lang="en-US" sz="2000">
                <a:solidFill>
                  <a:srgbClr val="FFFFFF"/>
                </a:solidFill>
                <a:latin typeface="Oswa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3880258" y="5156860"/>
            <a:ext cx="3346728" cy="3466721"/>
            <a:chOff x="0" y="0"/>
            <a:chExt cx="4462304" cy="4622294"/>
          </a:xfrm>
        </p:grpSpPr>
        <p:sp>
          <p:nvSpPr>
            <p:cNvPr id="39" name="TextBox 39"/>
            <p:cNvSpPr txBox="1"/>
            <p:nvPr/>
          </p:nvSpPr>
          <p:spPr>
            <a:xfrm>
              <a:off x="0" y="0"/>
              <a:ext cx="4462304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spc="240">
                  <a:solidFill>
                    <a:srgbClr val="FFFFFF"/>
                  </a:solidFill>
                  <a:latin typeface="Aileron Regular Bold"/>
                </a:rPr>
                <a:t>4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704344"/>
              <a:ext cx="4462304" cy="391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en-US" sz="1999">
                  <a:solidFill>
                    <a:srgbClr val="FFFFFF"/>
                  </a:solidFill>
                  <a:latin typeface="Oswald"/>
                </a:rPr>
                <a:t>Доказано, что треки поступления больше могут сказать о потенциальном импакте (измеримое улучшение-регион,вуз) магистерской программы, чем конкурс при поступлении и количество КЦП</a:t>
              </a:r>
            </a:p>
            <a:p>
              <a:pPr algn="ctr">
                <a:lnSpc>
                  <a:spcPts val="2999"/>
                </a:lnSpc>
              </a:pPr>
              <a:endParaRPr lang="en-US" sz="1999">
                <a:solidFill>
                  <a:srgbClr val="FFFFFF"/>
                </a:solidFill>
                <a:latin typeface="Oswa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990" y="375810"/>
            <a:ext cx="2372893" cy="12545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21205" y="517694"/>
            <a:ext cx="11645366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swald"/>
              </a:rPr>
              <a:t>Ключевые тренды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2541" y="603419"/>
            <a:ext cx="4354876" cy="8505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758383" y="2603584"/>
            <a:ext cx="3863861" cy="6010906"/>
            <a:chOff x="0" y="0"/>
            <a:chExt cx="5151815" cy="8014541"/>
          </a:xfrm>
        </p:grpSpPr>
        <p:sp>
          <p:nvSpPr>
            <p:cNvPr id="6" name="AutoShape 6"/>
            <p:cNvSpPr/>
            <p:nvPr/>
          </p:nvSpPr>
          <p:spPr>
            <a:xfrm>
              <a:off x="0" y="1950369"/>
              <a:ext cx="5151815" cy="6064172"/>
            </a:xfrm>
            <a:prstGeom prst="rect">
              <a:avLst/>
            </a:prstGeom>
            <a:solidFill>
              <a:srgbClr val="2C92D5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5151815" cy="2474838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98343" y="472805"/>
              <a:ext cx="2955129" cy="29551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43348" y="718649"/>
              <a:ext cx="2463439" cy="246343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933858" y="2603584"/>
            <a:ext cx="3863861" cy="6010906"/>
            <a:chOff x="0" y="0"/>
            <a:chExt cx="5151815" cy="8014541"/>
          </a:xfrm>
        </p:grpSpPr>
        <p:sp>
          <p:nvSpPr>
            <p:cNvPr id="11" name="AutoShape 11"/>
            <p:cNvSpPr/>
            <p:nvPr/>
          </p:nvSpPr>
          <p:spPr>
            <a:xfrm>
              <a:off x="0" y="1950369"/>
              <a:ext cx="5151815" cy="6064172"/>
            </a:xfrm>
            <a:prstGeom prst="rect">
              <a:avLst/>
            </a:prstGeom>
            <a:solidFill>
              <a:srgbClr val="516AB4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0" y="0"/>
              <a:ext cx="5151815" cy="2474838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98343" y="472805"/>
              <a:ext cx="2955129" cy="295512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43348" y="718649"/>
              <a:ext cx="2463439" cy="2463439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1698987" y="2603584"/>
            <a:ext cx="3863861" cy="6010906"/>
            <a:chOff x="0" y="0"/>
            <a:chExt cx="5151815" cy="8014541"/>
          </a:xfrm>
        </p:grpSpPr>
        <p:sp>
          <p:nvSpPr>
            <p:cNvPr id="16" name="AutoShape 16"/>
            <p:cNvSpPr/>
            <p:nvPr/>
          </p:nvSpPr>
          <p:spPr>
            <a:xfrm>
              <a:off x="0" y="1950369"/>
              <a:ext cx="5151815" cy="6064172"/>
            </a:xfrm>
            <a:prstGeom prst="rect">
              <a:avLst/>
            </a:prstGeom>
            <a:solidFill>
              <a:srgbClr val="496E8D"/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0" y="0"/>
              <a:ext cx="5151815" cy="2474838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98343" y="472805"/>
              <a:ext cx="2955129" cy="295512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43348" y="718649"/>
              <a:ext cx="2463439" cy="2463439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08918" y="3289497"/>
            <a:ext cx="1513741" cy="15137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566271" y="3102716"/>
            <a:ext cx="2248084" cy="222163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802338" y="3289497"/>
            <a:ext cx="1657159" cy="163205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277842" y="5187662"/>
            <a:ext cx="3143363" cy="3026390"/>
            <a:chOff x="0" y="0"/>
            <a:chExt cx="4191151" cy="403518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0"/>
              <a:ext cx="4191151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spc="240">
                  <a:solidFill>
                    <a:srgbClr val="FFFFFF"/>
                  </a:solidFill>
                  <a:latin typeface="Aileron Regular Bold"/>
                </a:rPr>
                <a:t>5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612536"/>
              <a:ext cx="4191151" cy="3422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en-US" sz="1999">
                  <a:solidFill>
                    <a:srgbClr val="FFFFFF"/>
                  </a:solidFill>
                  <a:latin typeface="Oswald"/>
                </a:rPr>
                <a:t>Гипотеза о том, что выпускники программ бакалавриата в год завершения продолжают обучение в магистратуре в своем ВУЗе, не подтвердилась (исследования с 2017)</a:t>
              </a:r>
            </a:p>
            <a:p>
              <a:pPr algn="ctr">
                <a:lnSpc>
                  <a:spcPts val="2999"/>
                </a:lnSpc>
              </a:pPr>
              <a:endParaRPr lang="en-US" sz="1999">
                <a:solidFill>
                  <a:srgbClr val="FFFFFF"/>
                </a:solidFill>
                <a:latin typeface="Oswal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60507" y="5187662"/>
            <a:ext cx="2953990" cy="3010731"/>
            <a:chOff x="0" y="0"/>
            <a:chExt cx="3938653" cy="4014308"/>
          </a:xfrm>
        </p:grpSpPr>
        <p:sp>
          <p:nvSpPr>
            <p:cNvPr id="27" name="TextBox 27"/>
            <p:cNvSpPr txBox="1"/>
            <p:nvPr/>
          </p:nvSpPr>
          <p:spPr>
            <a:xfrm>
              <a:off x="0" y="0"/>
              <a:ext cx="3938653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spc="240">
                  <a:solidFill>
                    <a:srgbClr val="FFFFFF"/>
                  </a:solidFill>
                  <a:latin typeface="Aileron Regular Bold"/>
                </a:rPr>
                <a:t>6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591658"/>
              <a:ext cx="3938653" cy="3422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en-US" sz="1999">
                  <a:solidFill>
                    <a:srgbClr val="FFFFFF"/>
                  </a:solidFill>
                  <a:latin typeface="Oswald"/>
                </a:rPr>
                <a:t>Неприятие продуктовой логики и отсутствие компетенций РОП в проектировании, продвижении, реализации ОП под стратифицированный продукт и его ЦА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002545" y="5324352"/>
            <a:ext cx="3256746" cy="2737352"/>
            <a:chOff x="0" y="0"/>
            <a:chExt cx="4342328" cy="3649802"/>
          </a:xfrm>
        </p:grpSpPr>
        <p:sp>
          <p:nvSpPr>
            <p:cNvPr id="30" name="TextBox 30"/>
            <p:cNvSpPr txBox="1"/>
            <p:nvPr/>
          </p:nvSpPr>
          <p:spPr>
            <a:xfrm>
              <a:off x="0" y="0"/>
              <a:ext cx="4342328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 spc="240">
                  <a:solidFill>
                    <a:srgbClr val="FFFFFF"/>
                  </a:solidFill>
                  <a:latin typeface="Aileron Regular Bold"/>
                </a:rPr>
                <a:t>7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36728"/>
              <a:ext cx="4342328" cy="301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>
                  <a:solidFill>
                    <a:srgbClr val="FFFFFF"/>
                  </a:solidFill>
                  <a:latin typeface="Oswald"/>
                </a:rPr>
                <a:t>Форматы реализации и содержание программ магистратуры не учитывают разрозненность мотивов, уровня ЦА в рамках одной ОП</a:t>
              </a:r>
            </a:p>
            <a:p>
              <a:pPr algn="ctr">
                <a:lnSpc>
                  <a:spcPts val="3000"/>
                </a:lnSpc>
              </a:pPr>
              <a:endParaRPr lang="en-US" sz="2000">
                <a:solidFill>
                  <a:srgbClr val="FFFFFF"/>
                </a:solidFill>
                <a:latin typeface="Oswa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990" y="375810"/>
            <a:ext cx="2372893" cy="12545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21205" y="517694"/>
            <a:ext cx="11645366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swald"/>
              </a:rPr>
              <a:t>Общая картина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2541" y="603419"/>
            <a:ext cx="4354876" cy="8505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27870" r="1594"/>
          <a:stretch>
            <a:fillRect/>
          </a:stretch>
        </p:blipFill>
        <p:spPr>
          <a:xfrm>
            <a:off x="1757674" y="1934728"/>
            <a:ext cx="13387129" cy="34454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8203" y="5713398"/>
            <a:ext cx="8411997" cy="43844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851994" y="5913638"/>
            <a:ext cx="6841158" cy="41841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990" y="375810"/>
            <a:ext cx="2372893" cy="12545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21205" y="517694"/>
            <a:ext cx="11645366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swald"/>
              </a:rPr>
              <a:t>Точки роста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2541" y="603419"/>
            <a:ext cx="4354876" cy="8505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47346" y="5654395"/>
            <a:ext cx="2027967" cy="2005199"/>
            <a:chOff x="0" y="0"/>
            <a:chExt cx="2703957" cy="2673599"/>
          </a:xfrm>
        </p:grpSpPr>
        <p:sp>
          <p:nvSpPr>
            <p:cNvPr id="6" name="TextBox 6"/>
            <p:cNvSpPr txBox="1"/>
            <p:nvPr/>
          </p:nvSpPr>
          <p:spPr>
            <a:xfrm>
              <a:off x="2180551" y="2160534"/>
              <a:ext cx="523406" cy="51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Item 1</a:t>
              </a:r>
            </a:p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30,1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523406" cy="51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Item 2</a:t>
              </a:r>
            </a:p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100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02649" y="187470"/>
              <a:ext cx="2298659" cy="2298659"/>
              <a:chOff x="0" y="0"/>
              <a:chExt cx="2540000" cy="254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26173" y="0"/>
                <a:ext cx="2668410" cy="2640935"/>
              </a:xfrm>
              <a:custGeom>
                <a:avLst/>
                <a:gdLst/>
                <a:ahLst/>
                <a:cxnLst/>
                <a:rect l="l" t="t" r="r" b="b"/>
                <a:pathLst>
                  <a:path w="2668410" h="2640935">
                    <a:moveTo>
                      <a:pt x="1296173" y="0"/>
                    </a:moveTo>
                    <a:cubicBezTo>
                      <a:pt x="1816078" y="0"/>
                      <a:pt x="2283478" y="316884"/>
                      <a:pt x="2475944" y="799851"/>
                    </a:cubicBezTo>
                    <a:cubicBezTo>
                      <a:pt x="2668411" y="1282819"/>
                      <a:pt x="2547070" y="1834321"/>
                      <a:pt x="2169666" y="2191906"/>
                    </a:cubicBezTo>
                    <a:cubicBezTo>
                      <a:pt x="1792262" y="2549491"/>
                      <a:pt x="1235022" y="2640935"/>
                      <a:pt x="763128" y="2422720"/>
                    </a:cubicBezTo>
                    <a:cubicBezTo>
                      <a:pt x="291235" y="2204506"/>
                      <a:pt x="0" y="1720708"/>
                      <a:pt x="28019" y="1201558"/>
                    </a:cubicBezTo>
                    <a:lnTo>
                      <a:pt x="662096" y="1235779"/>
                    </a:lnTo>
                    <a:cubicBezTo>
                      <a:pt x="648087" y="1495354"/>
                      <a:pt x="793704" y="1737253"/>
                      <a:pt x="1029651" y="1846360"/>
                    </a:cubicBezTo>
                    <a:cubicBezTo>
                      <a:pt x="1265597" y="1955467"/>
                      <a:pt x="1544217" y="1909745"/>
                      <a:pt x="1732919" y="1730953"/>
                    </a:cubicBezTo>
                    <a:cubicBezTo>
                      <a:pt x="1921621" y="1552160"/>
                      <a:pt x="1982292" y="1276409"/>
                      <a:pt x="1886059" y="1034926"/>
                    </a:cubicBezTo>
                    <a:cubicBezTo>
                      <a:pt x="1789825" y="793442"/>
                      <a:pt x="1556125" y="635000"/>
                      <a:pt x="1296173" y="635000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0" y="0"/>
                <a:ext cx="1269927" cy="1267513"/>
              </a:xfrm>
              <a:custGeom>
                <a:avLst/>
                <a:gdLst/>
                <a:ahLst/>
                <a:cxnLst/>
                <a:rect l="l" t="t" r="r" b="b"/>
                <a:pathLst>
                  <a:path w="1269927" h="1267513">
                    <a:moveTo>
                      <a:pt x="0" y="1265025"/>
                    </a:moveTo>
                    <a:cubicBezTo>
                      <a:pt x="2739" y="565621"/>
                      <a:pt x="570453" y="70"/>
                      <a:pt x="1269863" y="0"/>
                    </a:cubicBezTo>
                    <a:lnTo>
                      <a:pt x="1269927" y="635000"/>
                    </a:lnTo>
                    <a:cubicBezTo>
                      <a:pt x="920222" y="635035"/>
                      <a:pt x="636365" y="917810"/>
                      <a:pt x="634995" y="1267513"/>
                    </a:cubicBezTo>
                    <a:close/>
                  </a:path>
                </a:pathLst>
              </a:custGeom>
              <a:solidFill>
                <a:srgbClr val="80A2E5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B5B3F0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 rot="5400000">
            <a:off x="1111707" y="7770260"/>
            <a:ext cx="2299246" cy="40565"/>
            <a:chOff x="0" y="0"/>
            <a:chExt cx="34882110" cy="635000"/>
          </a:xfrm>
        </p:grpSpPr>
        <p:sp>
          <p:nvSpPr>
            <p:cNvPr id="13" name="Freeform 13"/>
            <p:cNvSpPr/>
            <p:nvPr/>
          </p:nvSpPr>
          <p:spPr>
            <a:xfrm>
              <a:off x="-16002" y="212852"/>
              <a:ext cx="34914114" cy="209296"/>
            </a:xfrm>
            <a:custGeom>
              <a:avLst/>
              <a:gdLst/>
              <a:ahLst/>
              <a:cxnLst/>
              <a:rect l="l" t="t" r="r" b="b"/>
              <a:pathLst>
                <a:path w="34914114" h="209296">
                  <a:moveTo>
                    <a:pt x="34791306" y="9398"/>
                  </a:moveTo>
                  <a:lnTo>
                    <a:pt x="32602227" y="9398"/>
                  </a:lnTo>
                  <a:lnTo>
                    <a:pt x="23645784" y="9398"/>
                  </a:lnTo>
                  <a:lnTo>
                    <a:pt x="12778781" y="9398"/>
                  </a:lnTo>
                  <a:lnTo>
                    <a:pt x="3382459" y="9398"/>
                  </a:lnTo>
                  <a:cubicBezTo>
                    <a:pt x="1863508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2512818" y="199898"/>
                  </a:lnTo>
                  <a:lnTo>
                    <a:pt x="11469259" y="199898"/>
                  </a:lnTo>
                  <a:lnTo>
                    <a:pt x="22336263" y="199898"/>
                  </a:lnTo>
                  <a:lnTo>
                    <a:pt x="31732584" y="199898"/>
                  </a:lnTo>
                  <a:cubicBezTo>
                    <a:pt x="33251536" y="199898"/>
                    <a:pt x="34533114" y="209296"/>
                    <a:pt x="34780764" y="199898"/>
                  </a:cubicBezTo>
                  <a:cubicBezTo>
                    <a:pt x="34784320" y="199771"/>
                    <a:pt x="34787749" y="199898"/>
                    <a:pt x="34791306" y="199898"/>
                  </a:cubicBezTo>
                  <a:cubicBezTo>
                    <a:pt x="34913859" y="199898"/>
                    <a:pt x="34914114" y="9398"/>
                    <a:pt x="34791306" y="9398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4602" y="5910266"/>
            <a:ext cx="1493456" cy="149345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28095" y="8892540"/>
            <a:ext cx="2107036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</a:pPr>
            <a:r>
              <a:rPr lang="en-US" sz="2100" spc="63">
                <a:solidFill>
                  <a:srgbClr val="FFFFFF"/>
                </a:solidFill>
                <a:latin typeface="Aileron Regular"/>
              </a:rPr>
              <a:t>2019 г.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81973" y="6386869"/>
            <a:ext cx="1158714" cy="48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0"/>
              </a:lnSpc>
            </a:pPr>
            <a:r>
              <a:rPr lang="en-US" sz="2800" spc="83">
                <a:solidFill>
                  <a:srgbClr val="13538A"/>
                </a:solidFill>
                <a:latin typeface="Aileron Regular Bold"/>
              </a:rPr>
              <a:t>30,1</a:t>
            </a:r>
            <a:r>
              <a:rPr lang="en-US" sz="2800" u="none" spc="84">
                <a:solidFill>
                  <a:srgbClr val="13538A"/>
                </a:solidFill>
                <a:latin typeface="Aileron Regular Bold"/>
              </a:rPr>
              <a:t>%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293739" y="4841388"/>
            <a:ext cx="2037634" cy="1995513"/>
            <a:chOff x="0" y="0"/>
            <a:chExt cx="2716846" cy="2660684"/>
          </a:xfrm>
        </p:grpSpPr>
        <p:sp>
          <p:nvSpPr>
            <p:cNvPr id="18" name="TextBox 18"/>
            <p:cNvSpPr txBox="1"/>
            <p:nvPr/>
          </p:nvSpPr>
          <p:spPr>
            <a:xfrm>
              <a:off x="2193440" y="2147619"/>
              <a:ext cx="523406" cy="51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Item 1</a:t>
              </a:r>
            </a:p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29,8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523406" cy="51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Item 2</a:t>
              </a:r>
            </a:p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100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209093" y="181012"/>
              <a:ext cx="2298659" cy="2298659"/>
              <a:chOff x="0" y="0"/>
              <a:chExt cx="2540000" cy="254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20702" y="0"/>
                <a:ext cx="2662461" cy="2640860"/>
              </a:xfrm>
              <a:custGeom>
                <a:avLst/>
                <a:gdLst/>
                <a:ahLst/>
                <a:cxnLst/>
                <a:rect l="l" t="t" r="r" b="b"/>
                <a:pathLst>
                  <a:path w="2662461" h="2640860">
                    <a:moveTo>
                      <a:pt x="1290702" y="0"/>
                    </a:moveTo>
                    <a:cubicBezTo>
                      <a:pt x="1809239" y="0"/>
                      <a:pt x="2275698" y="315242"/>
                      <a:pt x="2469080" y="796370"/>
                    </a:cubicBezTo>
                    <a:cubicBezTo>
                      <a:pt x="2662462" y="1277498"/>
                      <a:pt x="2543922" y="1827870"/>
                      <a:pt x="2169624" y="2186732"/>
                    </a:cubicBezTo>
                    <a:cubicBezTo>
                      <a:pt x="1795325" y="2545593"/>
                      <a:pt x="1240451" y="2640860"/>
                      <a:pt x="767889" y="2427396"/>
                    </a:cubicBezTo>
                    <a:cubicBezTo>
                      <a:pt x="295327" y="2213933"/>
                      <a:pt x="0" y="1734618"/>
                      <a:pt x="21828" y="1216540"/>
                    </a:cubicBezTo>
                    <a:lnTo>
                      <a:pt x="656265" y="1243270"/>
                    </a:lnTo>
                    <a:cubicBezTo>
                      <a:pt x="645351" y="1502309"/>
                      <a:pt x="793015" y="1741967"/>
                      <a:pt x="1029295" y="1848698"/>
                    </a:cubicBezTo>
                    <a:cubicBezTo>
                      <a:pt x="1265576" y="1955430"/>
                      <a:pt x="1543013" y="1907796"/>
                      <a:pt x="1730163" y="1728366"/>
                    </a:cubicBezTo>
                    <a:cubicBezTo>
                      <a:pt x="1917312" y="1548935"/>
                      <a:pt x="1976582" y="1273749"/>
                      <a:pt x="1879891" y="1033185"/>
                    </a:cubicBezTo>
                    <a:cubicBezTo>
                      <a:pt x="1783200" y="792621"/>
                      <a:pt x="1549971" y="635000"/>
                      <a:pt x="1290702" y="635000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-2633" y="0"/>
                <a:ext cx="1272569" cy="1280025"/>
              </a:xfrm>
              <a:custGeom>
                <a:avLst/>
                <a:gdLst/>
                <a:ahLst/>
                <a:cxnLst/>
                <a:rect l="l" t="t" r="r" b="b"/>
                <a:pathLst>
                  <a:path w="1272569" h="1280025">
                    <a:moveTo>
                      <a:pt x="2673" y="1280025"/>
                    </a:moveTo>
                    <a:cubicBezTo>
                      <a:pt x="0" y="941495"/>
                      <a:pt x="132600" y="615910"/>
                      <a:pt x="371025" y="375571"/>
                    </a:cubicBezTo>
                    <a:cubicBezTo>
                      <a:pt x="609451" y="135232"/>
                      <a:pt x="933966" y="34"/>
                      <a:pt x="1272506" y="0"/>
                    </a:cubicBezTo>
                    <a:lnTo>
                      <a:pt x="1272570" y="635000"/>
                    </a:lnTo>
                    <a:cubicBezTo>
                      <a:pt x="1103299" y="635017"/>
                      <a:pt x="941042" y="702616"/>
                      <a:pt x="821829" y="822785"/>
                    </a:cubicBezTo>
                    <a:cubicBezTo>
                      <a:pt x="702616" y="942955"/>
                      <a:pt x="636317" y="1105747"/>
                      <a:pt x="637653" y="1275012"/>
                    </a:cubicBezTo>
                    <a:close/>
                  </a:path>
                </a:pathLst>
              </a:custGeom>
              <a:solidFill>
                <a:srgbClr val="80A2E5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B5B3F0"/>
              </a:solidFill>
            </p:spPr>
          </p:sp>
        </p:grpSp>
      </p:grpSp>
      <p:grpSp>
        <p:nvGrpSpPr>
          <p:cNvPr id="24" name="Group 24"/>
          <p:cNvGrpSpPr/>
          <p:nvPr/>
        </p:nvGrpSpPr>
        <p:grpSpPr>
          <a:xfrm rot="5400000">
            <a:off x="3162934" y="7065305"/>
            <a:ext cx="2299246" cy="40565"/>
            <a:chOff x="0" y="0"/>
            <a:chExt cx="34882110" cy="635000"/>
          </a:xfrm>
        </p:grpSpPr>
        <p:sp>
          <p:nvSpPr>
            <p:cNvPr id="25" name="Freeform 25"/>
            <p:cNvSpPr/>
            <p:nvPr/>
          </p:nvSpPr>
          <p:spPr>
            <a:xfrm>
              <a:off x="-16002" y="212852"/>
              <a:ext cx="34914114" cy="209296"/>
            </a:xfrm>
            <a:custGeom>
              <a:avLst/>
              <a:gdLst/>
              <a:ahLst/>
              <a:cxnLst/>
              <a:rect l="l" t="t" r="r" b="b"/>
              <a:pathLst>
                <a:path w="34914114" h="209296">
                  <a:moveTo>
                    <a:pt x="34791306" y="9398"/>
                  </a:moveTo>
                  <a:lnTo>
                    <a:pt x="32602227" y="9398"/>
                  </a:lnTo>
                  <a:lnTo>
                    <a:pt x="23645784" y="9398"/>
                  </a:lnTo>
                  <a:lnTo>
                    <a:pt x="12778781" y="9398"/>
                  </a:lnTo>
                  <a:lnTo>
                    <a:pt x="3382459" y="9398"/>
                  </a:lnTo>
                  <a:cubicBezTo>
                    <a:pt x="1863508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2512818" y="199898"/>
                  </a:lnTo>
                  <a:lnTo>
                    <a:pt x="11469259" y="199898"/>
                  </a:lnTo>
                  <a:lnTo>
                    <a:pt x="22336263" y="199898"/>
                  </a:lnTo>
                  <a:lnTo>
                    <a:pt x="31732584" y="199898"/>
                  </a:lnTo>
                  <a:cubicBezTo>
                    <a:pt x="33251536" y="199898"/>
                    <a:pt x="34533114" y="209296"/>
                    <a:pt x="34780764" y="199898"/>
                  </a:cubicBezTo>
                  <a:cubicBezTo>
                    <a:pt x="34784320" y="199771"/>
                    <a:pt x="34787749" y="199898"/>
                    <a:pt x="34791306" y="199898"/>
                  </a:cubicBezTo>
                  <a:cubicBezTo>
                    <a:pt x="34913859" y="199898"/>
                    <a:pt x="34914114" y="9398"/>
                    <a:pt x="34791306" y="9398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65829" y="5092417"/>
            <a:ext cx="1493456" cy="1493456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279321" y="8074691"/>
            <a:ext cx="2107036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</a:pPr>
            <a:r>
              <a:rPr lang="en-US" sz="2100" spc="63">
                <a:solidFill>
                  <a:srgbClr val="FFFFFF"/>
                </a:solidFill>
                <a:latin typeface="Aileron Regular"/>
              </a:rPr>
              <a:t>2020 г.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33199" y="5569020"/>
            <a:ext cx="1158714" cy="48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0"/>
              </a:lnSpc>
            </a:pPr>
            <a:r>
              <a:rPr lang="en-US" sz="2800" spc="83">
                <a:solidFill>
                  <a:srgbClr val="13538A"/>
                </a:solidFill>
                <a:latin typeface="Aileron Regular Bold"/>
              </a:rPr>
              <a:t>29,8</a:t>
            </a:r>
            <a:r>
              <a:rPr lang="en-US" sz="2800" u="none" spc="84">
                <a:solidFill>
                  <a:srgbClr val="13538A"/>
                </a:solidFill>
                <a:latin typeface="Aileron Regular Bold"/>
              </a:rPr>
              <a:t>%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5400592" y="3756469"/>
            <a:ext cx="1936049" cy="2091897"/>
            <a:chOff x="0" y="0"/>
            <a:chExt cx="2581398" cy="2789195"/>
          </a:xfrm>
        </p:grpSpPr>
        <p:sp>
          <p:nvSpPr>
            <p:cNvPr id="30" name="TextBox 30"/>
            <p:cNvSpPr txBox="1"/>
            <p:nvPr/>
          </p:nvSpPr>
          <p:spPr>
            <a:xfrm>
              <a:off x="2057992" y="2276130"/>
              <a:ext cx="523406" cy="51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Item 1</a:t>
              </a:r>
            </a:p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33,1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523406" cy="51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Item 2</a:t>
              </a:r>
            </a:p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100</a:t>
              </a:r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141370" y="245268"/>
              <a:ext cx="2298659" cy="2298659"/>
              <a:chOff x="0" y="0"/>
              <a:chExt cx="2540000" cy="254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-69584" y="0"/>
                <a:ext cx="2715325" cy="2637588"/>
              </a:xfrm>
              <a:custGeom>
                <a:avLst/>
                <a:gdLst/>
                <a:ahLst/>
                <a:cxnLst/>
                <a:rect l="l" t="t" r="r" b="b"/>
                <a:pathLst>
                  <a:path w="2715325" h="2637588">
                    <a:moveTo>
                      <a:pt x="1339584" y="0"/>
                    </a:moveTo>
                    <a:cubicBezTo>
                      <a:pt x="1872146" y="0"/>
                      <a:pt x="2348143" y="332273"/>
                      <a:pt x="2531734" y="832190"/>
                    </a:cubicBezTo>
                    <a:cubicBezTo>
                      <a:pt x="2715326" y="1332106"/>
                      <a:pt x="2567512" y="1893470"/>
                      <a:pt x="2161530" y="2238145"/>
                    </a:cubicBezTo>
                    <a:cubicBezTo>
                      <a:pt x="1755548" y="2582820"/>
                      <a:pt x="1177639" y="2637588"/>
                      <a:pt x="714137" y="2375313"/>
                    </a:cubicBezTo>
                    <a:cubicBezTo>
                      <a:pt x="250635" y="2113037"/>
                      <a:pt x="0" y="1589434"/>
                      <a:pt x="86414" y="1063930"/>
                    </a:cubicBezTo>
                    <a:lnTo>
                      <a:pt x="712999" y="1166965"/>
                    </a:lnTo>
                    <a:cubicBezTo>
                      <a:pt x="669792" y="1429717"/>
                      <a:pt x="795109" y="1691519"/>
                      <a:pt x="1026860" y="1822656"/>
                    </a:cubicBezTo>
                    <a:cubicBezTo>
                      <a:pt x="1258612" y="1953794"/>
                      <a:pt x="1547566" y="1926410"/>
                      <a:pt x="1750557" y="1754073"/>
                    </a:cubicBezTo>
                    <a:cubicBezTo>
                      <a:pt x="1953548" y="1581735"/>
                      <a:pt x="2027455" y="1301053"/>
                      <a:pt x="1935659" y="1051095"/>
                    </a:cubicBezTo>
                    <a:cubicBezTo>
                      <a:pt x="1843863" y="801137"/>
                      <a:pt x="1605865" y="635000"/>
                      <a:pt x="1339584" y="635000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8097" y="0"/>
                <a:ext cx="1261840" cy="1198410"/>
              </a:xfrm>
              <a:custGeom>
                <a:avLst/>
                <a:gdLst/>
                <a:ahLst/>
                <a:cxnLst/>
                <a:rect l="l" t="t" r="r" b="b"/>
                <a:pathLst>
                  <a:path w="1261840" h="1198410">
                    <a:moveTo>
                      <a:pt x="0" y="1126820"/>
                    </a:moveTo>
                    <a:cubicBezTo>
                      <a:pt x="72825" y="484986"/>
                      <a:pt x="615824" y="65"/>
                      <a:pt x="1261776" y="0"/>
                    </a:cubicBezTo>
                    <a:lnTo>
                      <a:pt x="1261840" y="635000"/>
                    </a:lnTo>
                    <a:cubicBezTo>
                      <a:pt x="938864" y="635032"/>
                      <a:pt x="667364" y="877493"/>
                      <a:pt x="630951" y="1198410"/>
                    </a:cubicBezTo>
                    <a:close/>
                  </a:path>
                </a:pathLst>
              </a:custGeom>
              <a:solidFill>
                <a:srgbClr val="80A2E5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B5B3F0"/>
              </a:solidFill>
            </p:spPr>
          </p:sp>
        </p:grpSp>
      </p:grpSp>
      <p:grpSp>
        <p:nvGrpSpPr>
          <p:cNvPr id="36" name="Group 36"/>
          <p:cNvGrpSpPr/>
          <p:nvPr/>
        </p:nvGrpSpPr>
        <p:grpSpPr>
          <a:xfrm rot="5400000">
            <a:off x="5218994" y="5915682"/>
            <a:ext cx="2299246" cy="40565"/>
            <a:chOff x="0" y="0"/>
            <a:chExt cx="34882110" cy="635000"/>
          </a:xfrm>
        </p:grpSpPr>
        <p:sp>
          <p:nvSpPr>
            <p:cNvPr id="37" name="Freeform 37"/>
            <p:cNvSpPr/>
            <p:nvPr/>
          </p:nvSpPr>
          <p:spPr>
            <a:xfrm>
              <a:off x="-16002" y="212852"/>
              <a:ext cx="34914114" cy="209296"/>
            </a:xfrm>
            <a:custGeom>
              <a:avLst/>
              <a:gdLst/>
              <a:ahLst/>
              <a:cxnLst/>
              <a:rect l="l" t="t" r="r" b="b"/>
              <a:pathLst>
                <a:path w="34914114" h="209296">
                  <a:moveTo>
                    <a:pt x="34791306" y="9398"/>
                  </a:moveTo>
                  <a:lnTo>
                    <a:pt x="32602227" y="9398"/>
                  </a:lnTo>
                  <a:lnTo>
                    <a:pt x="23645784" y="9398"/>
                  </a:lnTo>
                  <a:lnTo>
                    <a:pt x="12778781" y="9398"/>
                  </a:lnTo>
                  <a:lnTo>
                    <a:pt x="3382459" y="9398"/>
                  </a:lnTo>
                  <a:cubicBezTo>
                    <a:pt x="1863508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2512818" y="199898"/>
                  </a:lnTo>
                  <a:lnTo>
                    <a:pt x="11469259" y="199898"/>
                  </a:lnTo>
                  <a:lnTo>
                    <a:pt x="22336263" y="199898"/>
                  </a:lnTo>
                  <a:lnTo>
                    <a:pt x="31732584" y="199898"/>
                  </a:lnTo>
                  <a:cubicBezTo>
                    <a:pt x="33251536" y="199898"/>
                    <a:pt x="34533114" y="209296"/>
                    <a:pt x="34780764" y="199898"/>
                  </a:cubicBezTo>
                  <a:cubicBezTo>
                    <a:pt x="34784320" y="199771"/>
                    <a:pt x="34787749" y="199898"/>
                    <a:pt x="34791306" y="199898"/>
                  </a:cubicBezTo>
                  <a:cubicBezTo>
                    <a:pt x="34913859" y="199898"/>
                    <a:pt x="34914114" y="9398"/>
                    <a:pt x="34791306" y="9398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21889" y="4055689"/>
            <a:ext cx="1493456" cy="1493456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5335381" y="7037962"/>
            <a:ext cx="2107036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</a:pPr>
            <a:r>
              <a:rPr lang="en-US" sz="2100" spc="63">
                <a:solidFill>
                  <a:srgbClr val="FFFFFF"/>
                </a:solidFill>
                <a:latin typeface="Aileron Regular"/>
              </a:rPr>
              <a:t>2021 г.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789259" y="4532292"/>
            <a:ext cx="1158714" cy="48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0"/>
              </a:lnSpc>
            </a:pPr>
            <a:r>
              <a:rPr lang="en-US" sz="2800" spc="83">
                <a:solidFill>
                  <a:srgbClr val="13538A"/>
                </a:solidFill>
                <a:latin typeface="Aileron Regular Bold"/>
              </a:rPr>
              <a:t>33,1</a:t>
            </a:r>
            <a:r>
              <a:rPr lang="en-US" sz="2800" u="none" spc="84">
                <a:solidFill>
                  <a:srgbClr val="13538A"/>
                </a:solidFill>
                <a:latin typeface="Aileron Regular Bold"/>
              </a:rPr>
              <a:t>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19813" y="2878899"/>
            <a:ext cx="3041749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swald Bold"/>
              </a:rPr>
              <a:t>Потенциал</a:t>
            </a:r>
          </a:p>
        </p:txBody>
      </p:sp>
      <p:sp>
        <p:nvSpPr>
          <p:cNvPr id="42" name="AutoShape 42"/>
          <p:cNvSpPr/>
          <p:nvPr/>
        </p:nvSpPr>
        <p:spPr>
          <a:xfrm rot="-5400000">
            <a:off x="5162896" y="6660526"/>
            <a:ext cx="5624485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43" name="Group 43"/>
          <p:cNvGrpSpPr/>
          <p:nvPr/>
        </p:nvGrpSpPr>
        <p:grpSpPr>
          <a:xfrm>
            <a:off x="10334063" y="3544482"/>
            <a:ext cx="1723995" cy="2544004"/>
            <a:chOff x="0" y="0"/>
            <a:chExt cx="2298659" cy="3392005"/>
          </a:xfrm>
        </p:grpSpPr>
        <p:sp>
          <p:nvSpPr>
            <p:cNvPr id="44" name="TextBox 44"/>
            <p:cNvSpPr txBox="1"/>
            <p:nvPr/>
          </p:nvSpPr>
          <p:spPr>
            <a:xfrm>
              <a:off x="1410445" y="2878940"/>
              <a:ext cx="523406" cy="51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Item 1</a:t>
              </a:r>
            </a:p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81,0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364809" y="-28575"/>
              <a:ext cx="523406" cy="51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Item 2</a:t>
              </a:r>
            </a:p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100</a:t>
              </a:r>
            </a:p>
          </p:txBody>
        </p:sp>
        <p:grpSp>
          <p:nvGrpSpPr>
            <p:cNvPr id="46" name="Group 46"/>
            <p:cNvGrpSpPr>
              <a:grpSpLocks noChangeAspect="1"/>
            </p:cNvGrpSpPr>
            <p:nvPr/>
          </p:nvGrpSpPr>
          <p:grpSpPr>
            <a:xfrm>
              <a:off x="0" y="546673"/>
              <a:ext cx="2298659" cy="2298659"/>
              <a:chOff x="0" y="0"/>
              <a:chExt cx="2540000" cy="25400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-144273" y="0"/>
                <a:ext cx="2767393" cy="2671625"/>
              </a:xfrm>
              <a:custGeom>
                <a:avLst/>
                <a:gdLst/>
                <a:ahLst/>
                <a:cxnLst/>
                <a:rect l="l" t="t" r="r" b="b"/>
                <a:pathLst>
                  <a:path w="2767393" h="2671625">
                    <a:moveTo>
                      <a:pt x="1414273" y="0"/>
                    </a:moveTo>
                    <a:cubicBezTo>
                      <a:pt x="2037517" y="0"/>
                      <a:pt x="2568664" y="452249"/>
                      <a:pt x="2668028" y="1067522"/>
                    </a:cubicBezTo>
                    <a:cubicBezTo>
                      <a:pt x="2767393" y="1682794"/>
                      <a:pt x="2405610" y="2279249"/>
                      <a:pt x="1814050" y="2475437"/>
                    </a:cubicBezTo>
                    <a:cubicBezTo>
                      <a:pt x="1222489" y="2671625"/>
                      <a:pt x="575984" y="2409563"/>
                      <a:pt x="287992" y="1856848"/>
                    </a:cubicBezTo>
                    <a:cubicBezTo>
                      <a:pt x="0" y="1304133"/>
                      <a:pt x="155636" y="624116"/>
                      <a:pt x="655366" y="251687"/>
                    </a:cubicBezTo>
                    <a:lnTo>
                      <a:pt x="1034820" y="760844"/>
                    </a:lnTo>
                    <a:cubicBezTo>
                      <a:pt x="784955" y="947058"/>
                      <a:pt x="707137" y="1287066"/>
                      <a:pt x="851132" y="1563424"/>
                    </a:cubicBezTo>
                    <a:cubicBezTo>
                      <a:pt x="995128" y="1839782"/>
                      <a:pt x="1318381" y="1970812"/>
                      <a:pt x="1614161" y="1872718"/>
                    </a:cubicBezTo>
                    <a:cubicBezTo>
                      <a:pt x="1909942" y="1774625"/>
                      <a:pt x="2090833" y="1476397"/>
                      <a:pt x="2041151" y="1168761"/>
                    </a:cubicBezTo>
                    <a:cubicBezTo>
                      <a:pt x="1991468" y="861125"/>
                      <a:pt x="1725895" y="635000"/>
                      <a:pt x="1414273" y="635000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461147" y="0"/>
                <a:ext cx="808789" cy="780445"/>
              </a:xfrm>
              <a:custGeom>
                <a:avLst/>
                <a:gdLst/>
                <a:ahLst/>
                <a:cxnLst/>
                <a:rect l="l" t="t" r="r" b="b"/>
                <a:pathLst>
                  <a:path w="808789" h="780445">
                    <a:moveTo>
                      <a:pt x="0" y="290889"/>
                    </a:moveTo>
                    <a:cubicBezTo>
                      <a:pt x="227577" y="102886"/>
                      <a:pt x="513537" y="30"/>
                      <a:pt x="808726" y="0"/>
                    </a:cubicBezTo>
                    <a:lnTo>
                      <a:pt x="808790" y="635000"/>
                    </a:lnTo>
                    <a:cubicBezTo>
                      <a:pt x="661195" y="635015"/>
                      <a:pt x="518215" y="686443"/>
                      <a:pt x="404427" y="780445"/>
                    </a:cubicBezTo>
                    <a:close/>
                  </a:path>
                </a:pathLst>
              </a:custGeom>
              <a:solidFill>
                <a:srgbClr val="80A2E5"/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B5B3F0"/>
              </a:solidFill>
            </p:spPr>
          </p:sp>
        </p:grpSp>
      </p:grpSp>
      <p:grpSp>
        <p:nvGrpSpPr>
          <p:cNvPr id="50" name="Group 50"/>
          <p:cNvGrpSpPr/>
          <p:nvPr/>
        </p:nvGrpSpPr>
        <p:grpSpPr>
          <a:xfrm rot="5400000">
            <a:off x="10076782" y="6065767"/>
            <a:ext cx="2299246" cy="40565"/>
            <a:chOff x="0" y="0"/>
            <a:chExt cx="34882110" cy="635000"/>
          </a:xfrm>
        </p:grpSpPr>
        <p:sp>
          <p:nvSpPr>
            <p:cNvPr id="51" name="Freeform 51"/>
            <p:cNvSpPr/>
            <p:nvPr/>
          </p:nvSpPr>
          <p:spPr>
            <a:xfrm>
              <a:off x="-16002" y="212852"/>
              <a:ext cx="34914114" cy="209296"/>
            </a:xfrm>
            <a:custGeom>
              <a:avLst/>
              <a:gdLst/>
              <a:ahLst/>
              <a:cxnLst/>
              <a:rect l="l" t="t" r="r" b="b"/>
              <a:pathLst>
                <a:path w="34914114" h="209296">
                  <a:moveTo>
                    <a:pt x="34791306" y="9398"/>
                  </a:moveTo>
                  <a:lnTo>
                    <a:pt x="32602227" y="9398"/>
                  </a:lnTo>
                  <a:lnTo>
                    <a:pt x="23645784" y="9398"/>
                  </a:lnTo>
                  <a:lnTo>
                    <a:pt x="12778781" y="9398"/>
                  </a:lnTo>
                  <a:lnTo>
                    <a:pt x="3382459" y="9398"/>
                  </a:lnTo>
                  <a:cubicBezTo>
                    <a:pt x="1863508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2512818" y="199898"/>
                  </a:lnTo>
                  <a:lnTo>
                    <a:pt x="11469259" y="199898"/>
                  </a:lnTo>
                  <a:lnTo>
                    <a:pt x="22336263" y="199898"/>
                  </a:lnTo>
                  <a:lnTo>
                    <a:pt x="31732584" y="199898"/>
                  </a:lnTo>
                  <a:cubicBezTo>
                    <a:pt x="33251536" y="199898"/>
                    <a:pt x="34533114" y="209296"/>
                    <a:pt x="34780764" y="199898"/>
                  </a:cubicBezTo>
                  <a:cubicBezTo>
                    <a:pt x="34784320" y="199771"/>
                    <a:pt x="34787749" y="199898"/>
                    <a:pt x="34791306" y="199898"/>
                  </a:cubicBezTo>
                  <a:cubicBezTo>
                    <a:pt x="34913859" y="199898"/>
                    <a:pt x="34914114" y="9398"/>
                    <a:pt x="34791306" y="9398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pic>
        <p:nvPicPr>
          <p:cNvPr id="52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49333" y="4069756"/>
            <a:ext cx="1493456" cy="1493456"/>
          </a:xfrm>
          <a:prstGeom prst="rect">
            <a:avLst/>
          </a:prstGeom>
        </p:spPr>
      </p:pic>
      <p:sp>
        <p:nvSpPr>
          <p:cNvPr id="53" name="TextBox 53"/>
          <p:cNvSpPr txBox="1"/>
          <p:nvPr/>
        </p:nvSpPr>
        <p:spPr>
          <a:xfrm>
            <a:off x="10299228" y="7188047"/>
            <a:ext cx="2107036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</a:pPr>
            <a:r>
              <a:rPr lang="en-US" sz="2100" spc="63">
                <a:solidFill>
                  <a:srgbClr val="FFFFFF"/>
                </a:solidFill>
                <a:latin typeface="Aileron Regular"/>
              </a:rPr>
              <a:t>2019 г.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616703" y="4546359"/>
            <a:ext cx="1158714" cy="48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0"/>
              </a:lnSpc>
            </a:pPr>
            <a:r>
              <a:rPr lang="en-US" sz="2800" spc="83">
                <a:solidFill>
                  <a:srgbClr val="13538A"/>
                </a:solidFill>
                <a:latin typeface="Aileron Regular Bold"/>
              </a:rPr>
              <a:t>81,0</a:t>
            </a:r>
            <a:r>
              <a:rPr lang="en-US" sz="2800" u="none" spc="84">
                <a:solidFill>
                  <a:srgbClr val="13538A"/>
                </a:solidFill>
                <a:latin typeface="Aileron Regular Bold"/>
              </a:rPr>
              <a:t>%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2626477" y="4555330"/>
            <a:ext cx="1723995" cy="2530257"/>
            <a:chOff x="0" y="0"/>
            <a:chExt cx="2298659" cy="3373676"/>
          </a:xfrm>
        </p:grpSpPr>
        <p:sp>
          <p:nvSpPr>
            <p:cNvPr id="56" name="TextBox 56"/>
            <p:cNvSpPr txBox="1"/>
            <p:nvPr/>
          </p:nvSpPr>
          <p:spPr>
            <a:xfrm>
              <a:off x="1435258" y="2860611"/>
              <a:ext cx="523406" cy="51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Item 1</a:t>
              </a:r>
            </a:p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76,7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339995" y="-28575"/>
              <a:ext cx="523406" cy="51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Item 2</a:t>
              </a:r>
            </a:p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100</a:t>
              </a:r>
            </a:p>
          </p:txBody>
        </p:sp>
        <p:grpSp>
          <p:nvGrpSpPr>
            <p:cNvPr id="58" name="Group 58"/>
            <p:cNvGrpSpPr>
              <a:grpSpLocks noChangeAspect="1"/>
            </p:cNvGrpSpPr>
            <p:nvPr/>
          </p:nvGrpSpPr>
          <p:grpSpPr>
            <a:xfrm>
              <a:off x="0" y="537509"/>
              <a:ext cx="2298659" cy="2298659"/>
              <a:chOff x="0" y="0"/>
              <a:chExt cx="2540000" cy="25400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-140937" y="0"/>
                <a:ext cx="2766851" cy="2673342"/>
              </a:xfrm>
              <a:custGeom>
                <a:avLst/>
                <a:gdLst/>
                <a:ahLst/>
                <a:cxnLst/>
                <a:rect l="l" t="t" r="r" b="b"/>
                <a:pathLst>
                  <a:path w="2766851" h="2673342">
                    <a:moveTo>
                      <a:pt x="1410937" y="0"/>
                    </a:moveTo>
                    <a:lnTo>
                      <a:pt x="1410937" y="0"/>
                    </a:lnTo>
                    <a:cubicBezTo>
                      <a:pt x="2030069" y="0"/>
                      <a:pt x="2558975" y="446450"/>
                      <a:pt x="2662913" y="1056796"/>
                    </a:cubicBezTo>
                    <a:cubicBezTo>
                      <a:pt x="2766851" y="1667141"/>
                      <a:pt x="2415528" y="2263489"/>
                      <a:pt x="1831294" y="2468416"/>
                    </a:cubicBezTo>
                    <a:cubicBezTo>
                      <a:pt x="1247059" y="2673342"/>
                      <a:pt x="600196" y="2427118"/>
                      <a:pt x="300098" y="1885578"/>
                    </a:cubicBezTo>
                    <a:cubicBezTo>
                      <a:pt x="0" y="1344037"/>
                      <a:pt x="134135" y="665019"/>
                      <a:pt x="617611" y="278267"/>
                    </a:cubicBezTo>
                    <a:lnTo>
                      <a:pt x="1014274" y="774134"/>
                    </a:lnTo>
                    <a:cubicBezTo>
                      <a:pt x="772536" y="967509"/>
                      <a:pt x="705468" y="1307019"/>
                      <a:pt x="855517" y="1577789"/>
                    </a:cubicBezTo>
                    <a:cubicBezTo>
                      <a:pt x="1005566" y="1848559"/>
                      <a:pt x="1328998" y="1971671"/>
                      <a:pt x="1621115" y="1869208"/>
                    </a:cubicBezTo>
                    <a:cubicBezTo>
                      <a:pt x="1913233" y="1766745"/>
                      <a:pt x="2088894" y="1468571"/>
                      <a:pt x="2036925" y="1163398"/>
                    </a:cubicBezTo>
                    <a:cubicBezTo>
                      <a:pt x="1984956" y="858225"/>
                      <a:pt x="1720503" y="635000"/>
                      <a:pt x="1410937" y="635000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428099" y="0"/>
                <a:ext cx="841837" cy="794578"/>
              </a:xfrm>
              <a:custGeom>
                <a:avLst/>
                <a:gdLst/>
                <a:ahLst/>
                <a:cxnLst/>
                <a:rect l="l" t="t" r="r" b="b"/>
                <a:pathLst>
                  <a:path w="841837" h="794578">
                    <a:moveTo>
                      <a:pt x="0" y="319157"/>
                    </a:moveTo>
                    <a:cubicBezTo>
                      <a:pt x="232207" y="113554"/>
                      <a:pt x="531625" y="31"/>
                      <a:pt x="841774" y="0"/>
                    </a:cubicBezTo>
                    <a:lnTo>
                      <a:pt x="841838" y="635000"/>
                    </a:lnTo>
                    <a:cubicBezTo>
                      <a:pt x="686763" y="635016"/>
                      <a:pt x="537054" y="691777"/>
                      <a:pt x="420951" y="794578"/>
                    </a:cubicBezTo>
                    <a:close/>
                  </a:path>
                </a:pathLst>
              </a:custGeom>
              <a:solidFill>
                <a:srgbClr val="80A2E5"/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B5B3F0"/>
              </a:solidFill>
            </p:spPr>
          </p:sp>
        </p:grpSp>
      </p:grpSp>
      <p:grpSp>
        <p:nvGrpSpPr>
          <p:cNvPr id="62" name="Group 62"/>
          <p:cNvGrpSpPr/>
          <p:nvPr/>
        </p:nvGrpSpPr>
        <p:grpSpPr>
          <a:xfrm rot="5400000">
            <a:off x="12338851" y="6967393"/>
            <a:ext cx="2299246" cy="40565"/>
            <a:chOff x="0" y="0"/>
            <a:chExt cx="34882110" cy="635000"/>
          </a:xfrm>
        </p:grpSpPr>
        <p:sp>
          <p:nvSpPr>
            <p:cNvPr id="63" name="Freeform 63"/>
            <p:cNvSpPr/>
            <p:nvPr/>
          </p:nvSpPr>
          <p:spPr>
            <a:xfrm>
              <a:off x="-16002" y="212852"/>
              <a:ext cx="34914114" cy="209296"/>
            </a:xfrm>
            <a:custGeom>
              <a:avLst/>
              <a:gdLst/>
              <a:ahLst/>
              <a:cxnLst/>
              <a:rect l="l" t="t" r="r" b="b"/>
              <a:pathLst>
                <a:path w="34914114" h="209296">
                  <a:moveTo>
                    <a:pt x="34791306" y="9398"/>
                  </a:moveTo>
                  <a:lnTo>
                    <a:pt x="32602227" y="9398"/>
                  </a:lnTo>
                  <a:lnTo>
                    <a:pt x="23645784" y="9398"/>
                  </a:lnTo>
                  <a:lnTo>
                    <a:pt x="12778781" y="9398"/>
                  </a:lnTo>
                  <a:lnTo>
                    <a:pt x="3382459" y="9398"/>
                  </a:lnTo>
                  <a:cubicBezTo>
                    <a:pt x="1863508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2512818" y="199898"/>
                  </a:lnTo>
                  <a:lnTo>
                    <a:pt x="11469259" y="199898"/>
                  </a:lnTo>
                  <a:lnTo>
                    <a:pt x="22336263" y="199898"/>
                  </a:lnTo>
                  <a:lnTo>
                    <a:pt x="31732584" y="199898"/>
                  </a:lnTo>
                  <a:cubicBezTo>
                    <a:pt x="33251536" y="199898"/>
                    <a:pt x="34533114" y="209296"/>
                    <a:pt x="34780764" y="199898"/>
                  </a:cubicBezTo>
                  <a:cubicBezTo>
                    <a:pt x="34784320" y="199771"/>
                    <a:pt x="34787749" y="199898"/>
                    <a:pt x="34791306" y="199898"/>
                  </a:cubicBezTo>
                  <a:cubicBezTo>
                    <a:pt x="34913859" y="199898"/>
                    <a:pt x="34914114" y="9398"/>
                    <a:pt x="34791306" y="9398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pic>
        <p:nvPicPr>
          <p:cNvPr id="64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41746" y="5073731"/>
            <a:ext cx="1493456" cy="1493456"/>
          </a:xfrm>
          <a:prstGeom prst="rect">
            <a:avLst/>
          </a:prstGeom>
        </p:spPr>
      </p:pic>
      <p:sp>
        <p:nvSpPr>
          <p:cNvPr id="65" name="TextBox 65"/>
          <p:cNvSpPr txBox="1"/>
          <p:nvPr/>
        </p:nvSpPr>
        <p:spPr>
          <a:xfrm>
            <a:off x="12500641" y="8074691"/>
            <a:ext cx="2107036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</a:pPr>
            <a:r>
              <a:rPr lang="en-US" sz="2100" spc="63">
                <a:solidFill>
                  <a:srgbClr val="FFFFFF"/>
                </a:solidFill>
                <a:latin typeface="Aileron Regular"/>
              </a:rPr>
              <a:t>2020 г.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2909117" y="5550334"/>
            <a:ext cx="1158714" cy="48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0"/>
              </a:lnSpc>
            </a:pPr>
            <a:r>
              <a:rPr lang="en-US" sz="2800" spc="83">
                <a:solidFill>
                  <a:srgbClr val="13538A"/>
                </a:solidFill>
                <a:latin typeface="Aileron Regular Bold"/>
              </a:rPr>
              <a:t>76,7</a:t>
            </a:r>
            <a:r>
              <a:rPr lang="en-US" sz="2800" u="none" spc="84">
                <a:solidFill>
                  <a:srgbClr val="13538A"/>
                </a:solidFill>
                <a:latin typeface="Aileron Regular Bold"/>
              </a:rPr>
              <a:t>%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14738273" y="5318247"/>
            <a:ext cx="1723995" cy="2503022"/>
            <a:chOff x="0" y="0"/>
            <a:chExt cx="2298659" cy="3337362"/>
          </a:xfrm>
        </p:grpSpPr>
        <p:sp>
          <p:nvSpPr>
            <p:cNvPr id="68" name="TextBox 68"/>
            <p:cNvSpPr txBox="1"/>
            <p:nvPr/>
          </p:nvSpPr>
          <p:spPr>
            <a:xfrm>
              <a:off x="1480948" y="2824297"/>
              <a:ext cx="523406" cy="51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Item 1</a:t>
              </a:r>
            </a:p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69,7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294306" y="-28575"/>
              <a:ext cx="523406" cy="513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Item 2</a:t>
              </a:r>
            </a:p>
            <a:p>
              <a:pPr algn="ctr">
                <a:lnSpc>
                  <a:spcPts val="1557"/>
                </a:lnSpc>
              </a:pPr>
              <a:r>
                <a:rPr lang="en-US" sz="1112">
                  <a:solidFill>
                    <a:srgbClr val="FFFFFF"/>
                  </a:solidFill>
                  <a:latin typeface="Arimo"/>
                </a:rPr>
                <a:t>100</a:t>
              </a:r>
            </a:p>
          </p:txBody>
        </p:sp>
        <p:grpSp>
          <p:nvGrpSpPr>
            <p:cNvPr id="70" name="Group 70"/>
            <p:cNvGrpSpPr>
              <a:grpSpLocks noChangeAspect="1"/>
            </p:cNvGrpSpPr>
            <p:nvPr/>
          </p:nvGrpSpPr>
          <p:grpSpPr>
            <a:xfrm>
              <a:off x="0" y="519351"/>
              <a:ext cx="2298659" cy="2298659"/>
              <a:chOff x="0" y="0"/>
              <a:chExt cx="2540000" cy="25400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-131786" y="0"/>
                <a:ext cx="2762449" cy="2675094"/>
              </a:xfrm>
              <a:custGeom>
                <a:avLst/>
                <a:gdLst/>
                <a:ahLst/>
                <a:cxnLst/>
                <a:rect l="l" t="t" r="r" b="b"/>
                <a:pathLst>
                  <a:path w="2762449" h="2675094">
                    <a:moveTo>
                      <a:pt x="1401786" y="0"/>
                    </a:moveTo>
                    <a:cubicBezTo>
                      <a:pt x="2013292" y="0"/>
                      <a:pt x="2537974" y="435783"/>
                      <a:pt x="2650211" y="1036901"/>
                    </a:cubicBezTo>
                    <a:cubicBezTo>
                      <a:pt x="2762448" y="1638020"/>
                      <a:pt x="2430369" y="2233772"/>
                      <a:pt x="1860063" y="2454433"/>
                    </a:cubicBezTo>
                    <a:cubicBezTo>
                      <a:pt x="1289757" y="2675094"/>
                      <a:pt x="643175" y="2458002"/>
                      <a:pt x="321587" y="1937885"/>
                    </a:cubicBezTo>
                    <a:cubicBezTo>
                      <a:pt x="0" y="1417768"/>
                      <a:pt x="94729" y="742325"/>
                      <a:pt x="546985" y="330737"/>
                    </a:cubicBezTo>
                    <a:lnTo>
                      <a:pt x="974385" y="800369"/>
                    </a:lnTo>
                    <a:cubicBezTo>
                      <a:pt x="748257" y="1006162"/>
                      <a:pt x="700893" y="1343884"/>
                      <a:pt x="861687" y="1603943"/>
                    </a:cubicBezTo>
                    <a:cubicBezTo>
                      <a:pt x="1022480" y="1864001"/>
                      <a:pt x="1345772" y="1972547"/>
                      <a:pt x="1630925" y="1862217"/>
                    </a:cubicBezTo>
                    <a:cubicBezTo>
                      <a:pt x="1916077" y="1751886"/>
                      <a:pt x="2082117" y="1454010"/>
                      <a:pt x="2025998" y="1153451"/>
                    </a:cubicBezTo>
                    <a:cubicBezTo>
                      <a:pt x="1969880" y="852892"/>
                      <a:pt x="1707539" y="635000"/>
                      <a:pt x="1401786" y="635000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369323" y="0"/>
                <a:ext cx="900613" cy="822317"/>
              </a:xfrm>
              <a:custGeom>
                <a:avLst/>
                <a:gdLst/>
                <a:ahLst/>
                <a:cxnLst/>
                <a:rect l="l" t="t" r="r" b="b"/>
                <a:pathLst>
                  <a:path w="900613" h="822317">
                    <a:moveTo>
                      <a:pt x="0" y="374633"/>
                    </a:moveTo>
                    <a:cubicBezTo>
                      <a:pt x="238353" y="134867"/>
                      <a:pt x="562468" y="34"/>
                      <a:pt x="900550" y="0"/>
                    </a:cubicBezTo>
                    <a:lnTo>
                      <a:pt x="900614" y="635000"/>
                    </a:lnTo>
                    <a:cubicBezTo>
                      <a:pt x="731572" y="635017"/>
                      <a:pt x="569515" y="702434"/>
                      <a:pt x="450339" y="822317"/>
                    </a:cubicBezTo>
                    <a:close/>
                  </a:path>
                </a:pathLst>
              </a:custGeom>
              <a:solidFill>
                <a:srgbClr val="80A2E5"/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B5B3F0"/>
              </a:solidFill>
            </p:spPr>
          </p:sp>
        </p:grpSp>
      </p:grpSp>
      <p:grpSp>
        <p:nvGrpSpPr>
          <p:cNvPr id="74" name="Group 74"/>
          <p:cNvGrpSpPr/>
          <p:nvPr/>
        </p:nvGrpSpPr>
        <p:grpSpPr>
          <a:xfrm rot="5400000">
            <a:off x="14450648" y="7683023"/>
            <a:ext cx="2299246" cy="40565"/>
            <a:chOff x="0" y="0"/>
            <a:chExt cx="34882110" cy="635000"/>
          </a:xfrm>
        </p:grpSpPr>
        <p:sp>
          <p:nvSpPr>
            <p:cNvPr id="75" name="Freeform 75"/>
            <p:cNvSpPr/>
            <p:nvPr/>
          </p:nvSpPr>
          <p:spPr>
            <a:xfrm>
              <a:off x="-16002" y="212852"/>
              <a:ext cx="34914114" cy="209296"/>
            </a:xfrm>
            <a:custGeom>
              <a:avLst/>
              <a:gdLst/>
              <a:ahLst/>
              <a:cxnLst/>
              <a:rect l="l" t="t" r="r" b="b"/>
              <a:pathLst>
                <a:path w="34914114" h="209296">
                  <a:moveTo>
                    <a:pt x="34791306" y="9398"/>
                  </a:moveTo>
                  <a:lnTo>
                    <a:pt x="32602227" y="9398"/>
                  </a:lnTo>
                  <a:lnTo>
                    <a:pt x="23645784" y="9398"/>
                  </a:lnTo>
                  <a:lnTo>
                    <a:pt x="12778781" y="9398"/>
                  </a:lnTo>
                  <a:lnTo>
                    <a:pt x="3382459" y="9398"/>
                  </a:lnTo>
                  <a:cubicBezTo>
                    <a:pt x="1863508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2512818" y="199898"/>
                  </a:lnTo>
                  <a:lnTo>
                    <a:pt x="11469259" y="199898"/>
                  </a:lnTo>
                  <a:lnTo>
                    <a:pt x="22336263" y="199898"/>
                  </a:lnTo>
                  <a:lnTo>
                    <a:pt x="31732584" y="199898"/>
                  </a:lnTo>
                  <a:cubicBezTo>
                    <a:pt x="33251536" y="199898"/>
                    <a:pt x="34533114" y="209296"/>
                    <a:pt x="34780764" y="199898"/>
                  </a:cubicBezTo>
                  <a:cubicBezTo>
                    <a:pt x="34784320" y="199771"/>
                    <a:pt x="34787749" y="199898"/>
                    <a:pt x="34791306" y="199898"/>
                  </a:cubicBezTo>
                  <a:cubicBezTo>
                    <a:pt x="34913859" y="199898"/>
                    <a:pt x="34914114" y="9398"/>
                    <a:pt x="34791306" y="9398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pic>
        <p:nvPicPr>
          <p:cNvPr id="76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3542" y="5823030"/>
            <a:ext cx="1493456" cy="1493456"/>
          </a:xfrm>
          <a:prstGeom prst="rect">
            <a:avLst/>
          </a:prstGeom>
        </p:spPr>
      </p:pic>
      <p:sp>
        <p:nvSpPr>
          <p:cNvPr id="77" name="TextBox 77"/>
          <p:cNvSpPr txBox="1"/>
          <p:nvPr/>
        </p:nvSpPr>
        <p:spPr>
          <a:xfrm>
            <a:off x="14643152" y="8892540"/>
            <a:ext cx="2107036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</a:pPr>
            <a:r>
              <a:rPr lang="en-US" sz="2100" spc="63">
                <a:solidFill>
                  <a:srgbClr val="FFFFFF"/>
                </a:solidFill>
                <a:latin typeface="Aileron Regular"/>
              </a:rPr>
              <a:t>2021 г.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5020913" y="6299633"/>
            <a:ext cx="1158714" cy="48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0"/>
              </a:lnSpc>
            </a:pPr>
            <a:r>
              <a:rPr lang="en-US" sz="2800" spc="83">
                <a:solidFill>
                  <a:srgbClr val="13538A"/>
                </a:solidFill>
                <a:latin typeface="Aileron Regular Bold"/>
              </a:rPr>
              <a:t>69,7</a:t>
            </a:r>
            <a:r>
              <a:rPr lang="en-US" sz="2800" u="none" spc="84">
                <a:solidFill>
                  <a:srgbClr val="13538A"/>
                </a:solidFill>
                <a:latin typeface="Aileron Regular Bold"/>
              </a:rPr>
              <a:t>%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5206832" y="2994526"/>
            <a:ext cx="1360438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EE092A"/>
                </a:solidFill>
                <a:latin typeface="Oswald Bold"/>
              </a:rPr>
              <a:t>Риск</a:t>
            </a:r>
          </a:p>
        </p:txBody>
      </p:sp>
      <p:sp>
        <p:nvSpPr>
          <p:cNvPr id="80" name="AutoShape 80"/>
          <p:cNvSpPr/>
          <p:nvPr/>
        </p:nvSpPr>
        <p:spPr>
          <a:xfrm rot="5399999">
            <a:off x="14423245" y="6544899"/>
            <a:ext cx="5624485" cy="0"/>
          </a:xfrm>
          <a:prstGeom prst="line">
            <a:avLst/>
          </a:prstGeom>
          <a:ln w="47625" cap="flat">
            <a:solidFill>
              <a:srgbClr val="EE092A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81" name="TextBox 81"/>
          <p:cNvSpPr txBox="1"/>
          <p:nvPr/>
        </p:nvSpPr>
        <p:spPr>
          <a:xfrm>
            <a:off x="2840687" y="9314279"/>
            <a:ext cx="3398937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Диплом не УрФУ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9360703" y="9314279"/>
            <a:ext cx="838691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Бакалавры зачисленные не в год приема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990" y="375810"/>
            <a:ext cx="2372893" cy="12545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81844" y="290085"/>
            <a:ext cx="11645366" cy="139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Oswald"/>
              </a:rPr>
              <a:t>Продуктовая логика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mo"/>
              </a:rPr>
              <a:t>Стратификация программ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2541" y="603419"/>
            <a:ext cx="4354876" cy="8505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84402" y="6675460"/>
            <a:ext cx="6858130" cy="2987002"/>
            <a:chOff x="0" y="0"/>
            <a:chExt cx="4099817" cy="17856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99816" cy="1785641"/>
            </a:xfrm>
            <a:custGeom>
              <a:avLst/>
              <a:gdLst/>
              <a:ahLst/>
              <a:cxnLst/>
              <a:rect l="l" t="t" r="r" b="b"/>
              <a:pathLst>
                <a:path w="4099816" h="1785641">
                  <a:moveTo>
                    <a:pt x="0" y="0"/>
                  </a:moveTo>
                  <a:lnTo>
                    <a:pt x="0" y="1785641"/>
                  </a:lnTo>
                  <a:lnTo>
                    <a:pt x="4099816" y="1785641"/>
                  </a:lnTo>
                  <a:lnTo>
                    <a:pt x="4099816" y="0"/>
                  </a:lnTo>
                  <a:lnTo>
                    <a:pt x="0" y="0"/>
                  </a:lnTo>
                  <a:close/>
                  <a:moveTo>
                    <a:pt x="4038857" y="1724681"/>
                  </a:moveTo>
                  <a:lnTo>
                    <a:pt x="59690" y="1724681"/>
                  </a:lnTo>
                  <a:lnTo>
                    <a:pt x="59690" y="59690"/>
                  </a:lnTo>
                  <a:lnTo>
                    <a:pt x="4038857" y="59690"/>
                  </a:lnTo>
                  <a:lnTo>
                    <a:pt x="4038857" y="172468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74254" y="2954269"/>
            <a:ext cx="6976615" cy="3091429"/>
            <a:chOff x="0" y="0"/>
            <a:chExt cx="4170647" cy="18480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70647" cy="1848068"/>
            </a:xfrm>
            <a:custGeom>
              <a:avLst/>
              <a:gdLst/>
              <a:ahLst/>
              <a:cxnLst/>
              <a:rect l="l" t="t" r="r" b="b"/>
              <a:pathLst>
                <a:path w="4170647" h="1848068">
                  <a:moveTo>
                    <a:pt x="0" y="0"/>
                  </a:moveTo>
                  <a:lnTo>
                    <a:pt x="0" y="1848068"/>
                  </a:lnTo>
                  <a:lnTo>
                    <a:pt x="4170647" y="1848068"/>
                  </a:lnTo>
                  <a:lnTo>
                    <a:pt x="4170647" y="0"/>
                  </a:lnTo>
                  <a:lnTo>
                    <a:pt x="0" y="0"/>
                  </a:lnTo>
                  <a:close/>
                  <a:moveTo>
                    <a:pt x="4109687" y="1787108"/>
                  </a:moveTo>
                  <a:lnTo>
                    <a:pt x="59690" y="1787108"/>
                  </a:lnTo>
                  <a:lnTo>
                    <a:pt x="59690" y="59690"/>
                  </a:lnTo>
                  <a:lnTo>
                    <a:pt x="4109687" y="59690"/>
                  </a:lnTo>
                  <a:lnTo>
                    <a:pt x="4109687" y="17871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88848" y="3073444"/>
            <a:ext cx="6638348" cy="2794085"/>
          </a:xfrm>
          <a:prstGeom prst="rect">
            <a:avLst/>
          </a:prstGeom>
          <a:solidFill>
            <a:srgbClr val="004AAD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23000"/>
          </a:blip>
          <a:srcRect/>
          <a:stretch>
            <a:fillRect/>
          </a:stretch>
        </p:blipFill>
        <p:spPr>
          <a:xfrm>
            <a:off x="4974645" y="2114753"/>
            <a:ext cx="7802926" cy="786189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788848" y="6749503"/>
            <a:ext cx="6638348" cy="2794085"/>
          </a:xfrm>
          <a:prstGeom prst="rect">
            <a:avLst/>
          </a:prstGeom>
          <a:solidFill>
            <a:srgbClr val="004AAD">
              <a:alpha val="28627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1788848" y="5858004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788848" y="1903666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788848" y="9534063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788848" y="6749503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9293565" y="3073444"/>
            <a:ext cx="6638348" cy="2794085"/>
          </a:xfrm>
          <a:prstGeom prst="rect">
            <a:avLst/>
          </a:prstGeom>
          <a:solidFill>
            <a:srgbClr val="004AAD">
              <a:alpha val="34902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9415007" y="6759028"/>
            <a:ext cx="6638348" cy="2794085"/>
          </a:xfrm>
          <a:prstGeom prst="rect">
            <a:avLst/>
          </a:prstGeom>
          <a:solidFill>
            <a:srgbClr val="004AAD">
              <a:alpha val="46667"/>
            </a:srgbClr>
          </a:solidFill>
        </p:spPr>
      </p:sp>
      <p:sp>
        <p:nvSpPr>
          <p:cNvPr id="18" name="TextBox 18"/>
          <p:cNvSpPr txBox="1"/>
          <p:nvPr/>
        </p:nvSpPr>
        <p:spPr>
          <a:xfrm>
            <a:off x="2232718" y="4061038"/>
            <a:ext cx="5750608" cy="129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3200">
                <a:solidFill>
                  <a:srgbClr val="FFFFFF"/>
                </a:solidFill>
                <a:latin typeface="Oswald"/>
              </a:rPr>
              <a:t>Научно-исследовательские (интеграция с аспирантурой)</a:t>
            </a:r>
          </a:p>
          <a:p>
            <a:pPr marL="0" lvl="0" indent="0" algn="ctr">
              <a:lnSpc>
                <a:spcPts val="3392"/>
              </a:lnSpc>
            </a:pPr>
            <a:endParaRPr lang="en-US" sz="320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287258" y="7951410"/>
            <a:ext cx="5750608" cy="43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2"/>
              </a:lnSpc>
            </a:pPr>
            <a:r>
              <a:rPr lang="en-US" sz="3200">
                <a:solidFill>
                  <a:srgbClr val="FFFFFF"/>
                </a:solidFill>
                <a:latin typeface="Oswald"/>
              </a:rPr>
              <a:t>Инженерные программы (ПИШ)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58877" y="4275351"/>
            <a:ext cx="5750608" cy="866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3200">
                <a:solidFill>
                  <a:srgbClr val="FFFFFF"/>
                </a:solidFill>
                <a:latin typeface="Oswald"/>
              </a:rPr>
              <a:t>Международные (англоязычные)</a:t>
            </a:r>
          </a:p>
          <a:p>
            <a:pPr marL="0" lvl="0" indent="0" algn="ctr">
              <a:lnSpc>
                <a:spcPts val="3392"/>
              </a:lnSpc>
            </a:pPr>
            <a:endParaRPr lang="en-US" sz="320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858877" y="7951410"/>
            <a:ext cx="5750608" cy="866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3200">
                <a:solidFill>
                  <a:srgbClr val="FFFFFF"/>
                </a:solidFill>
                <a:latin typeface="Oswald"/>
              </a:rPr>
              <a:t>Практикоориентированные</a:t>
            </a:r>
          </a:p>
          <a:p>
            <a:pPr marL="0" lvl="0" indent="0" algn="ctr">
              <a:lnSpc>
                <a:spcPts val="3392"/>
              </a:lnSpc>
            </a:pPr>
            <a:endParaRPr lang="en-US" sz="320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919159" y="2978194"/>
            <a:ext cx="37772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56455" y="2978194"/>
            <a:ext cx="37772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35741" y="6663778"/>
            <a:ext cx="37772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356455" y="6663778"/>
            <a:ext cx="37772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99979" y="2212419"/>
            <a:ext cx="735225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Bold"/>
              </a:rPr>
              <a:t>Фокус- централизация сопровождения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990" y="375810"/>
            <a:ext cx="2372893" cy="12545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81844" y="290085"/>
            <a:ext cx="11645366" cy="139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Oswald"/>
              </a:rPr>
              <a:t>Продуктовая логика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mo"/>
              </a:rPr>
              <a:t>Стратификация программ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2541" y="603419"/>
            <a:ext cx="4354876" cy="8505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11672" y="1903666"/>
            <a:ext cx="6819320" cy="2949863"/>
            <a:chOff x="0" y="0"/>
            <a:chExt cx="4076616" cy="17634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76616" cy="1763439"/>
            </a:xfrm>
            <a:custGeom>
              <a:avLst/>
              <a:gdLst/>
              <a:ahLst/>
              <a:cxnLst/>
              <a:rect l="l" t="t" r="r" b="b"/>
              <a:pathLst>
                <a:path w="4076616" h="1763439">
                  <a:moveTo>
                    <a:pt x="0" y="0"/>
                  </a:moveTo>
                  <a:lnTo>
                    <a:pt x="0" y="1763439"/>
                  </a:lnTo>
                  <a:lnTo>
                    <a:pt x="4076616" y="1763439"/>
                  </a:lnTo>
                  <a:lnTo>
                    <a:pt x="4076616" y="0"/>
                  </a:lnTo>
                  <a:lnTo>
                    <a:pt x="0" y="0"/>
                  </a:lnTo>
                  <a:close/>
                  <a:moveTo>
                    <a:pt x="4015656" y="1702479"/>
                  </a:moveTo>
                  <a:lnTo>
                    <a:pt x="59690" y="1702479"/>
                  </a:lnTo>
                  <a:lnTo>
                    <a:pt x="59690" y="59690"/>
                  </a:lnTo>
                  <a:lnTo>
                    <a:pt x="4015656" y="59690"/>
                  </a:lnTo>
                  <a:lnTo>
                    <a:pt x="4015656" y="17024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1788848" y="1903666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23000"/>
          </a:blip>
          <a:srcRect/>
          <a:stretch>
            <a:fillRect/>
          </a:stretch>
        </p:blipFill>
        <p:spPr>
          <a:xfrm>
            <a:off x="5066204" y="1041080"/>
            <a:ext cx="8155591" cy="821722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747030" y="5674776"/>
            <a:ext cx="6638348" cy="2794085"/>
          </a:xfrm>
          <a:prstGeom prst="rect">
            <a:avLst/>
          </a:prstGeom>
          <a:solidFill>
            <a:srgbClr val="1F4BA4">
              <a:alpha val="6000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1788848" y="1913191"/>
            <a:ext cx="6638348" cy="2794085"/>
          </a:xfrm>
          <a:prstGeom prst="rect">
            <a:avLst/>
          </a:prstGeom>
          <a:solidFill>
            <a:srgbClr val="1F4BA4">
              <a:alpha val="57647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788848" y="4697750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2178178" y="2900785"/>
            <a:ext cx="5750608" cy="866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2"/>
              </a:lnSpc>
            </a:pPr>
            <a:r>
              <a:rPr lang="en-US" sz="3200">
                <a:solidFill>
                  <a:srgbClr val="FFFFFF"/>
                </a:solidFill>
                <a:latin typeface="Oswald"/>
              </a:rPr>
              <a:t>Научно-исследовательские (интеграция с аспирантурой)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04527" y="2120638"/>
            <a:ext cx="5130678" cy="212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9"/>
              </a:lnSpc>
            </a:pPr>
            <a:r>
              <a:rPr lang="en-US" sz="1899">
                <a:solidFill>
                  <a:srgbClr val="FFFFFF"/>
                </a:solidFill>
                <a:latin typeface="Oswald Bold"/>
              </a:rPr>
              <a:t>Критерии:</a:t>
            </a:r>
          </a:p>
          <a:p>
            <a:pPr>
              <a:lnSpc>
                <a:spcPts val="2469"/>
              </a:lnSpc>
            </a:pPr>
            <a:endParaRPr lang="en-US" sz="1899">
              <a:solidFill>
                <a:srgbClr val="FFFFFF"/>
              </a:solidFill>
              <a:latin typeface="Oswald Bold"/>
            </a:endParaRP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НОЦ</a:t>
            </a: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Выполнения фундаментальных НИР и НИОКР</a:t>
            </a: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Научные коллективы</a:t>
            </a: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Scopus или WoS</a:t>
            </a:r>
          </a:p>
          <a:p>
            <a:pPr>
              <a:lnSpc>
                <a:spcPts val="2432"/>
              </a:lnSpc>
            </a:pPr>
            <a:endParaRPr lang="en-US" sz="1899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788848" y="1903666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788848" y="8373809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2287258" y="6791157"/>
            <a:ext cx="5750608" cy="43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2"/>
              </a:lnSpc>
            </a:pPr>
            <a:r>
              <a:rPr lang="en-US" sz="3200">
                <a:solidFill>
                  <a:srgbClr val="FFFFFF"/>
                </a:solidFill>
                <a:latin typeface="Oswald"/>
              </a:rPr>
              <a:t>Международные (англоязычные)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788848" y="5589250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8652151" y="2110592"/>
            <a:ext cx="3371255" cy="165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Oswald Bold"/>
              </a:rPr>
              <a:t>Цель</a:t>
            </a:r>
            <a:r>
              <a:rPr lang="en-US" sz="1900">
                <a:solidFill>
                  <a:srgbClr val="FFFFFF"/>
                </a:solidFill>
                <a:latin typeface="Oswald"/>
              </a:rPr>
              <a:t>:</a:t>
            </a:r>
          </a:p>
          <a:p>
            <a:pPr>
              <a:lnSpc>
                <a:spcPts val="2660"/>
              </a:lnSpc>
            </a:pPr>
            <a:endParaRPr lang="en-US" sz="1900">
              <a:solidFill>
                <a:srgbClr val="FFFFFF"/>
              </a:solidFill>
              <a:latin typeface="Oswald"/>
            </a:endParaRPr>
          </a:p>
          <a:p>
            <a:pPr marL="410218" lvl="1" indent="-205109">
              <a:lnSpc>
                <a:spcPts val="2660"/>
              </a:lnSpc>
              <a:buFont typeface="Arial"/>
              <a:buChar char="•"/>
            </a:pPr>
            <a:r>
              <a:rPr lang="en-US" sz="1900">
                <a:solidFill>
                  <a:srgbClr val="FFFFFF"/>
                </a:solidFill>
                <a:latin typeface="Oswald"/>
              </a:rPr>
              <a:t>Включение маг в исслед. группы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Oswald"/>
              </a:rPr>
              <a:t>Воспроизводство кадров</a:t>
            </a:r>
          </a:p>
          <a:p>
            <a:pPr marL="410218" lvl="1" indent="-205109">
              <a:lnSpc>
                <a:spcPts val="2660"/>
              </a:lnSpc>
              <a:buFont typeface="Arial"/>
              <a:buChar char="•"/>
            </a:pPr>
            <a:r>
              <a:rPr lang="en-US" sz="1900">
                <a:solidFill>
                  <a:srgbClr val="FFFFFF"/>
                </a:solidFill>
                <a:latin typeface="Oswald"/>
              </a:rPr>
              <a:t>Инбридинг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94856" y="5891036"/>
            <a:ext cx="3259848" cy="165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Oswald Bold"/>
              </a:rPr>
              <a:t>Цель</a:t>
            </a:r>
            <a:r>
              <a:rPr lang="en-US" sz="1900">
                <a:solidFill>
                  <a:srgbClr val="FFFFFF"/>
                </a:solidFill>
                <a:latin typeface="Oswald"/>
              </a:rPr>
              <a:t>:</a:t>
            </a:r>
          </a:p>
          <a:p>
            <a:pPr marL="410218" lvl="1" indent="-205109" algn="just">
              <a:lnSpc>
                <a:spcPts val="2660"/>
              </a:lnSpc>
              <a:buFont typeface="Arial"/>
              <a:buChar char="•"/>
            </a:pPr>
            <a:r>
              <a:rPr lang="en-US" sz="1900">
                <a:solidFill>
                  <a:srgbClr val="FFFFFF"/>
                </a:solidFill>
                <a:latin typeface="Oswald"/>
              </a:rPr>
              <a:t>Конкурентоспособные и талантливые,в.т.ч. иностранцы, востребованные на мировом рынке труда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28622" y="5803087"/>
            <a:ext cx="5130678" cy="212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9"/>
              </a:lnSpc>
            </a:pPr>
            <a:r>
              <a:rPr lang="en-US" sz="1899">
                <a:solidFill>
                  <a:srgbClr val="FFFFFF"/>
                </a:solidFill>
                <a:latin typeface="Oswald Bold"/>
              </a:rPr>
              <a:t>Критерии:</a:t>
            </a:r>
          </a:p>
          <a:p>
            <a:pPr>
              <a:lnSpc>
                <a:spcPts val="2469"/>
              </a:lnSpc>
            </a:pPr>
            <a:endParaRPr lang="en-US" sz="1899">
              <a:solidFill>
                <a:srgbClr val="FFFFFF"/>
              </a:solidFill>
              <a:latin typeface="Oswald Bold"/>
            </a:endParaRP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Иностранный язык</a:t>
            </a: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Международные коллективы</a:t>
            </a: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Международные вузы-партнеры</a:t>
            </a: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Сетевая/совместная</a:t>
            </a:r>
          </a:p>
          <a:p>
            <a:pPr>
              <a:lnSpc>
                <a:spcPts val="2432"/>
              </a:lnSpc>
            </a:pPr>
            <a:endParaRPr lang="en-US" sz="1899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865877" y="4211241"/>
            <a:ext cx="7005340" cy="32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Oswald"/>
              </a:rPr>
              <a:t>Смешанные форматы реализации/стажировки/программы постдоков/гранты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64205" y="7893689"/>
            <a:ext cx="8470999" cy="32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Oswald"/>
              </a:rPr>
              <a:t>Совместные программы/летние школы /ДПО-1годичные программы маг/онлайн ОП-coursera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9837" y="2757910"/>
            <a:ext cx="37772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6580645"/>
            <a:ext cx="37772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990" y="375810"/>
            <a:ext cx="2372893" cy="12545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81844" y="290085"/>
            <a:ext cx="11645366" cy="139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Oswald"/>
              </a:rPr>
              <a:t>Продуктовая логика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rimo"/>
              </a:rPr>
              <a:t>Стратификация программ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2541" y="603419"/>
            <a:ext cx="4354876" cy="8505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34193" y="1827665"/>
            <a:ext cx="6856737" cy="2965136"/>
            <a:chOff x="0" y="0"/>
            <a:chExt cx="4098984" cy="17725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98984" cy="1772570"/>
            </a:xfrm>
            <a:custGeom>
              <a:avLst/>
              <a:gdLst/>
              <a:ahLst/>
              <a:cxnLst/>
              <a:rect l="l" t="t" r="r" b="b"/>
              <a:pathLst>
                <a:path w="4098984" h="1772570">
                  <a:moveTo>
                    <a:pt x="0" y="0"/>
                  </a:moveTo>
                  <a:lnTo>
                    <a:pt x="0" y="1772570"/>
                  </a:lnTo>
                  <a:lnTo>
                    <a:pt x="4098984" y="1772570"/>
                  </a:lnTo>
                  <a:lnTo>
                    <a:pt x="4098984" y="0"/>
                  </a:lnTo>
                  <a:lnTo>
                    <a:pt x="0" y="0"/>
                  </a:lnTo>
                  <a:close/>
                  <a:moveTo>
                    <a:pt x="4038024" y="1711609"/>
                  </a:moveTo>
                  <a:lnTo>
                    <a:pt x="59690" y="1711609"/>
                  </a:lnTo>
                  <a:lnTo>
                    <a:pt x="59690" y="59690"/>
                  </a:lnTo>
                  <a:lnTo>
                    <a:pt x="4038024" y="59690"/>
                  </a:lnTo>
                  <a:lnTo>
                    <a:pt x="4038024" y="17116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1788848" y="1903666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23000"/>
          </a:blip>
          <a:srcRect/>
          <a:stretch>
            <a:fillRect/>
          </a:stretch>
        </p:blipFill>
        <p:spPr>
          <a:xfrm>
            <a:off x="5066204" y="1028700"/>
            <a:ext cx="8155591" cy="821722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788848" y="5589250"/>
            <a:ext cx="6638348" cy="2794085"/>
          </a:xfrm>
          <a:prstGeom prst="rect">
            <a:avLst/>
          </a:prstGeom>
          <a:solidFill>
            <a:srgbClr val="1F4BA4">
              <a:alpha val="53725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1788848" y="1913191"/>
            <a:ext cx="6638348" cy="2794085"/>
          </a:xfrm>
          <a:prstGeom prst="rect">
            <a:avLst/>
          </a:prstGeom>
          <a:solidFill>
            <a:srgbClr val="1F4BA4">
              <a:alpha val="55686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788848" y="4697750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788848" y="1903666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788848" y="8373809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2287258" y="6791157"/>
            <a:ext cx="5750608" cy="43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2"/>
              </a:lnSpc>
            </a:pPr>
            <a:r>
              <a:rPr lang="en-US" sz="3200">
                <a:solidFill>
                  <a:srgbClr val="FFFFFF"/>
                </a:solidFill>
                <a:latin typeface="Oswald"/>
              </a:rPr>
              <a:t>Практикоориентированные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788848" y="5589250"/>
            <a:ext cx="14601225" cy="0"/>
          </a:xfrm>
          <a:prstGeom prst="line">
            <a:avLst/>
          </a:prstGeom>
          <a:ln w="9525" cap="rnd">
            <a:solidFill>
              <a:srgbClr val="76B5F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2848726" y="3013636"/>
            <a:ext cx="4918025" cy="43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Oswald"/>
              </a:rPr>
              <a:t>Инженерные программы (ПИШ)</a:t>
            </a:r>
            <a:r>
              <a:rPr lang="en-US" sz="3200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68774" y="2069588"/>
            <a:ext cx="3259848" cy="199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Oswald Bold"/>
              </a:rPr>
              <a:t>Цель</a:t>
            </a:r>
            <a:r>
              <a:rPr lang="en-US" sz="1900">
                <a:solidFill>
                  <a:srgbClr val="FFFFFF"/>
                </a:solidFill>
                <a:latin typeface="Oswald"/>
              </a:rPr>
              <a:t>:</a:t>
            </a:r>
          </a:p>
          <a:p>
            <a:pPr algn="just">
              <a:lnSpc>
                <a:spcPts val="2660"/>
              </a:lnSpc>
            </a:pPr>
            <a:endParaRPr lang="en-US" sz="1900">
              <a:solidFill>
                <a:srgbClr val="FFFFFF"/>
              </a:solidFill>
              <a:latin typeface="Oswald"/>
            </a:endParaRPr>
          </a:p>
          <a:p>
            <a:pPr marL="410218" lvl="1" indent="-205109" algn="just">
              <a:lnSpc>
                <a:spcPts val="2660"/>
              </a:lnSpc>
              <a:buFont typeface="Arial"/>
              <a:buChar char="•"/>
            </a:pPr>
            <a:r>
              <a:rPr lang="en-US" sz="1900">
                <a:solidFill>
                  <a:srgbClr val="FFFFFF"/>
                </a:solidFill>
                <a:latin typeface="Oswald"/>
              </a:rPr>
              <a:t>Развитие инженерных компетенций,</a:t>
            </a:r>
          </a:p>
          <a:p>
            <a:pPr marL="410218" lvl="1" indent="-205109" algn="just">
              <a:lnSpc>
                <a:spcPts val="2660"/>
              </a:lnSpc>
              <a:buFont typeface="Arial"/>
              <a:buChar char="•"/>
            </a:pPr>
            <a:r>
              <a:rPr lang="en-US" sz="1900">
                <a:solidFill>
                  <a:srgbClr val="FFFFFF"/>
                </a:solidFill>
                <a:latin typeface="Oswald"/>
              </a:rPr>
              <a:t>Публикационная активность</a:t>
            </a:r>
          </a:p>
          <a:p>
            <a:pPr marL="410218" lvl="1" indent="-205109" algn="just">
              <a:lnSpc>
                <a:spcPts val="2660"/>
              </a:lnSpc>
              <a:buFont typeface="Arial"/>
              <a:buChar char="•"/>
            </a:pPr>
            <a:r>
              <a:rPr lang="en-US" sz="1900">
                <a:solidFill>
                  <a:srgbClr val="FFFFFF"/>
                </a:solidFill>
                <a:latin typeface="Oswald"/>
              </a:rPr>
              <a:t>Создание прототипа/продукта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50576" y="2236357"/>
            <a:ext cx="5130678" cy="212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9"/>
              </a:lnSpc>
            </a:pPr>
            <a:r>
              <a:rPr lang="en-US" sz="1899">
                <a:solidFill>
                  <a:srgbClr val="FFFFFF"/>
                </a:solidFill>
                <a:latin typeface="Oswald Bold"/>
              </a:rPr>
              <a:t>Критерии:</a:t>
            </a:r>
          </a:p>
          <a:p>
            <a:pPr>
              <a:lnSpc>
                <a:spcPts val="2469"/>
              </a:lnSpc>
            </a:pPr>
            <a:endParaRPr lang="en-US" sz="1899">
              <a:solidFill>
                <a:srgbClr val="FFFFFF"/>
              </a:solidFill>
              <a:latin typeface="Oswald Bold"/>
            </a:endParaRP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Проектно-исследовательские коллективы</a:t>
            </a: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Совместные публикации</a:t>
            </a: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Технологические продукты</a:t>
            </a:r>
          </a:p>
          <a:p>
            <a:pPr>
              <a:lnSpc>
                <a:spcPts val="2469"/>
              </a:lnSpc>
            </a:pPr>
            <a:endParaRPr lang="en-US" sz="1899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432"/>
              </a:lnSpc>
            </a:pPr>
            <a:endParaRPr lang="en-US" sz="1899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850778" y="5748487"/>
            <a:ext cx="5130678" cy="2433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9"/>
              </a:lnSpc>
            </a:pPr>
            <a:r>
              <a:rPr lang="en-US" sz="1899">
                <a:solidFill>
                  <a:srgbClr val="FFFFFF"/>
                </a:solidFill>
                <a:latin typeface="Oswald Bold"/>
              </a:rPr>
              <a:t>Критерии:</a:t>
            </a:r>
          </a:p>
          <a:p>
            <a:pPr>
              <a:lnSpc>
                <a:spcPts val="2469"/>
              </a:lnSpc>
            </a:pPr>
            <a:endParaRPr lang="en-US" sz="1899">
              <a:solidFill>
                <a:srgbClr val="FFFFFF"/>
              </a:solidFill>
              <a:latin typeface="Oswald Bold"/>
            </a:endParaRP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Запрос рынка труда</a:t>
            </a: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Запрос стратегических партнеров о целевом приеме и целевом обучении</a:t>
            </a:r>
          </a:p>
          <a:p>
            <a:pPr marL="410209" lvl="1" indent="-205105">
              <a:lnSpc>
                <a:spcPts val="2469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Oswald"/>
              </a:rPr>
              <a:t>Проектная деятельность</a:t>
            </a:r>
          </a:p>
          <a:p>
            <a:pPr>
              <a:lnSpc>
                <a:spcPts val="2469"/>
              </a:lnSpc>
            </a:pPr>
            <a:endParaRPr lang="en-US" sz="1899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432"/>
              </a:lnSpc>
            </a:pPr>
            <a:endParaRPr lang="en-US" sz="1899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590930" y="5729437"/>
            <a:ext cx="3259848" cy="199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Oswald Bold"/>
              </a:rPr>
              <a:t>Цель</a:t>
            </a:r>
            <a:r>
              <a:rPr lang="en-US" sz="1900">
                <a:solidFill>
                  <a:srgbClr val="FFFFFF"/>
                </a:solidFill>
                <a:latin typeface="Oswald"/>
              </a:rPr>
              <a:t>:</a:t>
            </a:r>
          </a:p>
          <a:p>
            <a:pPr algn="just">
              <a:lnSpc>
                <a:spcPts val="2660"/>
              </a:lnSpc>
            </a:pPr>
            <a:endParaRPr lang="en-US" sz="1900">
              <a:solidFill>
                <a:srgbClr val="FFFFFF"/>
              </a:solidFill>
              <a:latin typeface="Oswald"/>
            </a:endParaRPr>
          </a:p>
          <a:p>
            <a:pPr marL="410218" lvl="1" indent="-205109" algn="just">
              <a:lnSpc>
                <a:spcPts val="2660"/>
              </a:lnSpc>
              <a:buFont typeface="Arial"/>
              <a:buChar char="•"/>
            </a:pPr>
            <a:r>
              <a:rPr lang="en-US" sz="1900">
                <a:solidFill>
                  <a:srgbClr val="FFFFFF"/>
                </a:solidFill>
                <a:latin typeface="Oswald"/>
              </a:rPr>
              <a:t>Конкурентоспособный выпускник</a:t>
            </a:r>
          </a:p>
          <a:p>
            <a:pPr marL="410218" lvl="1" indent="-205109" algn="just">
              <a:lnSpc>
                <a:spcPts val="2660"/>
              </a:lnSpc>
              <a:buFont typeface="Arial"/>
              <a:buChar char="•"/>
            </a:pPr>
            <a:r>
              <a:rPr lang="en-US" sz="1900">
                <a:solidFill>
                  <a:srgbClr val="FFFFFF"/>
                </a:solidFill>
                <a:latin typeface="Oswald"/>
              </a:rPr>
              <a:t>100% трудоустройство</a:t>
            </a:r>
          </a:p>
          <a:p>
            <a:pPr algn="just">
              <a:lnSpc>
                <a:spcPts val="2660"/>
              </a:lnSpc>
            </a:pPr>
            <a:endParaRPr lang="en-US" sz="190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868774" y="4326959"/>
            <a:ext cx="7904262" cy="32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Oswald"/>
              </a:rPr>
              <a:t>ИОТ – модеус/ДПО/формализация образовательных событий/проектная деятельность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427196" y="7726745"/>
            <a:ext cx="8423875" cy="65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FFFFFF"/>
                </a:solidFill>
                <a:latin typeface="Oswald"/>
              </a:rPr>
              <a:t>ДО как инструмент управления экономикой программы/ инструмент лояльности и увеличения приема на ПВЗ модульный принцип с ДО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2717599"/>
            <a:ext cx="37772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06711" y="6483591"/>
            <a:ext cx="37772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</a:rPr>
              <a:t>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990" y="375810"/>
            <a:ext cx="2372893" cy="12545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642634" y="290085"/>
            <a:ext cx="11645366" cy="180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swald"/>
              </a:rPr>
              <a:t>Модели инженерной магистратуры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2541" y="603419"/>
            <a:ext cx="4354876" cy="8505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1224" b="1224"/>
          <a:stretch>
            <a:fillRect/>
          </a:stretch>
        </p:blipFill>
        <p:spPr>
          <a:xfrm>
            <a:off x="462438" y="2925276"/>
            <a:ext cx="14766602" cy="69370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372445" y="4878336"/>
            <a:ext cx="6185744" cy="333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Oswald Bold"/>
              </a:rPr>
              <a:t>Возможности для студента: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Oswald Bold"/>
            </a:endParaRP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swald"/>
              </a:rPr>
              <a:t>Сокращение сроков освоения программы;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swald"/>
              </a:rPr>
              <a:t>Снижение стоимости освоения программы;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Oswald"/>
              </a:rPr>
              <a:t>Возможность в базовой стоимости и сроках освоения произвести «замену» модуля и выстроить индивидуальную траекторию обучения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34076" y="1831865"/>
            <a:ext cx="15774863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Oswald Bold"/>
              </a:rPr>
              <a:t>Модель 1 – Система ускоренного обучения с учетом перезачёта связанных программ ДПО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622</Words>
  <Application>Microsoft Office PowerPoint</Application>
  <PresentationFormat>Произвольный</PresentationFormat>
  <Paragraphs>161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Arimo</vt:lpstr>
      <vt:lpstr>Calibri</vt:lpstr>
      <vt:lpstr>Aileron Regular</vt:lpstr>
      <vt:lpstr>Oswald Bold</vt:lpstr>
      <vt:lpstr>Arial</vt:lpstr>
      <vt:lpstr>Aileron Regular Bold</vt:lpstr>
      <vt:lpstr>Oswald</vt:lpstr>
      <vt:lpstr>Open Sans Bold</vt:lpstr>
      <vt:lpstr>Open Sans</vt:lpstr>
      <vt:lpstr>Open Sans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 модели магистратуры УрФУ</dc:title>
  <cp:lastModifiedBy>Моника Олеговна Плохая</cp:lastModifiedBy>
  <cp:revision>2</cp:revision>
  <dcterms:created xsi:type="dcterms:W3CDTF">2006-08-16T00:00:00Z</dcterms:created>
  <dcterms:modified xsi:type="dcterms:W3CDTF">2022-04-05T08:03:25Z</dcterms:modified>
  <dc:identifier>DAE8_BiF-Mg</dc:identifier>
</cp:coreProperties>
</file>