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660" r:id="rId1"/>
  </p:sldMasterIdLst>
  <p:notesMasterIdLst>
    <p:notesMasterId r:id="rId12"/>
  </p:notesMasterIdLst>
  <p:sldIdLst>
    <p:sldId id="401" r:id="rId2"/>
    <p:sldId id="405" r:id="rId3"/>
    <p:sldId id="411" r:id="rId4"/>
    <p:sldId id="260" r:id="rId5"/>
    <p:sldId id="261" r:id="rId6"/>
    <p:sldId id="265" r:id="rId7"/>
    <p:sldId id="446" r:id="rId8"/>
    <p:sldId id="267" r:id="rId9"/>
    <p:sldId id="270" r:id="rId10"/>
    <p:sldId id="378" r:id="rId11"/>
  </p:sldIdLst>
  <p:sldSz cx="12192000" cy="6858000"/>
  <p:notesSz cx="6888163" cy="10018713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DIN Pro Black" panose="020B0604020202020204" charset="0"/>
      <p:bold r:id="rId20"/>
      <p:boldItalic r:id="rId21"/>
    </p:embeddedFont>
    <p:embeddedFont>
      <p:font typeface="DIN Pro Bold" panose="020B0604020202020204" charset="0"/>
      <p:bold r:id="rId22"/>
      <p:boldItalic r:id="rId23"/>
    </p:embeddedFont>
    <p:embeddedFont>
      <p:font typeface="DIN Pro Cond Black" panose="020B0A06020101010102" charset="-52"/>
      <p:bold r:id="rId24"/>
      <p:boldItalic r:id="rId25"/>
    </p:embeddedFont>
    <p:embeddedFont>
      <p:font typeface="DIN Pro Cond Bold" panose="020B0806020101010102" charset="-52"/>
      <p:bold r:id="rId26"/>
      <p:boldItalic r:id="rId27"/>
    </p:embeddedFont>
    <p:embeddedFont>
      <p:font typeface="DIN Pro Light" panose="020B0604020202020204" charset="0"/>
      <p:regular r:id="rId28"/>
      <p:italic r:id="rId29"/>
    </p:embeddedFont>
    <p:embeddedFont>
      <p:font typeface="DIN Pro Medium" panose="020B0604020202020204" charset="0"/>
      <p:regular r:id="rId30"/>
      <p:italic r:id="rId31"/>
    </p:embeddedFont>
    <p:embeddedFont>
      <p:font typeface="DIN Pro Regular" panose="020B0504020101020102" charset="0"/>
      <p:regular r:id="rId32"/>
      <p:italic r:id="rId3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00"/>
    <a:srgbClr val="FFFFFF"/>
    <a:srgbClr val="766248"/>
    <a:srgbClr val="F58C4B"/>
    <a:srgbClr val="E88B58"/>
    <a:srgbClr val="640C0F"/>
    <a:srgbClr val="E76F59"/>
    <a:srgbClr val="CC3300"/>
    <a:srgbClr val="648073"/>
    <a:srgbClr val="246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56" autoAdjust="0"/>
    <p:restoredTop sz="95407" autoAdjust="0"/>
  </p:normalViewPr>
  <p:slideViewPr>
    <p:cSldViewPr snapToGrid="0">
      <p:cViewPr varScale="1">
        <p:scale>
          <a:sx n="75" d="100"/>
          <a:sy n="75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EB8747B-FCFA-4264-813D-A606FD2EA370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914CCE6-391D-4943-A82B-C4B58F2D6AB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12192000" cy="118110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2838" y="131686"/>
            <a:ext cx="1549400" cy="1368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14"/>
          <p:cNvCxnSpPr/>
          <p:nvPr/>
        </p:nvCxnSpPr>
        <p:spPr>
          <a:xfrm>
            <a:off x="2178050" y="4376738"/>
            <a:ext cx="10013950" cy="6350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3168204" y="1497571"/>
            <a:ext cx="8384146" cy="2472191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latin typeface="DIN Pro Bold" panose="020B0804020101020102" pitchFamily="34" charset="-52"/>
                <a:cs typeface="DIN Pro Bold" panose="020B0804020101020102" pitchFamily="34" charset="-5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/>
          </p:nvPr>
        </p:nvSpPr>
        <p:spPr>
          <a:xfrm>
            <a:off x="5324588" y="4702632"/>
            <a:ext cx="6227762" cy="493713"/>
          </a:xfrm>
        </p:spPr>
        <p:txBody>
          <a:bodyPr/>
          <a:lstStyle>
            <a:lvl1pPr marL="0" indent="0" algn="r">
              <a:buNone/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2"/>
          </p:nvPr>
        </p:nvSpPr>
        <p:spPr>
          <a:xfrm>
            <a:off x="5324588" y="5235921"/>
            <a:ext cx="6227762" cy="493713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Дата 29"/>
          <p:cNvSpPr>
            <a:spLocks noGrp="1"/>
          </p:cNvSpPr>
          <p:nvPr>
            <p:ph type="dt" sz="half" idx="13"/>
          </p:nvPr>
        </p:nvSpPr>
        <p:spPr>
          <a:xfrm>
            <a:off x="8809038" y="6137275"/>
            <a:ext cx="2743200" cy="365125"/>
          </a:xfrm>
        </p:spPr>
        <p:txBody>
          <a:bodyPr/>
          <a:lstStyle>
            <a:lvl1pPr algn="r">
              <a:defRPr sz="180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2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4849"/>
            <a:ext cx="12192000" cy="31297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27000"/>
            <a:ext cx="825500" cy="72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425203" y="1064378"/>
            <a:ext cx="11482388" cy="558360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4"/>
          </p:nvPr>
        </p:nvSpPr>
        <p:spPr>
          <a:xfrm>
            <a:off x="425203" y="1845267"/>
            <a:ext cx="11482388" cy="4237038"/>
          </a:xfrm>
        </p:spPr>
        <p:txBody>
          <a:bodyPr rtlCol="0">
            <a:normAutofit/>
          </a:bodyPr>
          <a:lstStyle>
            <a:lvl1pPr>
              <a:defRPr sz="200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9164638" y="6305550"/>
            <a:ext cx="2743200" cy="365125"/>
          </a:xfrm>
        </p:spPr>
        <p:txBody>
          <a:bodyPr/>
          <a:lstStyle>
            <a:lvl1pPr>
              <a:defRPr sz="1400">
                <a:latin typeface="DIN Pro Bold" charset="0"/>
                <a:cs typeface="DIN Pro Bold" charset="0"/>
              </a:defRPr>
            </a:lvl1pPr>
          </a:lstStyle>
          <a:p>
            <a:pPr>
              <a:defRPr/>
            </a:pPr>
            <a:fld id="{6B442812-AC87-4E35-BEF2-6317323F16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60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4849"/>
            <a:ext cx="12192000" cy="31297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 – </a:t>
            </a:r>
            <a:r>
              <a:rPr lang="ru-RU" sz="1200" dirty="0">
                <a:latin typeface="DIN Pro Black" panose="020B0A04020101010102" pitchFamily="34" charset="0"/>
                <a:cs typeface="DIN Pro Black" panose="020B0A04020101010102" pitchFamily="34" charset="0"/>
              </a:rPr>
              <a:t>Общая информация о ВУЗе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27000"/>
            <a:ext cx="825500" cy="72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425203" y="1064378"/>
            <a:ext cx="11482388" cy="558360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4"/>
          </p:nvPr>
        </p:nvSpPr>
        <p:spPr>
          <a:xfrm>
            <a:off x="425203" y="1845267"/>
            <a:ext cx="11482388" cy="4237038"/>
          </a:xfrm>
        </p:spPr>
        <p:txBody>
          <a:bodyPr rtlCol="0">
            <a:normAutofit/>
          </a:bodyPr>
          <a:lstStyle>
            <a:lvl1pPr>
              <a:defRPr sz="200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9164638" y="6305550"/>
            <a:ext cx="2743200" cy="365125"/>
          </a:xfrm>
        </p:spPr>
        <p:txBody>
          <a:bodyPr/>
          <a:lstStyle>
            <a:lvl1pPr>
              <a:defRPr sz="1400">
                <a:latin typeface="DIN Pro Bold" charset="0"/>
                <a:cs typeface="DIN Pro Bold" charset="0"/>
              </a:defRPr>
            </a:lvl1pPr>
          </a:lstStyle>
          <a:p>
            <a:pPr>
              <a:defRPr/>
            </a:pPr>
            <a:fld id="{88A13FC5-61E0-4261-BFDB-655819BB0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305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4849"/>
            <a:ext cx="12192000" cy="31297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 – </a:t>
            </a:r>
            <a:r>
              <a:rPr lang="ru-RU" sz="1200" dirty="0">
                <a:latin typeface="DIN Pro Black" panose="020B0A04020101010102" pitchFamily="34" charset="0"/>
                <a:cs typeface="DIN Pro Black" panose="020B0A04020101010102" pitchFamily="34" charset="0"/>
              </a:rPr>
              <a:t>Материально-техническая база ВУЗа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27000"/>
            <a:ext cx="825500" cy="72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425203" y="1064378"/>
            <a:ext cx="11482388" cy="558360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4"/>
          </p:nvPr>
        </p:nvSpPr>
        <p:spPr>
          <a:xfrm>
            <a:off x="425203" y="1845267"/>
            <a:ext cx="11482388" cy="4237038"/>
          </a:xfrm>
        </p:spPr>
        <p:txBody>
          <a:bodyPr rtlCol="0">
            <a:normAutofit/>
          </a:bodyPr>
          <a:lstStyle>
            <a:lvl1pPr>
              <a:defRPr sz="200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9164638" y="6305550"/>
            <a:ext cx="2743200" cy="365125"/>
          </a:xfrm>
        </p:spPr>
        <p:txBody>
          <a:bodyPr/>
          <a:lstStyle>
            <a:lvl1pPr>
              <a:defRPr sz="1400">
                <a:latin typeface="DIN Pro Bold" charset="0"/>
                <a:cs typeface="DIN Pro Bold" charset="0"/>
              </a:defRPr>
            </a:lvl1pPr>
          </a:lstStyle>
          <a:p>
            <a:pPr>
              <a:defRPr/>
            </a:pPr>
            <a:fld id="{E41A5E2F-BBC9-4972-8EB9-B8EF7D49B5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35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4849"/>
            <a:ext cx="12192000" cy="31297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 – </a:t>
            </a:r>
            <a:r>
              <a:rPr lang="ru-RU" sz="1200" dirty="0">
                <a:latin typeface="DIN Pro Black" panose="020B0A04020101010102" pitchFamily="34" charset="0"/>
                <a:cs typeface="DIN Pro Black" panose="020B0A04020101010102" pitchFamily="34" charset="0"/>
              </a:rPr>
              <a:t>Образование в ИГХТУ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27000"/>
            <a:ext cx="825500" cy="72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64638" y="6305550"/>
            <a:ext cx="2743200" cy="365125"/>
          </a:xfrm>
        </p:spPr>
        <p:txBody>
          <a:bodyPr/>
          <a:lstStyle>
            <a:lvl1pPr>
              <a:defRPr sz="1400">
                <a:latin typeface="DIN Pro Bold" charset="0"/>
                <a:cs typeface="DIN Pro Bold" charset="0"/>
              </a:defRPr>
            </a:lvl1pPr>
          </a:lstStyle>
          <a:p>
            <a:pPr>
              <a:defRPr/>
            </a:pPr>
            <a:fld id="{56E22A40-B7D2-4B7A-B744-B34A44FB8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83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4849"/>
            <a:ext cx="12192000" cy="31297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 – </a:t>
            </a:r>
            <a:r>
              <a:rPr lang="ru-RU" sz="1200" dirty="0">
                <a:latin typeface="DIN Pro Black" panose="020B0A04020101010102" pitchFamily="34" charset="0"/>
                <a:cs typeface="DIN Pro Black" panose="020B0A04020101010102" pitchFamily="34" charset="0"/>
              </a:rPr>
              <a:t>Научная и инновационная деятельность в ИГХТУ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06680"/>
            <a:ext cx="825500" cy="72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64638" y="6305550"/>
            <a:ext cx="2743200" cy="365125"/>
          </a:xfrm>
        </p:spPr>
        <p:txBody>
          <a:bodyPr/>
          <a:lstStyle>
            <a:lvl1pPr>
              <a:defRPr sz="1400">
                <a:latin typeface="DIN Pro Bold" charset="0"/>
                <a:cs typeface="DIN Pro Bold" charset="0"/>
              </a:defRPr>
            </a:lvl1pPr>
          </a:lstStyle>
          <a:p>
            <a:pPr>
              <a:defRPr/>
            </a:pPr>
            <a:fld id="{A315BAC8-A353-45A1-850D-907FF75035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9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4849"/>
            <a:ext cx="12192000" cy="31297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 – </a:t>
            </a:r>
            <a:r>
              <a:rPr lang="ru-RU" sz="1200" dirty="0">
                <a:latin typeface="DIN Pro Black" panose="020B0A04020101010102" pitchFamily="34" charset="0"/>
                <a:cs typeface="DIN Pro Black" panose="020B0A04020101010102" pitchFamily="34" charset="0"/>
              </a:rPr>
              <a:t>Студенческая жизнь в ИГХТУ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27000"/>
            <a:ext cx="825500" cy="72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64638" y="6305550"/>
            <a:ext cx="2743200" cy="365125"/>
          </a:xfrm>
        </p:spPr>
        <p:txBody>
          <a:bodyPr/>
          <a:lstStyle>
            <a:lvl1pPr>
              <a:defRPr sz="1400">
                <a:latin typeface="DIN Pro Bold" charset="0"/>
                <a:cs typeface="DIN Pro Bold" charset="0"/>
              </a:defRPr>
            </a:lvl1pPr>
          </a:lstStyle>
          <a:p>
            <a:pPr>
              <a:defRPr/>
            </a:pPr>
            <a:fld id="{413F26D8-FC15-48A7-B1D3-43CFC5CE7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036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9CED-2770-4F8A-BD83-BAD8174CF94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BDE-B835-48FB-A821-9F1AD0921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4849"/>
            <a:ext cx="12192000" cy="31297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27000"/>
            <a:ext cx="825500" cy="72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425203" y="1064378"/>
            <a:ext cx="11482388" cy="558360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890197" y="1879600"/>
            <a:ext cx="5017641" cy="4173538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425451" y="1879600"/>
            <a:ext cx="6129896" cy="4173538"/>
          </a:xfrm>
        </p:spPr>
        <p:txBody>
          <a:bodyPr>
            <a:normAutofit/>
          </a:bodyPr>
          <a:lstStyle>
            <a:lvl1pPr>
              <a:defRPr sz="2000" baseline="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  <a:lvl2pPr>
              <a:defRPr sz="1800">
                <a:latin typeface="DIN Pro Light" panose="020B0504020101010102" pitchFamily="34" charset="0"/>
                <a:cs typeface="DIN Pro Light" panose="020B0504020101010102" pitchFamily="34" charset="0"/>
              </a:defRPr>
            </a:lvl2pPr>
            <a:lvl3pPr>
              <a:defRPr sz="1600">
                <a:latin typeface="DIN Pro Light" panose="020B0504020101010102" pitchFamily="34" charset="0"/>
                <a:cs typeface="DIN Pro Light" panose="020B0504020101010102" pitchFamily="34" charset="0"/>
              </a:defRPr>
            </a:lvl3pPr>
            <a:lvl4pPr>
              <a:defRPr sz="1400">
                <a:latin typeface="DIN Pro Light" panose="020B0504020101010102" pitchFamily="34" charset="0"/>
                <a:cs typeface="DIN Pro Light" panose="020B0504020101010102" pitchFamily="34" charset="0"/>
              </a:defRPr>
            </a:lvl4pPr>
            <a:lvl5pPr>
              <a:defRPr sz="1400">
                <a:latin typeface="DIN Pro Light" panose="020B0504020101010102" pitchFamily="34" charset="0"/>
                <a:cs typeface="DIN Pro Light" panose="020B050402010101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9164638" y="6305550"/>
            <a:ext cx="2743200" cy="365125"/>
          </a:xfrm>
        </p:spPr>
        <p:txBody>
          <a:bodyPr/>
          <a:lstStyle>
            <a:lvl1pPr>
              <a:defRPr sz="1400">
                <a:latin typeface="DIN Pro Bold" charset="0"/>
                <a:cs typeface="DIN Pro Bold" charset="0"/>
              </a:defRPr>
            </a:lvl1pPr>
          </a:lstStyle>
          <a:p>
            <a:pPr>
              <a:defRPr/>
            </a:pPr>
            <a:fld id="{DFBB350D-3961-42D9-9E39-0F3CA69BE1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49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bg>
      <p:bgPr>
        <a:solidFill>
          <a:srgbClr val="640C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5"/>
            <a:ext cx="9865096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61503" y="333074"/>
            <a:ext cx="1734090" cy="1530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30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6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9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9" y="5172814"/>
            <a:ext cx="8434459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50" y="4414556"/>
            <a:ext cx="1674590" cy="113989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5"/>
            <a:ext cx="3747555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7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3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2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64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61503" y="333074"/>
            <a:ext cx="1734090" cy="1530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0" y="3774332"/>
            <a:ext cx="3346315" cy="974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600744" y="3649640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269776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7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7" y="5949281"/>
            <a:ext cx="5842171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46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вая страниц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714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600" baseline="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13768" y="330200"/>
            <a:ext cx="1040032" cy="918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20.01.2022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847725" y="247650"/>
            <a:ext cx="9972675" cy="590550"/>
          </a:xfrm>
        </p:spPr>
        <p:txBody>
          <a:bodyPr/>
          <a:lstStyle>
            <a:lvl1pPr algn="ctr">
              <a:buFontTx/>
              <a:buNone/>
              <a:defRPr sz="3200" baseline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21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714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2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600" baseline="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7" y="6356352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13768" y="330200"/>
            <a:ext cx="1040032" cy="918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20.01.2022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847725" y="247650"/>
            <a:ext cx="9972675" cy="590550"/>
          </a:xfrm>
        </p:spPr>
        <p:txBody>
          <a:bodyPr/>
          <a:lstStyle>
            <a:lvl1pPr algn="ctr">
              <a:buFontTx/>
              <a:buNone/>
              <a:defRPr sz="2800" baseline="0">
                <a:solidFill>
                  <a:srgbClr val="900000"/>
                </a:solidFill>
                <a:latin typeface="DIN Pro Regular" pitchFamily="34" charset="0"/>
                <a:cs typeface="DIN Pro Bold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21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EE1573-4C77-4604-8C10-FD0D3D8D3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96" r:id="rId3"/>
    <p:sldLayoutId id="2147484001" r:id="rId4"/>
    <p:sldLayoutId id="2147483997" r:id="rId5"/>
    <p:sldLayoutId id="2147483998" r:id="rId6"/>
    <p:sldLayoutId id="2147483999" r:id="rId7"/>
    <p:sldLayoutId id="2147484000" r:id="rId8"/>
    <p:sldLayoutId id="2147484002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4003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uct.ru/Abitur/magistracy/presentation-of-programs" TargetMode="External"/><Relationship Id="rId2" Type="http://schemas.openxmlformats.org/officeDocument/2006/relationships/hyperlink" Target="https://www.isuct.ru/Abitur/bachelor/list-of-areas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isuct.ru/Abitur/aspirantura/list-of-specialti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_1600x9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слайд_1600x90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9089" y="0"/>
            <a:ext cx="12417777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2412999"/>
            <a:ext cx="1116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900000"/>
                </a:solidFill>
                <a:highlight>
                  <a:srgbClr val="FFFFFF"/>
                </a:highlight>
                <a:latin typeface="Arial Black" pitchFamily="34" charset="0"/>
              </a:rPr>
              <a:t>РАЗНООБРАЗИЕ В РАМКАХ СТАНДАРТОВ: </a:t>
            </a:r>
          </a:p>
          <a:p>
            <a:pPr algn="ctr"/>
            <a:r>
              <a:rPr lang="ru-RU" sz="3600" dirty="0">
                <a:solidFill>
                  <a:srgbClr val="900000"/>
                </a:solidFill>
                <a:highlight>
                  <a:srgbClr val="FFFFFF"/>
                </a:highlight>
                <a:latin typeface="Arial Black" pitchFamily="34" charset="0"/>
              </a:rPr>
              <a:t>КАК УСТРОЕНА РОССИЙСКАЯ МАГИСТРАТУРА</a:t>
            </a:r>
          </a:p>
          <a:p>
            <a:pPr algn="ctr"/>
            <a:r>
              <a:rPr lang="ru-RU" sz="3600" u="sng" dirty="0">
                <a:solidFill>
                  <a:srgbClr val="900000"/>
                </a:solidFill>
                <a:highlight>
                  <a:srgbClr val="FFFFFF"/>
                </a:highlight>
                <a:latin typeface="Arial Black" pitchFamily="34" charset="0"/>
              </a:rPr>
              <a:t>(ОПЫТ ИГХТУ)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170B7-48F3-44A8-BAA3-E6E67C7DC400}"/>
              </a:ext>
            </a:extLst>
          </p:cNvPr>
          <p:cNvSpPr txBox="1"/>
          <p:nvPr/>
        </p:nvSpPr>
        <p:spPr>
          <a:xfrm>
            <a:off x="9131301" y="5103674"/>
            <a:ext cx="2857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/>
              <a:t> к.э.н., доцент, директор Института развития высшего и дополнительного образования </a:t>
            </a:r>
          </a:p>
          <a:p>
            <a:pPr algn="r"/>
            <a:r>
              <a:rPr lang="ru-RU" sz="1800" b="1" dirty="0"/>
              <a:t>Смирнова Ольга Павловна</a:t>
            </a:r>
            <a:endParaRPr lang="ru-RU" sz="1800" b="1" dirty="0">
              <a:latin typeface="DIN Pro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Picture 2" descr="E:\Reserch\для отчета губернатору\6n8mkIt84Xo.jpg"/>
          <p:cNvPicPr>
            <a:picLocks noChangeAspect="1" noChangeArrowheads="1"/>
          </p:cNvPicPr>
          <p:nvPr/>
        </p:nvPicPr>
        <p:blipFill rotWithShape="1">
          <a:blip r:embed="rId2" cstate="screen"/>
          <a:srcRect t="12331"/>
          <a:stretch/>
        </p:blipFill>
        <p:spPr bwMode="auto">
          <a:xfrm>
            <a:off x="520722" y="1371157"/>
            <a:ext cx="10804862" cy="241276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0306" y="3837430"/>
            <a:ext cx="880906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Федеральное государственное бюджетное образовательное учреждение высшего образования  </a:t>
            </a:r>
            <a:endParaRPr lang="en-US" altLang="en-US" sz="14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«Ивановский государственный химико-технологический университет»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5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dirty="0">
                <a:cs typeface="DIN Pro Regular" panose="020B0504020101020102" pitchFamily="34" charset="-52"/>
              </a:rPr>
              <a:t>          153000, Ивановская область, г. Иваново, пр. </a:t>
            </a:r>
            <a:r>
              <a:rPr lang="ru-RU" altLang="en-US" sz="1400" dirty="0" err="1">
                <a:cs typeface="DIN Pro Regular" panose="020B0504020101020102" pitchFamily="34" charset="-52"/>
              </a:rPr>
              <a:t>Шереметевский</a:t>
            </a:r>
            <a:r>
              <a:rPr lang="ru-RU" altLang="en-US" sz="1400" dirty="0">
                <a:cs typeface="DIN Pro Regular" panose="020B0504020101020102" pitchFamily="34" charset="-52"/>
              </a:rPr>
              <a:t>, 7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42706" y="5855038"/>
            <a:ext cx="684468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>
                <a:solidFill>
                  <a:schemeClr val="tx2"/>
                </a:solidFill>
                <a:cs typeface="Calibri" pitchFamily="34" charset="0"/>
              </a:rPr>
              <a:t>isuct.ru                  vk.com/</a:t>
            </a:r>
            <a:r>
              <a:rPr lang="en-US" dirty="0" err="1">
                <a:solidFill>
                  <a:schemeClr val="tx2"/>
                </a:solidFill>
                <a:cs typeface="Calibri" pitchFamily="34" charset="0"/>
              </a:rPr>
              <a:t>isuct</a:t>
            </a:r>
            <a:r>
              <a:rPr lang="en-US" dirty="0">
                <a:solidFill>
                  <a:schemeClr val="tx2"/>
                </a:solidFill>
                <a:cs typeface="Calibri" pitchFamily="34" charset="0"/>
              </a:rPr>
              <a:t>                             </a:t>
            </a:r>
            <a:endParaRPr lang="ru-RU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167" y="4688092"/>
            <a:ext cx="2569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dirty="0">
                <a:solidFill>
                  <a:srgbClr val="90000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Ректорат </a:t>
            </a:r>
          </a:p>
          <a:p>
            <a:pPr eaLnBrk="1" hangingPunct="1"/>
            <a:r>
              <a:rPr lang="en-US" altLang="en-US" dirty="0">
                <a:cs typeface="DIN Pro Regular" panose="020B0504020101020102" pitchFamily="34" charset="-52"/>
              </a:rPr>
              <a:t>       </a:t>
            </a:r>
            <a:r>
              <a:rPr lang="ru-RU" altLang="en-US" dirty="0">
                <a:cs typeface="DIN Pro Regular" panose="020B0504020101020102" pitchFamily="34" charset="-52"/>
              </a:rPr>
              <a:t> </a:t>
            </a:r>
            <a:r>
              <a:rPr lang="en-US" altLang="en-US" dirty="0">
                <a:cs typeface="DIN Pro Regular" panose="020B0504020101020102" pitchFamily="34" charset="-52"/>
              </a:rPr>
              <a:t>rector@isuct.ru</a:t>
            </a:r>
          </a:p>
          <a:p>
            <a:pPr eaLnBrk="1" hangingPunct="1"/>
            <a:r>
              <a:rPr lang="en-US" altLang="en-US" dirty="0">
                <a:cs typeface="DIN Pro Regular" panose="020B0504020101020102" pitchFamily="34" charset="-52"/>
              </a:rPr>
              <a:t>       </a:t>
            </a:r>
            <a:r>
              <a:rPr lang="ru-RU" altLang="en-US" dirty="0">
                <a:cs typeface="DIN Pro Regular" panose="020B0504020101020102" pitchFamily="34" charset="-52"/>
              </a:rPr>
              <a:t> +7 (4932) 32-92-41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1901" y="4670332"/>
            <a:ext cx="4173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dirty="0">
                <a:solidFill>
                  <a:srgbClr val="90000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Институт развития высшего и дополнительного образования</a:t>
            </a:r>
          </a:p>
          <a:p>
            <a:pPr eaLnBrk="1" hangingPunct="1"/>
            <a:r>
              <a:rPr lang="en-US" altLang="en-US" dirty="0">
                <a:cs typeface="DIN Pro Regular" panose="020B0504020101020102" pitchFamily="34" charset="-52"/>
              </a:rPr>
              <a:t>       </a:t>
            </a:r>
            <a:r>
              <a:rPr lang="ru-RU" altLang="en-US" dirty="0">
                <a:cs typeface="DIN Pro Regular" panose="020B0504020101020102" pitchFamily="34" charset="-52"/>
              </a:rPr>
              <a:t>  </a:t>
            </a:r>
            <a:r>
              <a:rPr lang="en-US" altLang="en-US" dirty="0">
                <a:cs typeface="DIN Pro Regular" panose="020B0504020101020102" pitchFamily="34" charset="-52"/>
              </a:rPr>
              <a:t>irvdo@isuct.ru</a:t>
            </a:r>
            <a:r>
              <a:rPr lang="ru-RU" altLang="en-US" dirty="0">
                <a:cs typeface="DIN Pro Regular" panose="020B0504020101020102" pitchFamily="34" charset="-52"/>
              </a:rPr>
              <a:t> </a:t>
            </a:r>
            <a:r>
              <a:rPr lang="en-US" altLang="en-US" dirty="0">
                <a:cs typeface="DIN Pro Regular" panose="020B0504020101020102" pitchFamily="34" charset="-52"/>
              </a:rPr>
              <a:t>   </a:t>
            </a:r>
          </a:p>
          <a:p>
            <a:pPr eaLnBrk="1" hangingPunct="1"/>
            <a:r>
              <a:rPr lang="en-US" altLang="en-US" dirty="0">
                <a:cs typeface="DIN Pro Regular" panose="020B0504020101020102" pitchFamily="34" charset="-52"/>
              </a:rPr>
              <a:t>       </a:t>
            </a:r>
            <a:r>
              <a:rPr lang="ru-RU" altLang="en-US" dirty="0">
                <a:cs typeface="DIN Pro Regular" panose="020B0504020101020102" pitchFamily="34" charset="-52"/>
              </a:rPr>
              <a:t>  +7 (4932) </a:t>
            </a:r>
            <a:r>
              <a:rPr lang="en-US" altLang="en-US" dirty="0">
                <a:cs typeface="DIN Pro Regular" panose="020B0504020101020102" pitchFamily="34" charset="-52"/>
              </a:rPr>
              <a:t>26-33-27</a:t>
            </a:r>
            <a:endParaRPr lang="ru-RU" altLang="en-US" dirty="0">
              <a:cs typeface="DIN Pro Regular" panose="020B0504020101020102" pitchFamily="34" charset="-52"/>
            </a:endParaRPr>
          </a:p>
        </p:txBody>
      </p:sp>
      <p:pic>
        <p:nvPicPr>
          <p:cNvPr id="1027" name="Picture 3" descr="D:\SystemFolders\Desktop\Смирнова\В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4779" y="5887914"/>
            <a:ext cx="343760" cy="336446"/>
          </a:xfrm>
          <a:prstGeom prst="rect">
            <a:avLst/>
          </a:prstGeom>
          <a:noFill/>
        </p:spPr>
      </p:pic>
      <p:pic>
        <p:nvPicPr>
          <p:cNvPr id="1036" name="Picture 12" descr="D:\SystemFolders\Desktop\Смирнова\теле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6368" y="5312334"/>
            <a:ext cx="231667" cy="223087"/>
          </a:xfrm>
          <a:prstGeom prst="rect">
            <a:avLst/>
          </a:prstGeom>
          <a:noFill/>
        </p:spPr>
      </p:pic>
      <p:pic>
        <p:nvPicPr>
          <p:cNvPr id="1037" name="Picture 13" descr="D:\SystemFolders\Desktop\Смирнова\поч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059" y="5081354"/>
            <a:ext cx="265113" cy="183540"/>
          </a:xfrm>
          <a:prstGeom prst="rect">
            <a:avLst/>
          </a:prstGeom>
          <a:noFill/>
        </p:spPr>
      </p:pic>
      <p:pic>
        <p:nvPicPr>
          <p:cNvPr id="26" name="Picture 12" descr="D:\SystemFolders\Desktop\Смирнова\теле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132" y="5528560"/>
            <a:ext cx="231667" cy="223087"/>
          </a:xfrm>
          <a:prstGeom prst="rect">
            <a:avLst/>
          </a:prstGeom>
          <a:noFill/>
        </p:spPr>
      </p:pic>
      <p:pic>
        <p:nvPicPr>
          <p:cNvPr id="27" name="Picture 13" descr="D:\SystemFolders\Desktop\Смирнова\поч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5686" y="5303303"/>
            <a:ext cx="265113" cy="183540"/>
          </a:xfrm>
          <a:prstGeom prst="rect">
            <a:avLst/>
          </a:prstGeom>
          <a:noFill/>
        </p:spPr>
      </p:pic>
      <p:pic>
        <p:nvPicPr>
          <p:cNvPr id="1038" name="Picture 14" descr="D:\SystemFolders\Desktop\Смирнова\адре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3214" y="4356395"/>
            <a:ext cx="182761" cy="258015"/>
          </a:xfrm>
          <a:prstGeom prst="rect">
            <a:avLst/>
          </a:prstGeom>
          <a:noFill/>
        </p:spPr>
      </p:pic>
      <p:pic>
        <p:nvPicPr>
          <p:cNvPr id="1039" name="Picture 15" descr="D:\SystemFolders\Desktop\Смирнова\сай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0852" y="5835661"/>
            <a:ext cx="328614" cy="335186"/>
          </a:xfrm>
          <a:prstGeom prst="rect">
            <a:avLst/>
          </a:prstGeom>
          <a:noFill/>
        </p:spPr>
      </p:pic>
      <p:pic>
        <p:nvPicPr>
          <p:cNvPr id="1040" name="Picture 16" descr="D:\SystemFolders\Desktop\Смирнова\qr-code-c1e75bd5d1cdc402303073650b7667c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39370" y="3927006"/>
            <a:ext cx="2219418" cy="2219418"/>
          </a:xfrm>
          <a:prstGeom prst="rect">
            <a:avLst/>
          </a:prstGeom>
          <a:noFill/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A39BD9E8-9B9C-49D0-A414-1AF0AC56F2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725" y="355599"/>
            <a:ext cx="9972675" cy="631739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510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14425" y="279983"/>
            <a:ext cx="9959975" cy="577850"/>
          </a:xfrm>
        </p:spPr>
        <p:txBody>
          <a:bodyPr/>
          <a:lstStyle/>
          <a:p>
            <a:r>
              <a:rPr lang="ru-RU" dirty="0"/>
              <a:t>Общая информация о вузе</a:t>
            </a:r>
          </a:p>
        </p:txBody>
      </p:sp>
      <p:cxnSp>
        <p:nvCxnSpPr>
          <p:cNvPr id="36" name="Straight Connector 2">
            <a:extLst>
              <a:ext uri="{FF2B5EF4-FFF2-40B4-BE49-F238E27FC236}">
                <a16:creationId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2637407" y="1718830"/>
            <a:ext cx="7806900" cy="103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8">
            <a:extLst>
              <a:ext uri="{FF2B5EF4-FFF2-40B4-BE49-F238E27FC236}">
                <a16:creationId xmlns:a16="http://schemas.microsoft.com/office/drawing/2014/main" id="{58CF9173-B0D7-4E20-8B02-6C5D15E41B8A}"/>
              </a:ext>
            </a:extLst>
          </p:cNvPr>
          <p:cNvSpPr/>
          <p:nvPr/>
        </p:nvSpPr>
        <p:spPr>
          <a:xfrm>
            <a:off x="3171953" y="1404785"/>
            <a:ext cx="603562" cy="60356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8">
            <a:extLst>
              <a:ext uri="{FF2B5EF4-FFF2-40B4-BE49-F238E27FC236}">
                <a16:creationId xmlns:a16="http://schemas.microsoft.com/office/drawing/2014/main" id="{58CF9173-B0D7-4E20-8B02-6C5D15E41B8A}"/>
              </a:ext>
            </a:extLst>
          </p:cNvPr>
          <p:cNvSpPr/>
          <p:nvPr/>
        </p:nvSpPr>
        <p:spPr>
          <a:xfrm>
            <a:off x="5104755" y="1410697"/>
            <a:ext cx="603562" cy="60356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8">
            <a:extLst>
              <a:ext uri="{FF2B5EF4-FFF2-40B4-BE49-F238E27FC236}">
                <a16:creationId xmlns:a16="http://schemas.microsoft.com/office/drawing/2014/main" id="{58CF9173-B0D7-4E20-8B02-6C5D15E41B8A}"/>
              </a:ext>
            </a:extLst>
          </p:cNvPr>
          <p:cNvSpPr/>
          <p:nvPr/>
        </p:nvSpPr>
        <p:spPr>
          <a:xfrm>
            <a:off x="7025873" y="1365107"/>
            <a:ext cx="603562" cy="60356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58CF9173-B0D7-4E20-8B02-6C5D15E41B8A}"/>
              </a:ext>
            </a:extLst>
          </p:cNvPr>
          <p:cNvSpPr/>
          <p:nvPr/>
        </p:nvSpPr>
        <p:spPr>
          <a:xfrm>
            <a:off x="9129547" y="1352547"/>
            <a:ext cx="603562" cy="60356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A681A7-63A7-4079-B138-7805540560C5}"/>
              </a:ext>
            </a:extLst>
          </p:cNvPr>
          <p:cNvSpPr txBox="1"/>
          <p:nvPr/>
        </p:nvSpPr>
        <p:spPr>
          <a:xfrm>
            <a:off x="6328592" y="2077377"/>
            <a:ext cx="210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Ивановская государственная </a:t>
            </a:r>
            <a:b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химико-технологическая академия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78FB8-4471-46DB-AF0D-1B5369237FE7}"/>
              </a:ext>
            </a:extLst>
          </p:cNvPr>
          <p:cNvSpPr txBox="1"/>
          <p:nvPr/>
        </p:nvSpPr>
        <p:spPr>
          <a:xfrm>
            <a:off x="3049449" y="1494270"/>
            <a:ext cx="85211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200" b="1" dirty="0">
                <a:solidFill>
                  <a:schemeClr val="accent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19</a:t>
            </a:r>
            <a:r>
              <a:rPr lang="en-US" altLang="ko-KR" sz="2200" b="1" dirty="0">
                <a:solidFill>
                  <a:schemeClr val="accent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18</a:t>
            </a:r>
            <a:endParaRPr lang="ko-KR" altLang="en-US" sz="2200" b="1" dirty="0">
              <a:solidFill>
                <a:schemeClr val="accent1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2DF45E-DA64-43DC-9398-3B55F40A4851}"/>
              </a:ext>
            </a:extLst>
          </p:cNvPr>
          <p:cNvSpPr txBox="1"/>
          <p:nvPr/>
        </p:nvSpPr>
        <p:spPr>
          <a:xfrm>
            <a:off x="2520460" y="2088512"/>
            <a:ext cx="210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Химический факультет Иваново-Вознесенского политехнического института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C53388-2587-4C73-B5A3-9766C682A699}"/>
              </a:ext>
            </a:extLst>
          </p:cNvPr>
          <p:cNvSpPr txBox="1"/>
          <p:nvPr/>
        </p:nvSpPr>
        <p:spPr>
          <a:xfrm>
            <a:off x="4403124" y="2088675"/>
            <a:ext cx="210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Ивановский </a:t>
            </a:r>
          </a:p>
          <a:p>
            <a:pPr algn="ctr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химико-технологический институт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69E13C-1336-49F6-A73E-ECF047413D74}"/>
              </a:ext>
            </a:extLst>
          </p:cNvPr>
          <p:cNvSpPr txBox="1"/>
          <p:nvPr/>
        </p:nvSpPr>
        <p:spPr>
          <a:xfrm>
            <a:off x="8227959" y="2074974"/>
            <a:ext cx="24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Ивановский государственный </a:t>
            </a:r>
            <a:b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химико-технологический </a:t>
            </a:r>
            <a:b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университет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B78FB8-4471-46DB-AF0D-1B5369237FE7}"/>
              </a:ext>
            </a:extLst>
          </p:cNvPr>
          <p:cNvSpPr txBox="1"/>
          <p:nvPr/>
        </p:nvSpPr>
        <p:spPr>
          <a:xfrm>
            <a:off x="4979501" y="1479758"/>
            <a:ext cx="85211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200" b="1" dirty="0">
                <a:solidFill>
                  <a:schemeClr val="accent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1930</a:t>
            </a:r>
            <a:endParaRPr lang="ko-KR" altLang="en-US" sz="2200" b="1" dirty="0">
              <a:solidFill>
                <a:schemeClr val="accent1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B78FB8-4471-46DB-AF0D-1B5369237FE7}"/>
              </a:ext>
            </a:extLst>
          </p:cNvPr>
          <p:cNvSpPr txBox="1"/>
          <p:nvPr/>
        </p:nvSpPr>
        <p:spPr>
          <a:xfrm>
            <a:off x="6898510" y="1459358"/>
            <a:ext cx="85211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200" b="1" dirty="0">
                <a:solidFill>
                  <a:schemeClr val="accent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1993</a:t>
            </a:r>
            <a:endParaRPr lang="ko-KR" altLang="en-US" sz="2200" b="1" dirty="0">
              <a:solidFill>
                <a:schemeClr val="accent1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B78FB8-4471-46DB-AF0D-1B5369237FE7}"/>
              </a:ext>
            </a:extLst>
          </p:cNvPr>
          <p:cNvSpPr txBox="1"/>
          <p:nvPr/>
        </p:nvSpPr>
        <p:spPr>
          <a:xfrm>
            <a:off x="9001616" y="1437075"/>
            <a:ext cx="85211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200" b="1" dirty="0">
                <a:solidFill>
                  <a:schemeClr val="accent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199</a:t>
            </a:r>
            <a:r>
              <a:rPr lang="en-US" altLang="ko-KR" sz="2200" b="1" dirty="0">
                <a:solidFill>
                  <a:schemeClr val="accent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8</a:t>
            </a:r>
            <a:endParaRPr lang="ko-KR" altLang="en-US" sz="2200" b="1" dirty="0">
              <a:solidFill>
                <a:schemeClr val="accent1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pic>
        <p:nvPicPr>
          <p:cNvPr id="49" name="Рисунок 48" descr="благодарность президен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53" y="1359645"/>
            <a:ext cx="1897774" cy="1323695"/>
          </a:xfrm>
          <a:prstGeom prst="rect">
            <a:avLst/>
          </a:prstGeom>
        </p:spPr>
      </p:pic>
      <p:pic>
        <p:nvPicPr>
          <p:cNvPr id="50" name="Picture 1" descr="D:\SystemFolders\Desktop\Презентация\ФОТО\награды министр\ор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65" y="226109"/>
            <a:ext cx="905331" cy="1080721"/>
          </a:xfrm>
          <a:prstGeom prst="rect">
            <a:avLst/>
          </a:prstGeom>
          <a:noFill/>
        </p:spPr>
      </p:pic>
      <p:pic>
        <p:nvPicPr>
          <p:cNvPr id="52" name="Picture 2" descr="D:\SystemFolders\Desktop\Презентация\Рисунки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51" y="2794037"/>
            <a:ext cx="1897774" cy="1409733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2364384" y="2916385"/>
            <a:ext cx="8989416" cy="1266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055271" y="5100840"/>
            <a:ext cx="832244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146624" y="5143545"/>
            <a:ext cx="64953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altLang="ru-RU" sz="2000" dirty="0">
                <a:solidFill>
                  <a:srgbClr val="900000"/>
                </a:solidFill>
                <a:latin typeface="DIN Pro Bold" pitchFamily="34" charset="0"/>
                <a:ea typeface="Calibri" panose="020F0502020204030204" pitchFamily="34" charset="0"/>
                <a:cs typeface="DIN Pro Bold" pitchFamily="34" charset="0"/>
              </a:rPr>
              <a:t>1</a:t>
            </a:r>
            <a:r>
              <a:rPr lang="ru-RU" altLang="ru-RU" sz="1200" dirty="0">
                <a:solidFill>
                  <a:srgbClr val="900000"/>
                </a:solidFill>
                <a:latin typeface="DIN Pro Bold" pitchFamily="34" charset="0"/>
                <a:ea typeface="Calibri" panose="020F0502020204030204" pitchFamily="34" charset="0"/>
                <a:cs typeface="DIN Pro Bold" pitchFamily="34" charset="0"/>
              </a:rPr>
              <a:t> </a:t>
            </a:r>
          </a:p>
          <a:p>
            <a:pPr algn="ctr">
              <a:lnSpc>
                <a:spcPct val="60000"/>
              </a:lnSpc>
            </a:pPr>
            <a:r>
              <a:rPr lang="ru-RU" altLang="ru-RU" sz="1200" dirty="0">
                <a:solidFill>
                  <a:srgbClr val="900000"/>
                </a:solidFill>
                <a:latin typeface="DIN Pro Bold" pitchFamily="34" charset="0"/>
                <a:ea typeface="Calibri" panose="020F0502020204030204" pitchFamily="34" charset="0"/>
                <a:cs typeface="DIN Pro Bold" pitchFamily="34" charset="0"/>
              </a:rPr>
              <a:t>место</a:t>
            </a:r>
            <a:r>
              <a:rPr lang="ru-RU" altLang="ru-RU" sz="1600" dirty="0">
                <a:solidFill>
                  <a:srgbClr val="900000"/>
                </a:solidFill>
                <a:latin typeface="DIN Pro Bold" pitchFamily="34" charset="0"/>
                <a:ea typeface="Calibri" panose="020F0502020204030204" pitchFamily="34" charset="0"/>
                <a:cs typeface="DIN Pro Bold" pitchFamily="34" charset="0"/>
              </a:rPr>
              <a:t>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985401" y="4424844"/>
            <a:ext cx="3201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DIN Pro Bold" pitchFamily="34" charset="0"/>
                <a:cs typeface="DIN Pro Bold" pitchFamily="34" charset="0"/>
              </a:rPr>
              <a:t>По итогам рейтинга вузов ЦФО </a:t>
            </a:r>
          </a:p>
          <a:p>
            <a:r>
              <a:rPr lang="ru-RU" altLang="ru-RU" sz="16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среди </a:t>
            </a:r>
            <a:r>
              <a:rPr lang="ru-RU" altLang="ru-RU" sz="20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91</a:t>
            </a:r>
            <a:r>
              <a:rPr lang="ru-RU" altLang="ru-RU" sz="16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 вуза </a:t>
            </a:r>
            <a:r>
              <a:rPr lang="ru-RU" altLang="ru-RU" sz="1600" b="1" dirty="0">
                <a:latin typeface="DIN Pro Bold" pitchFamily="34" charset="0"/>
                <a:cs typeface="DIN Pro Bold" pitchFamily="34" charset="0"/>
              </a:rPr>
              <a:t>ИГХТУ занял:</a:t>
            </a:r>
            <a:endParaRPr lang="ru-RU" sz="1600" dirty="0">
              <a:latin typeface="DIN Pro Bold" pitchFamily="34" charset="0"/>
              <a:cs typeface="DIN Pro Bold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887514" y="5100841"/>
            <a:ext cx="2466285" cy="432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050320" y="5580679"/>
            <a:ext cx="832244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148086" y="5628146"/>
            <a:ext cx="63671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altLang="ru-RU" sz="2000" b="1" dirty="0">
                <a:solidFill>
                  <a:srgbClr val="900000"/>
                </a:solidFill>
                <a:latin typeface="DIN Pro Bold" pitchFamily="34" charset="0"/>
                <a:ea typeface="Calibri" panose="020F0502020204030204" pitchFamily="34" charset="0"/>
                <a:cs typeface="DIN Pro Bold" pitchFamily="34" charset="0"/>
              </a:rPr>
              <a:t>21</a:t>
            </a:r>
            <a:r>
              <a:rPr lang="ru-RU" altLang="ru-RU" sz="1600" b="1" dirty="0">
                <a:solidFill>
                  <a:srgbClr val="900000"/>
                </a:solidFill>
                <a:latin typeface="DIN Pro Bold" pitchFamily="34" charset="0"/>
                <a:ea typeface="Calibri" panose="020F0502020204030204" pitchFamily="34" charset="0"/>
                <a:cs typeface="DIN Pro Bold" pitchFamily="34" charset="0"/>
              </a:rPr>
              <a:t> </a:t>
            </a:r>
          </a:p>
          <a:p>
            <a:pPr algn="ctr">
              <a:lnSpc>
                <a:spcPct val="60000"/>
              </a:lnSpc>
            </a:pPr>
            <a:r>
              <a:rPr lang="ru-RU" altLang="ru-RU" sz="1200" b="1" dirty="0">
                <a:solidFill>
                  <a:srgbClr val="900000"/>
                </a:solidFill>
                <a:latin typeface="DIN Pro Bold" pitchFamily="34" charset="0"/>
                <a:ea typeface="Calibri" panose="020F0502020204030204" pitchFamily="34" charset="0"/>
                <a:cs typeface="DIN Pro Bold" pitchFamily="34" charset="0"/>
              </a:rPr>
              <a:t>место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907220" y="5624539"/>
            <a:ext cx="2073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/>
              <a:t>по всем показателям</a:t>
            </a:r>
            <a:endParaRPr lang="ru-RU" sz="16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882564" y="5580679"/>
            <a:ext cx="2466474" cy="432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876300" y="5182348"/>
            <a:ext cx="68008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900000"/>
                </a:solidFill>
                <a:latin typeface="DIN Pro Bold" panose="020B0804020101020102" pitchFamily="34" charset="0"/>
                <a:ea typeface="Calibri" panose="020F0502020204030204" pitchFamily="34" charset="0"/>
                <a:cs typeface="DIN Pro Bold" panose="020B0804020101020102" pitchFamily="34" charset="0"/>
              </a:rPr>
              <a:t>6.98</a:t>
            </a:r>
            <a:r>
              <a:rPr lang="en-US" altLang="ru-RU" sz="1600" b="1" dirty="0">
                <a:solidFill>
                  <a:srgbClr val="900000"/>
                </a:solidFill>
                <a:latin typeface="DIN Pro Bold" panose="020B0804020101020102" pitchFamily="34" charset="0"/>
                <a:ea typeface="Calibri" panose="020F0502020204030204" pitchFamily="34" charset="0"/>
                <a:cs typeface="DIN Pro Bold" panose="020B0804020101020102" pitchFamily="34" charset="0"/>
              </a:rPr>
              <a:t> </a:t>
            </a:r>
            <a:r>
              <a:rPr lang="en-US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ea typeface="Calibri" panose="020F0502020204030204" pitchFamily="34" charset="0"/>
                <a:cs typeface="DIN Pro Bold" panose="020B0804020101020102" pitchFamily="34" charset="0"/>
              </a:rPr>
              <a:t>–</a:t>
            </a:r>
            <a:r>
              <a:rPr lang="en-US" altLang="ru-RU" sz="1600" b="1" dirty="0">
                <a:solidFill>
                  <a:srgbClr val="900000"/>
                </a:solidFill>
                <a:latin typeface="DIN Pro Bold" panose="020B0804020101020102" pitchFamily="34" charset="0"/>
                <a:ea typeface="Calibri" panose="020F0502020204030204" pitchFamily="34" charset="0"/>
                <a:cs typeface="DIN Pro Bold" panose="020B0804020101020102" pitchFamily="34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DIN Pro Bold" panose="020B0804020101020102" pitchFamily="34" charset="0"/>
                <a:ea typeface="Calibri" panose="020F0502020204030204" pitchFamily="34" charset="0"/>
                <a:cs typeface="DIN Pro Bold" panose="020B0804020101020102" pitchFamily="34" charset="0"/>
              </a:rPr>
              <a:t>показатель Международной деятельности ИГХТУ в мониторинге эффективности деятельности образовательных организаций высшего образования 2021 года (данные за 2020 год).</a:t>
            </a:r>
            <a:endParaRPr lang="ru-RU" altLang="ru-RU" sz="16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69144" y="4450543"/>
            <a:ext cx="6877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600" b="1" dirty="0">
                <a:latin typeface="DIN Pro Bold" pitchFamily="34" charset="0"/>
                <a:cs typeface="DIN Pro Bold" pitchFamily="34" charset="0"/>
              </a:rPr>
              <a:t>По итогам международного рейтинга  университетов </a:t>
            </a:r>
            <a:r>
              <a:rPr lang="en-US" sz="1600" b="1" dirty="0" err="1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Webometrics</a:t>
            </a:r>
            <a:br>
              <a:rPr lang="en-US" sz="16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</a:br>
            <a:r>
              <a:rPr lang="ru-RU" sz="1600" b="1" dirty="0">
                <a:latin typeface="DIN Pro Bold" pitchFamily="34" charset="0"/>
                <a:cs typeface="DIN Pro Bold" pitchFamily="34" charset="0"/>
              </a:rPr>
              <a:t>ИГХТУ в числе </a:t>
            </a:r>
            <a:r>
              <a:rPr lang="ru-RU" sz="20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100</a:t>
            </a:r>
            <a:r>
              <a:rPr lang="ru-RU" sz="1600" b="1" dirty="0">
                <a:latin typeface="DIN Pro Bold" pitchFamily="34" charset="0"/>
                <a:cs typeface="DIN Pro Bold" pitchFamily="34" charset="0"/>
              </a:rPr>
              <a:t> лучших российских вузов.</a:t>
            </a:r>
            <a:endParaRPr lang="ru-RU" sz="1600" dirty="0">
              <a:latin typeface="DIN Pro Bold" pitchFamily="34" charset="0"/>
              <a:cs typeface="DIN Pro Bold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417038" y="3012583"/>
            <a:ext cx="8877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1600" b="1" dirty="0">
                <a:latin typeface="DIN Pro Bold" pitchFamily="34" charset="0"/>
                <a:cs typeface="DIN Pro Bold" pitchFamily="34" charset="0"/>
              </a:rPr>
              <a:t>В международном рейтинге </a:t>
            </a:r>
            <a:r>
              <a:rPr lang="en-US" altLang="ru-RU" sz="16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Times Higher Education – World University Rankings 2022 </a:t>
            </a:r>
            <a:br>
              <a:rPr lang="ru-RU" altLang="ru-RU" sz="16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</a:br>
            <a:r>
              <a:rPr lang="ru-RU" altLang="ru-RU" sz="1600" b="1" dirty="0">
                <a:latin typeface="DIN Pro Bold" pitchFamily="34" charset="0"/>
                <a:cs typeface="DIN Pro Bold" pitchFamily="34" charset="0"/>
              </a:rPr>
              <a:t>ИГХТУ в числе </a:t>
            </a:r>
            <a:r>
              <a:rPr lang="en-US" altLang="ru-RU" sz="24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60</a:t>
            </a:r>
            <a:r>
              <a:rPr lang="ru-RU" altLang="ru-RU" sz="1600" b="1" dirty="0">
                <a:latin typeface="DIN Pro Bold" pitchFamily="34" charset="0"/>
                <a:cs typeface="DIN Pro Bold" pitchFamily="34" charset="0"/>
              </a:rPr>
              <a:t> российских вузов.</a:t>
            </a:r>
            <a:r>
              <a:rPr lang="en-US" altLang="ru-RU" sz="1600" b="1" dirty="0">
                <a:latin typeface="DIN Pro Bold" pitchFamily="34" charset="0"/>
                <a:cs typeface="DIN Pro Bold" pitchFamily="34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altLang="ru-RU" sz="16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Impact Rankings 2021 – </a:t>
            </a:r>
            <a:r>
              <a:rPr lang="ru-RU" altLang="ru-RU" sz="1600" b="1" dirty="0">
                <a:latin typeface="DIN Pro Bold" pitchFamily="34" charset="0"/>
                <a:cs typeface="DIN Pro Bold" pitchFamily="34" charset="0"/>
              </a:rPr>
              <a:t>в числе </a:t>
            </a:r>
            <a:r>
              <a:rPr lang="en-US" altLang="ru-RU" sz="2400" b="1" dirty="0">
                <a:solidFill>
                  <a:srgbClr val="900000"/>
                </a:solidFill>
                <a:latin typeface="DIN Pro Bold" pitchFamily="34" charset="0"/>
                <a:cs typeface="DIN Pro Bold" pitchFamily="34" charset="0"/>
              </a:rPr>
              <a:t>75</a:t>
            </a:r>
            <a:r>
              <a:rPr lang="ru-RU" altLang="ru-RU" sz="1600" b="1" dirty="0">
                <a:latin typeface="DIN Pro Bold" pitchFamily="34" charset="0"/>
                <a:cs typeface="DIN Pro Bold" pitchFamily="34" charset="0"/>
              </a:rPr>
              <a:t> российских вузов.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912171" y="5158988"/>
            <a:ext cx="2290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/>
              <a:t>по показателю «Наука»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dirty="0">
                <a:latin typeface="DIN Pro Bold" pitchFamily="34" charset="0"/>
              </a:rPr>
              <a:t>Образование в ИГХТУ</a:t>
            </a:r>
          </a:p>
          <a:p>
            <a:endParaRPr lang="ru-RU" dirty="0"/>
          </a:p>
        </p:txBody>
      </p:sp>
      <p:sp>
        <p:nvSpPr>
          <p:cNvPr id="7" name="Прямоугольник 6">
            <a:hlinkClick r:id="rId2"/>
          </p:cNvPr>
          <p:cNvSpPr/>
          <p:nvPr/>
        </p:nvSpPr>
        <p:spPr>
          <a:xfrm>
            <a:off x="844287" y="823867"/>
            <a:ext cx="882869" cy="4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18</a:t>
            </a:r>
            <a:endParaRPr lang="ru-RU" sz="3200" b="1" dirty="0"/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1727155" y="823865"/>
            <a:ext cx="2658031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FFFFFF"/>
                </a:solidFill>
              </a:rPr>
              <a:t>направлений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бакалавриата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41452" y="1418571"/>
          <a:ext cx="4753103" cy="508139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5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2" marR="32962" marT="32962" marB="329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Направление подготовки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2" marR="32962" marT="32962" marB="32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04.03.01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18.03.01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Химическая технология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19.03.02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Продукты питания из растительного сырья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19.03.01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Биотехнология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22.03.01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Материаловедение и технологии материалов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29.03.02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Технологии и проектирование текстильных изделий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19.03.03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Продукты питания животного происхождения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29.03.04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Технология художественной обработки материалов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11.03.04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Электроника и наноэлектроника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28.03.01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Нанотехнологии и микросистемная техника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20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18.03.02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Энерго</a:t>
                      </a:r>
                      <a:r>
                        <a:rPr lang="ru-RU" sz="1000" dirty="0">
                          <a:effectLst/>
                        </a:rPr>
                        <a:t>- и ресурсосберегающие процессы в химической технологии, нефтехимии и биотехнологии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15.03.04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Автоматизация технологических процессов и производств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15.03.02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Технологические машины и оборудование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20.03.01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Техносферная безопасность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27.03.04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Управление в технических системах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09.03.02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Информационные системы и технологии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544" marR="23544" marT="23544" marB="23544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27.03.01</a:t>
                      </a:r>
                    </a:p>
                  </a:txBody>
                  <a:tcPr marL="23544" marR="23544" marT="23544" marB="23544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Стандартизация и метрология</a:t>
                      </a:r>
                    </a:p>
                  </a:txBody>
                  <a:tcPr marL="45205" marR="45205" marT="22603" marB="22603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0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38.03.02</a:t>
                      </a:r>
                    </a:p>
                  </a:txBody>
                  <a:tcPr marL="23544" marR="23544" marT="23544" marB="235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Менеджмент «Менеджмент в химической и нефтегазовой промышленности»</a:t>
                      </a:r>
                    </a:p>
                  </a:txBody>
                  <a:tcPr marL="45205" marR="45205" marT="22603" marB="226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99106" y="1385895"/>
          <a:ext cx="4305412" cy="288577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9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77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Направление подготовки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04.04.01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15.04.02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Технологические машины и оборудование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11.04.04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Электроника и наноэлектроника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18.04.02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Энерго- и ресурсосберегающие процессы в химической технологии, нефтехимии и биотехнологии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27.04.04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Управление в технических системах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09.04.02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Информационные системы и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19.04.02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Продукты питания из растительного сырья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20.04.01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Техносферная безопасность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18.04.01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Химическая технология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8" marR="36568" marT="36568" marB="3656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hlinkClick r:id="rId3"/>
          </p:cNvPr>
          <p:cNvSpPr/>
          <p:nvPr/>
        </p:nvSpPr>
        <p:spPr>
          <a:xfrm>
            <a:off x="6088581" y="816460"/>
            <a:ext cx="882869" cy="4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9</a:t>
            </a:r>
          </a:p>
        </p:txBody>
      </p:sp>
      <p:sp>
        <p:nvSpPr>
          <p:cNvPr id="17" name="Прямоугольник 16">
            <a:hlinkClick r:id="rId3"/>
          </p:cNvPr>
          <p:cNvSpPr/>
          <p:nvPr/>
        </p:nvSpPr>
        <p:spPr>
          <a:xfrm>
            <a:off x="6971450" y="816458"/>
            <a:ext cx="28800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направлений магистратуры</a:t>
            </a:r>
          </a:p>
        </p:txBody>
      </p:sp>
      <p:sp>
        <p:nvSpPr>
          <p:cNvPr id="18" name="Прямоугольник 17">
            <a:hlinkClick r:id="rId4"/>
          </p:cNvPr>
          <p:cNvSpPr/>
          <p:nvPr/>
        </p:nvSpPr>
        <p:spPr>
          <a:xfrm>
            <a:off x="6121157" y="4434731"/>
            <a:ext cx="882869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19" name="Прямоугольник 18">
            <a:hlinkClick r:id="rId4"/>
          </p:cNvPr>
          <p:cNvSpPr/>
          <p:nvPr/>
        </p:nvSpPr>
        <p:spPr>
          <a:xfrm>
            <a:off x="7004026" y="4434729"/>
            <a:ext cx="2880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/>
              <a:t>направления подготовки кадров высшей квалификации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086149" y="5003059"/>
          <a:ext cx="4336025" cy="12600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6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Код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подготовки научно-педагогических кадров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04.06.01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Химические науки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27.06.01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Управление в технических системах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18.06.01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Химическая технология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29.06.01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Технологии легкой промышленности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1" marR="44211" marT="44211" marB="442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569" y="260648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МАГИСТРАТУРЫ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967203" y="899427"/>
            <a:ext cx="8321286" cy="6480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00000"/>
                </a:solidFill>
              </a:rPr>
              <a:t>ПРОДОЛЖЕНИЕ ОБРАЗОВАНИЯ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023274" y="2015025"/>
            <a:ext cx="8280920" cy="6480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РАЗВИТИЕ КАРЬЕРЫ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007569" y="3969060"/>
            <a:ext cx="8280920" cy="64807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НАУЧНАЯ (АКАДЕМИЧЕСКАЯ)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007569" y="5517232"/>
            <a:ext cx="8280920" cy="64807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ИНЖЕНЕРНАЯ МАГИСТРАТУРА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7250" y="3484115"/>
            <a:ext cx="8712968" cy="32403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667508" y="3645024"/>
            <a:ext cx="1080120" cy="792088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35560" y="630932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DIN Pro Bold" panose="020B0604020202020204" charset="0"/>
                <a:cs typeface="DIN Pro Bold" panose="020B0604020202020204" charset="0"/>
              </a:rPr>
              <a:t>- </a:t>
            </a:r>
            <a:r>
              <a:rPr lang="ru-RU" sz="2000" b="1" dirty="0">
                <a:latin typeface="+mj-lt"/>
                <a:cs typeface="DIN Pro Bold" panose="020B0604020202020204" charset="0"/>
              </a:rPr>
              <a:t>создание инженерных команд, в том числе для развития региона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3447" y="1556792"/>
            <a:ext cx="936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DIN Pro Bold" panose="020B0604020202020204" charset="0"/>
                <a:cs typeface="DIN Pro Bold" panose="020B0604020202020204" charset="0"/>
              </a:rPr>
              <a:t>- углубление или расширение знаний, полученных в бакалавриате, социальная роль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7569" y="2677563"/>
            <a:ext cx="9134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DIN Pro Bold" panose="020B0604020202020204" charset="0"/>
                <a:cs typeface="DIN Pro Bold" panose="020B0604020202020204" charset="0"/>
              </a:rPr>
              <a:t>осознанное повышение образовательного уровня для продвижения в отрасли / </a:t>
            </a:r>
          </a:p>
          <a:p>
            <a:r>
              <a:rPr lang="ru-RU" dirty="0">
                <a:latin typeface="DIN Pro Bold" panose="020B0604020202020204" charset="0"/>
                <a:cs typeface="DIN Pro Bold" panose="020B0604020202020204" charset="0"/>
              </a:rPr>
              <a:t>     смена профессионального трека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6535" y="4734963"/>
            <a:ext cx="4982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- воспроизводство научно-педагогических </a:t>
            </a:r>
            <a:r>
              <a:rPr lang="ru-RU" sz="2000" dirty="0">
                <a:latin typeface="+mj-lt"/>
                <a:cs typeface="DIN Pro Bold" panose="020B0604020202020204" charset="0"/>
              </a:rPr>
              <a:t>кадров</a:t>
            </a:r>
          </a:p>
        </p:txBody>
      </p:sp>
      <p:sp>
        <p:nvSpPr>
          <p:cNvPr id="14" name="5-конечная звезда 9">
            <a:extLst>
              <a:ext uri="{FF2B5EF4-FFF2-40B4-BE49-F238E27FC236}">
                <a16:creationId xmlns:a16="http://schemas.microsoft.com/office/drawing/2014/main" id="{E8546938-2927-4BCD-9C40-D4AE1E1DA5CE}"/>
              </a:ext>
            </a:extLst>
          </p:cNvPr>
          <p:cNvSpPr/>
          <p:nvPr/>
        </p:nvSpPr>
        <p:spPr>
          <a:xfrm>
            <a:off x="1621136" y="5098495"/>
            <a:ext cx="1080120" cy="792088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9BE7678-5074-426A-BE5E-B977ACCAC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46" t="30741" r="11042" b="61481"/>
          <a:stretch/>
        </p:blipFill>
        <p:spPr>
          <a:xfrm>
            <a:off x="10304194" y="142021"/>
            <a:ext cx="1783098" cy="948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6FDEBF-601E-4547-BCDA-7C1A6ADD8E60}"/>
              </a:ext>
            </a:extLst>
          </p:cNvPr>
          <p:cNvSpPr txBox="1"/>
          <p:nvPr/>
        </p:nvSpPr>
        <p:spPr>
          <a:xfrm>
            <a:off x="11264900" y="64389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052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990867" y="390161"/>
            <a:ext cx="8419346" cy="6480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rgbClr val="900000"/>
                </a:solidFill>
              </a:rPr>
              <a:t>3 программы - НАУЧНЫЕ (АКАДЕМИЧЕСКИЕ) МАГИСТРАТУРЫ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6405" y="1628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0 л.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35560" y="2132856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35560" y="2889735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46831" y="16185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 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7849" y="1640835"/>
            <a:ext cx="8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2 года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4943872" y="2040405"/>
            <a:ext cx="144016" cy="19469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120172" y="3895006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35560" y="4831110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1547580" y="2300310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Знания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1467879" y="3173039"/>
            <a:ext cx="781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Исследо-</a:t>
            </a:r>
          </a:p>
          <a:p>
            <a:r>
              <a:rPr lang="ru-RU" sz="1200" dirty="0"/>
              <a:t>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1511993" y="4202681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Элективы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52057" y="5695206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6200000">
            <a:off x="1455438" y="5134182"/>
            <a:ext cx="939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Поддержка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692" y="235520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ВКР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8003" y="1213350"/>
            <a:ext cx="657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программы магистратуры с преемственностью в аспирантуре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75475" y="2206606"/>
            <a:ext cx="157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Кандидатская</a:t>
            </a:r>
          </a:p>
          <a:p>
            <a:r>
              <a:rPr lang="ru-RU" dirty="0">
                <a:solidFill>
                  <a:srgbClr val="C00000"/>
                </a:solidFill>
              </a:rPr>
              <a:t>диссертация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1096" y="2267580"/>
            <a:ext cx="138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Модули: 6-8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332128" y="2996953"/>
            <a:ext cx="307488" cy="2512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802419" y="3000950"/>
            <a:ext cx="307488" cy="2512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331994" y="3000950"/>
            <a:ext cx="307488" cy="2512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304745" y="3571766"/>
            <a:ext cx="307488" cy="2512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792016" y="3571766"/>
            <a:ext cx="307488" cy="2512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331994" y="3571766"/>
            <a:ext cx="307488" cy="2512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259716" y="3188427"/>
            <a:ext cx="1099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Практические</a:t>
            </a:r>
          </a:p>
          <a:p>
            <a:r>
              <a:rPr lang="ru-RU" sz="1100" dirty="0"/>
              <a:t>Теоретические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59715" y="4949515"/>
            <a:ext cx="762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Научные мероприятия: конференции, семинары, воркшопы, стажировки и т.д. (в том числе и международные), инфраструктура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312024" y="2164700"/>
            <a:ext cx="9674" cy="646331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464152" y="2179185"/>
            <a:ext cx="9674" cy="646331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472264" y="2203746"/>
            <a:ext cx="9674" cy="646331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18038" y="2135178"/>
            <a:ext cx="1165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Кандидатские экзамены:</a:t>
            </a:r>
          </a:p>
          <a:p>
            <a:r>
              <a:rPr lang="ru-RU" sz="900" dirty="0"/>
              <a:t>История и философия науки</a:t>
            </a:r>
          </a:p>
          <a:p>
            <a:r>
              <a:rPr lang="ru-RU" sz="900" dirty="0"/>
              <a:t>Иностранный язык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64153" y="2179186"/>
            <a:ext cx="11659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Кандидатский экзамен по специальности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4556134" y="3099143"/>
            <a:ext cx="1092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Освоенные технологии исследования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65070" y="3018702"/>
            <a:ext cx="83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Статья ВАК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87313" y="3050774"/>
            <a:ext cx="115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Статья ВАК/</a:t>
            </a:r>
            <a:r>
              <a:rPr lang="en-US" sz="1400" dirty="0">
                <a:solidFill>
                  <a:srgbClr val="FF0000"/>
                </a:solidFill>
              </a:rPr>
              <a:t>Scopus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63257" y="3017434"/>
            <a:ext cx="1152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Статья ВАК/</a:t>
            </a:r>
            <a:r>
              <a:rPr lang="en-US" sz="1400" dirty="0">
                <a:solidFill>
                  <a:srgbClr val="FF0000"/>
                </a:solidFill>
              </a:rPr>
              <a:t>Scopus/</a:t>
            </a:r>
            <a:r>
              <a:rPr lang="en-US" sz="1400" dirty="0" err="1">
                <a:solidFill>
                  <a:srgbClr val="FF0000"/>
                </a:solidFill>
              </a:rPr>
              <a:t>WoS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416262" y="3171324"/>
            <a:ext cx="1092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7030A0"/>
                </a:solidFill>
              </a:rPr>
              <a:t>Новые знания (открытие)</a:t>
            </a:r>
          </a:p>
        </p:txBody>
      </p:sp>
      <p:cxnSp>
        <p:nvCxnSpPr>
          <p:cNvPr id="50" name="Прямая соединительная линия 49"/>
          <p:cNvCxnSpPr>
            <a:stCxn id="44" idx="1"/>
          </p:cNvCxnSpPr>
          <p:nvPr/>
        </p:nvCxnSpPr>
        <p:spPr>
          <a:xfrm flipH="1">
            <a:off x="5102422" y="3945514"/>
            <a:ext cx="1" cy="885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41408" y="4036120"/>
            <a:ext cx="2504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КООПЕРАЦИЯ</a:t>
            </a:r>
          </a:p>
          <a:p>
            <a:r>
              <a:rPr lang="ru-RU" dirty="0"/>
              <a:t>(научная и творческая)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990867" y="5635211"/>
            <a:ext cx="439479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Качественные характеристики: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Количество обучающихся– 20-30 человек;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Стоимость – от 150 000 руб. в год;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Срок подготовки – 2+4 года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Университет+ </a:t>
            </a:r>
            <a:r>
              <a:rPr lang="ru-RU" b="1" dirty="0">
                <a:solidFill>
                  <a:srgbClr val="C00000"/>
                </a:solidFill>
              </a:rPr>
              <a:t>в том числе внешний вуз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132141" y="4300345"/>
            <a:ext cx="890420" cy="324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Творчество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62747" y="3945515"/>
            <a:ext cx="1079157" cy="31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Теоретические направления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041906" y="4300345"/>
            <a:ext cx="1045983" cy="31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Практические</a:t>
            </a:r>
          </a:p>
          <a:p>
            <a:pPr algn="ctr"/>
            <a:r>
              <a:rPr lang="ru-RU" sz="1000" dirty="0"/>
              <a:t>Кейсы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99504" y="4519154"/>
            <a:ext cx="811024" cy="31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Язык</a:t>
            </a:r>
          </a:p>
        </p:txBody>
      </p:sp>
      <p:cxnSp>
        <p:nvCxnSpPr>
          <p:cNvPr id="58" name="Прямая соединительная линия 57"/>
          <p:cNvCxnSpPr>
            <a:cxnSpLocks/>
            <a:stCxn id="54" idx="1"/>
            <a:endCxn id="53" idx="0"/>
          </p:cNvCxnSpPr>
          <p:nvPr/>
        </p:nvCxnSpPr>
        <p:spPr>
          <a:xfrm flipH="1">
            <a:off x="2577351" y="4101494"/>
            <a:ext cx="385396" cy="198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  <a:stCxn id="54" idx="3"/>
            <a:endCxn id="55" idx="0"/>
          </p:cNvCxnSpPr>
          <p:nvPr/>
        </p:nvCxnSpPr>
        <p:spPr>
          <a:xfrm>
            <a:off x="4041904" y="4101494"/>
            <a:ext cx="522994" cy="198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cxnSpLocks/>
            <a:stCxn id="53" idx="2"/>
          </p:cNvCxnSpPr>
          <p:nvPr/>
        </p:nvCxnSpPr>
        <p:spPr>
          <a:xfrm>
            <a:off x="2577351" y="4624584"/>
            <a:ext cx="522154" cy="187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55" idx="2"/>
          </p:cNvCxnSpPr>
          <p:nvPr/>
        </p:nvCxnSpPr>
        <p:spPr>
          <a:xfrm flipV="1">
            <a:off x="3910529" y="4612301"/>
            <a:ext cx="654369" cy="199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9533922" y="4143843"/>
            <a:ext cx="827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7030A0"/>
                </a:solidFill>
              </a:rPr>
              <a:t>Научный кругозор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049182" y="5840978"/>
            <a:ext cx="236103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900000"/>
                </a:solidFill>
              </a:rPr>
              <a:t>Тематики:</a:t>
            </a:r>
          </a:p>
          <a:p>
            <a:r>
              <a:rPr lang="ru-RU" sz="1400" dirty="0">
                <a:solidFill>
                  <a:srgbClr val="900000"/>
                </a:solidFill>
              </a:rPr>
              <a:t>Новые материалы</a:t>
            </a:r>
          </a:p>
          <a:p>
            <a:r>
              <a:rPr lang="ru-RU" sz="1400" dirty="0">
                <a:solidFill>
                  <a:srgbClr val="900000"/>
                </a:solidFill>
              </a:rPr>
              <a:t>«Умные» технологии</a:t>
            </a:r>
          </a:p>
          <a:p>
            <a:r>
              <a:rPr lang="ru-RU" sz="1400" dirty="0">
                <a:solidFill>
                  <a:srgbClr val="900000"/>
                </a:solidFill>
              </a:rPr>
              <a:t>Биоматериалы и технологии</a:t>
            </a:r>
            <a:endParaRPr lang="en-US" sz="1400" dirty="0">
              <a:solidFill>
                <a:srgbClr val="900000"/>
              </a:solidFill>
            </a:endParaRPr>
          </a:p>
        </p:txBody>
      </p:sp>
      <p:sp>
        <p:nvSpPr>
          <p:cNvPr id="70" name="5-конечная звезда 69"/>
          <p:cNvSpPr/>
          <p:nvPr/>
        </p:nvSpPr>
        <p:spPr>
          <a:xfrm>
            <a:off x="1072890" y="3649"/>
            <a:ext cx="1165698" cy="792088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5-конечная звезда 70"/>
          <p:cNvSpPr/>
          <p:nvPr/>
        </p:nvSpPr>
        <p:spPr>
          <a:xfrm>
            <a:off x="1494223" y="476869"/>
            <a:ext cx="1165698" cy="792088"/>
          </a:xfrm>
          <a:prstGeom prst="star5">
            <a:avLst/>
          </a:prstGeom>
          <a:solidFill>
            <a:srgbClr val="9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5-конечная звезда 71"/>
          <p:cNvSpPr/>
          <p:nvPr/>
        </p:nvSpPr>
        <p:spPr>
          <a:xfrm>
            <a:off x="2058617" y="193792"/>
            <a:ext cx="1165698" cy="792088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7846004" y="4057394"/>
            <a:ext cx="177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Педагогическая практика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695480" y="2880782"/>
            <a:ext cx="363137" cy="10119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61F37F4-F80B-4543-B616-C595A4806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46" t="30741" r="11042" b="61481"/>
          <a:stretch/>
        </p:blipFill>
        <p:spPr>
          <a:xfrm>
            <a:off x="10362351" y="225911"/>
            <a:ext cx="1829649" cy="973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A0DFB0-621A-4813-9C29-B2436FA85D81}"/>
              </a:ext>
            </a:extLst>
          </p:cNvPr>
          <p:cNvSpPr txBox="1"/>
          <p:nvPr/>
        </p:nvSpPr>
        <p:spPr>
          <a:xfrm>
            <a:off x="11506200" y="632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320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977397" y="359368"/>
            <a:ext cx="8280920" cy="6480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chemeClr val="accent1"/>
                </a:solidFill>
              </a:rPr>
              <a:t>4 программы - ИНЖЕНЕРНЫЕ МАГИСТРАТУРЫ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6405" y="13553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0 л.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06077" y="1859430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35560" y="2616309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46832" y="1345082"/>
            <a:ext cx="8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 года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8295" y="1340768"/>
            <a:ext cx="68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 год</a:t>
            </a:r>
          </a:p>
        </p:txBody>
      </p:sp>
      <p:sp>
        <p:nvSpPr>
          <p:cNvPr id="17" name="Овал 16"/>
          <p:cNvSpPr/>
          <p:nvPr/>
        </p:nvSpPr>
        <p:spPr>
          <a:xfrm>
            <a:off x="5941098" y="1776014"/>
            <a:ext cx="144016" cy="19469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120172" y="3621580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35560" y="4557684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1547580" y="2026884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Знания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1558040" y="2990743"/>
            <a:ext cx="753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Проекты</a:t>
            </a: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1511993" y="3929255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Элективы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52057" y="5421780"/>
            <a:ext cx="7920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6200000">
            <a:off x="1455438" y="4860756"/>
            <a:ext cx="939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Поддержка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58200" y="2011495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ВКР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48442" y="1156102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производство инженерных команд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1095" y="1994155"/>
            <a:ext cx="81172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Модули: 6-8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Инженерные, организаторские, исследовательские,  предпринимательские компетенции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04745" y="2904342"/>
            <a:ext cx="1537177" cy="251233"/>
          </a:xfrm>
          <a:prstGeom prst="rightArrow">
            <a:avLst/>
          </a:prstGeom>
          <a:solidFill>
            <a:srgbClr val="9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5213012" y="2904340"/>
            <a:ext cx="1537177" cy="251233"/>
          </a:xfrm>
          <a:prstGeom prst="rightArrow">
            <a:avLst/>
          </a:prstGeom>
          <a:solidFill>
            <a:srgbClr val="9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846005" y="2904341"/>
            <a:ext cx="1537177" cy="251233"/>
          </a:xfrm>
          <a:prstGeom prst="rightArrow">
            <a:avLst/>
          </a:prstGeom>
          <a:solidFill>
            <a:srgbClr val="9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259715" y="4676088"/>
            <a:ext cx="762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Практические мероприятия: конференции, семинары, воркшопы,  стажировки и т.д. (в том числе и международные), инфраструктура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63753" y="2651518"/>
            <a:ext cx="121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Продукты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342170" y="2925720"/>
            <a:ext cx="1092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Стартап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051805" y="5513553"/>
            <a:ext cx="482465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Качественные характеристики: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Количество обучающихся – 30-50 человек;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Стоимость – от 150 000 руб. в год;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Срок подготовки – 2 года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Университет + </a:t>
            </a:r>
            <a:r>
              <a:rPr lang="ru-RU" b="1" dirty="0">
                <a:solidFill>
                  <a:srgbClr val="FF0000"/>
                </a:solidFill>
              </a:rPr>
              <a:t>индустриальные партнеры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60549" y="4026919"/>
            <a:ext cx="935081" cy="3119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Творчество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06909" y="3672089"/>
            <a:ext cx="1079159" cy="3119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Теоретические направления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586068" y="4026919"/>
            <a:ext cx="1045983" cy="3119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Практические</a:t>
            </a:r>
          </a:p>
          <a:p>
            <a:pPr algn="ctr"/>
            <a:r>
              <a:rPr lang="ru-RU" sz="1000" dirty="0"/>
              <a:t>Кейсы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643666" y="4245728"/>
            <a:ext cx="811024" cy="3119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Язык</a:t>
            </a:r>
          </a:p>
        </p:txBody>
      </p:sp>
      <p:cxnSp>
        <p:nvCxnSpPr>
          <p:cNvPr id="58" name="Прямая соединительная линия 57"/>
          <p:cNvCxnSpPr>
            <a:cxnSpLocks/>
            <a:stCxn id="54" idx="1"/>
            <a:endCxn id="53" idx="0"/>
          </p:cNvCxnSpPr>
          <p:nvPr/>
        </p:nvCxnSpPr>
        <p:spPr>
          <a:xfrm flipH="1">
            <a:off x="5028090" y="3828068"/>
            <a:ext cx="478819" cy="198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  <a:stCxn id="54" idx="3"/>
            <a:endCxn id="55" idx="0"/>
          </p:cNvCxnSpPr>
          <p:nvPr/>
        </p:nvCxnSpPr>
        <p:spPr>
          <a:xfrm>
            <a:off x="6586068" y="3828068"/>
            <a:ext cx="522992" cy="198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cxnSpLocks/>
            <a:stCxn id="53" idx="2"/>
          </p:cNvCxnSpPr>
          <p:nvPr/>
        </p:nvCxnSpPr>
        <p:spPr>
          <a:xfrm>
            <a:off x="5028090" y="4338876"/>
            <a:ext cx="615577" cy="19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55" idx="2"/>
          </p:cNvCxnSpPr>
          <p:nvPr/>
        </p:nvCxnSpPr>
        <p:spPr>
          <a:xfrm flipV="1">
            <a:off x="6454691" y="4338875"/>
            <a:ext cx="654369" cy="199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9349304" y="3848106"/>
            <a:ext cx="981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7030A0"/>
                </a:solidFill>
              </a:rPr>
              <a:t>Системное мышление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614593" y="5513554"/>
            <a:ext cx="2022715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00000"/>
                </a:solidFill>
              </a:rPr>
              <a:t>Тематики:</a:t>
            </a:r>
          </a:p>
          <a:p>
            <a:r>
              <a:rPr lang="ru-RU" sz="1400" dirty="0">
                <a:solidFill>
                  <a:srgbClr val="900000"/>
                </a:solidFill>
              </a:rPr>
              <a:t>Химия</a:t>
            </a:r>
          </a:p>
          <a:p>
            <a:r>
              <a:rPr lang="ru-RU" sz="1400" dirty="0">
                <a:solidFill>
                  <a:srgbClr val="900000"/>
                </a:solidFill>
              </a:rPr>
              <a:t>Материалы</a:t>
            </a:r>
          </a:p>
          <a:p>
            <a:r>
              <a:rPr lang="ru-RU" sz="1400" dirty="0">
                <a:solidFill>
                  <a:srgbClr val="900000"/>
                </a:solidFill>
              </a:rPr>
              <a:t>Биотехнологии</a:t>
            </a:r>
          </a:p>
          <a:p>
            <a:r>
              <a:rPr lang="ru-RU" sz="1400" dirty="0">
                <a:solidFill>
                  <a:srgbClr val="900000"/>
                </a:solidFill>
              </a:rPr>
              <a:t>Текстиль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384" y="3252248"/>
            <a:ext cx="613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совместно с индустриальными партнерами</a:t>
            </a:r>
          </a:p>
        </p:txBody>
      </p:sp>
      <p:sp>
        <p:nvSpPr>
          <p:cNvPr id="59" name="5-конечная звезда 58"/>
          <p:cNvSpPr/>
          <p:nvPr/>
        </p:nvSpPr>
        <p:spPr>
          <a:xfrm>
            <a:off x="1475767" y="-63388"/>
            <a:ext cx="1165698" cy="792088"/>
          </a:xfrm>
          <a:prstGeom prst="star5">
            <a:avLst/>
          </a:prstGeom>
          <a:solidFill>
            <a:srgbClr val="9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5-конечная звезда 60"/>
          <p:cNvSpPr/>
          <p:nvPr/>
        </p:nvSpPr>
        <p:spPr>
          <a:xfrm>
            <a:off x="2282743" y="-20488"/>
            <a:ext cx="1165698" cy="792088"/>
          </a:xfrm>
          <a:prstGeom prst="star5">
            <a:avLst/>
          </a:prstGeom>
          <a:solidFill>
            <a:srgbClr val="9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5-конечная звезда 63"/>
          <p:cNvSpPr/>
          <p:nvPr/>
        </p:nvSpPr>
        <p:spPr>
          <a:xfrm>
            <a:off x="1394548" y="665903"/>
            <a:ext cx="1165698" cy="792088"/>
          </a:xfrm>
          <a:prstGeom prst="star5">
            <a:avLst/>
          </a:prstGeom>
          <a:solidFill>
            <a:srgbClr val="9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5-конечная звезда 65"/>
          <p:cNvSpPr/>
          <p:nvPr/>
        </p:nvSpPr>
        <p:spPr>
          <a:xfrm>
            <a:off x="1948724" y="348375"/>
            <a:ext cx="1165698" cy="792088"/>
          </a:xfrm>
          <a:prstGeom prst="star5">
            <a:avLst/>
          </a:prstGeom>
          <a:solidFill>
            <a:srgbClr val="9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6744072" y="265151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Патенты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8392" y="2794279"/>
            <a:ext cx="338555" cy="669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3AD2D89-4C69-420B-AC12-E89BC94ED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46" t="30741" r="11042" b="61481"/>
          <a:stretch/>
        </p:blipFill>
        <p:spPr>
          <a:xfrm>
            <a:off x="10257961" y="162364"/>
            <a:ext cx="1867973" cy="993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35E60D-90DF-4D0A-876C-45EE0BA60DFB}"/>
              </a:ext>
            </a:extLst>
          </p:cNvPr>
          <p:cNvSpPr txBox="1"/>
          <p:nvPr/>
        </p:nvSpPr>
        <p:spPr>
          <a:xfrm>
            <a:off x="11518900" y="623570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982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847725" y="247650"/>
            <a:ext cx="9640763" cy="590550"/>
          </a:xfrm>
        </p:spPr>
        <p:txBody>
          <a:bodyPr/>
          <a:lstStyle/>
          <a:p>
            <a:r>
              <a:rPr lang="ru-RU" sz="2000" b="1" dirty="0"/>
              <a:t>ФАКТОРЫ, ОКАЗЫВАЮЩИЕ ВЛИЯНИЕ НА ЭФФЕКТИВНОСТЬ РЕАЛИЗАЦИИ МЕРОПРИЯТИЙ ПО СОДЕЙСТВИЮ ТРУДОУСТРОЙСТВУ ВЫПУСКНИКОВ И ВОЗМОЖНОСТЬ ПРОДОЛЖЕНИЯ ОБУЧЕНИЯ В МАГИСТРАТУРЕ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2C556137-3657-493D-A267-191C2F820FEC}"/>
              </a:ext>
            </a:extLst>
          </p:cNvPr>
          <p:cNvGraphicFramePr>
            <a:graphicFrameLocks noGrp="1"/>
          </p:cNvGraphicFramePr>
          <p:nvPr/>
        </p:nvGraphicFramePr>
        <p:xfrm>
          <a:off x="755780" y="1343609"/>
          <a:ext cx="10954137" cy="543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79">
                  <a:extLst>
                    <a:ext uri="{9D8B030D-6E8A-4147-A177-3AD203B41FA5}">
                      <a16:colId xmlns:a16="http://schemas.microsoft.com/office/drawing/2014/main" val="1607571908"/>
                    </a:ext>
                  </a:extLst>
                </a:gridCol>
                <a:gridCol w="3651379">
                  <a:extLst>
                    <a:ext uri="{9D8B030D-6E8A-4147-A177-3AD203B41FA5}">
                      <a16:colId xmlns:a16="http://schemas.microsoft.com/office/drawing/2014/main" val="3401259025"/>
                    </a:ext>
                  </a:extLst>
                </a:gridCol>
                <a:gridCol w="3651379">
                  <a:extLst>
                    <a:ext uri="{9D8B030D-6E8A-4147-A177-3AD203B41FA5}">
                      <a16:colId xmlns:a16="http://schemas.microsoft.com/office/drawing/2014/main" val="1627508095"/>
                    </a:ext>
                  </a:extLst>
                </a:gridCol>
              </a:tblGrid>
              <a:tr h="11506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Положительные</a:t>
                      </a:r>
                    </a:p>
                    <a:p>
                      <a:pPr algn="ctr"/>
                      <a:r>
                        <a:rPr lang="ru-RU" sz="1100" dirty="0"/>
                        <a:t>Создают дополнительную основу для создания положительного эффекта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Отрицательные </a:t>
                      </a:r>
                    </a:p>
                    <a:p>
                      <a:pPr algn="ctr"/>
                      <a:r>
                        <a:rPr lang="ru-RU" sz="1100" dirty="0"/>
                        <a:t>Приводят к возникновению рисков, преодоление которых нужно предусмотреть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Нейтральные (неопределённые)</a:t>
                      </a:r>
                    </a:p>
                    <a:p>
                      <a:pPr algn="ctr"/>
                      <a:r>
                        <a:rPr lang="ru-RU" sz="1100" dirty="0"/>
                        <a:t>Характер влияния зависит от конкретных обстоятельств и условий. Фактор может быть перенесен в другие графы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63714"/>
                  </a:ext>
                </a:extLst>
              </a:tr>
              <a:tr h="1073951">
                <a:tc>
                  <a:txBody>
                    <a:bodyPr/>
                    <a:lstStyle/>
                    <a:p>
                      <a:r>
                        <a:rPr lang="ru-RU" sz="1600" dirty="0"/>
                        <a:t>Развитие дистанционных 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Неблагоприятная эпидемиологическая обстановка и ограничительные мероприятия (влияние фактора ослабевает)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Наличие (отсутствие) в регионе достаточного количества вакансий, по которым могут трудоустроиться выпускники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953684"/>
                  </a:ext>
                </a:extLst>
              </a:tr>
              <a:tr h="1073951">
                <a:tc>
                  <a:txBody>
                    <a:bodyPr/>
                    <a:lstStyle/>
                    <a:p>
                      <a:r>
                        <a:rPr lang="ru-RU" sz="1600" dirty="0"/>
                        <a:t>Появление и распространение такой формы занятости, как самозанятость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Сложная экономическая ситуация в стране, в т.ч. в связи с рядом ограничительных мер (санкции)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Степень соответствия знаний, умений, навыков и компетенций выпускников потребностям работодателей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276848"/>
                  </a:ext>
                </a:extLst>
              </a:tr>
              <a:tr h="828477">
                <a:tc>
                  <a:txBody>
                    <a:bodyPr/>
                    <a:lstStyle/>
                    <a:p>
                      <a:r>
                        <a:rPr lang="ru-RU" sz="1600" dirty="0"/>
                        <a:t>Развитие социальных сетей, в которых широко представлена целевая аудитория - выпускники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Уровень безработицы в регионе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60886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600" dirty="0"/>
                        <a:t>Распространение механизма дистанционного экзамена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Уровень заработной платы в регионе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084970"/>
                  </a:ext>
                </a:extLst>
              </a:tr>
              <a:tr h="64947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Миграция выпускников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4638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197A02-A267-457E-92D8-64A6EE6DA04B}"/>
              </a:ext>
            </a:extLst>
          </p:cNvPr>
          <p:cNvSpPr txBox="1"/>
          <p:nvPr/>
        </p:nvSpPr>
        <p:spPr>
          <a:xfrm>
            <a:off x="11709917" y="6356352"/>
            <a:ext cx="48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2006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592" y="1340768"/>
            <a:ext cx="201622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Модуль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7608" y="404664"/>
            <a:ext cx="720080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Принципиальная структура сетевой магистерской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3912" y="1340768"/>
            <a:ext cx="2016224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Модуль 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12224" y="1340768"/>
            <a:ext cx="20162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Модуль …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935760" y="836712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>
            <a:off x="6168008" y="8367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472264" y="83671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91544" y="1088740"/>
            <a:ext cx="8352928" cy="1116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71600" y="2420888"/>
            <a:ext cx="1628056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Практ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подгот</a:t>
            </a:r>
            <a:r>
              <a:rPr lang="ru-RU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10709" y="2420888"/>
            <a:ext cx="1368152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Практ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подгот</a:t>
            </a:r>
            <a:r>
              <a:rPr lang="ru-RU" dirty="0">
                <a:solidFill>
                  <a:schemeClr val="tx1"/>
                </a:solidFill>
              </a:rPr>
              <a:t>.  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83832" y="2420888"/>
            <a:ext cx="1368152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Практ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подгот</a:t>
            </a:r>
            <a:r>
              <a:rPr lang="ru-RU" dirty="0">
                <a:solidFill>
                  <a:schemeClr val="tx1"/>
                </a:solidFill>
              </a:rPr>
              <a:t>. 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68009" y="2420888"/>
            <a:ext cx="1364095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Практ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подгот</a:t>
            </a:r>
            <a:r>
              <a:rPr lang="ru-RU" dirty="0">
                <a:solidFill>
                  <a:schemeClr val="tx1"/>
                </a:solidFill>
              </a:rPr>
              <a:t>. 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41029" y="2420888"/>
            <a:ext cx="1368152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Практ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подгот</a:t>
            </a:r>
            <a:r>
              <a:rPr lang="ru-RU" dirty="0">
                <a:solidFill>
                  <a:schemeClr val="tx1"/>
                </a:solidFill>
              </a:rPr>
              <a:t>. 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120336" y="2420888"/>
            <a:ext cx="1440160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Практ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подгот</a:t>
            </a:r>
            <a:r>
              <a:rPr lang="ru-RU" dirty="0">
                <a:solidFill>
                  <a:schemeClr val="tx1"/>
                </a:solidFill>
              </a:rPr>
              <a:t>. …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99657" y="2276872"/>
            <a:ext cx="3096344" cy="8640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96002" y="2276872"/>
            <a:ext cx="3024335" cy="8640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91544" y="3645023"/>
            <a:ext cx="1723830" cy="7668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Электив</a:t>
            </a:r>
            <a:r>
              <a:rPr lang="ru-RU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6" name="Овал 25"/>
          <p:cNvSpPr/>
          <p:nvPr/>
        </p:nvSpPr>
        <p:spPr>
          <a:xfrm>
            <a:off x="5375920" y="3645699"/>
            <a:ext cx="1656181" cy="7078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Электив</a:t>
            </a:r>
            <a:r>
              <a:rPr lang="ru-RU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27" name="Овал 26"/>
          <p:cNvSpPr/>
          <p:nvPr/>
        </p:nvSpPr>
        <p:spPr>
          <a:xfrm>
            <a:off x="8544272" y="3645023"/>
            <a:ext cx="1800200" cy="70788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Электив</a:t>
            </a:r>
            <a:r>
              <a:rPr lang="ru-RU" b="1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991544" y="2924944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  <a:endCxn id="23" idx="7"/>
          </p:cNvCxnSpPr>
          <p:nvPr/>
        </p:nvCxnSpPr>
        <p:spPr>
          <a:xfrm flipH="1">
            <a:off x="3462925" y="2924945"/>
            <a:ext cx="616852" cy="83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>
            <a:stCxn id="17" idx="2"/>
          </p:cNvCxnSpPr>
          <p:nvPr/>
        </p:nvCxnSpPr>
        <p:spPr>
          <a:xfrm>
            <a:off x="4547829" y="314096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 стрелкой 2050"/>
          <p:cNvCxnSpPr/>
          <p:nvPr/>
        </p:nvCxnSpPr>
        <p:spPr>
          <a:xfrm>
            <a:off x="5519936" y="2924944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stCxn id="20" idx="2"/>
          </p:cNvCxnSpPr>
          <p:nvPr/>
        </p:nvCxnSpPr>
        <p:spPr>
          <a:xfrm flipH="1">
            <a:off x="6312024" y="2924944"/>
            <a:ext cx="53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 стрелкой 2054"/>
          <p:cNvCxnSpPr>
            <a:stCxn id="24" idx="2"/>
          </p:cNvCxnSpPr>
          <p:nvPr/>
        </p:nvCxnSpPr>
        <p:spPr>
          <a:xfrm>
            <a:off x="7608169" y="3140968"/>
            <a:ext cx="3286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>
            <a:cxnSpLocks/>
            <a:endCxn id="27" idx="1"/>
          </p:cNvCxnSpPr>
          <p:nvPr/>
        </p:nvCxnSpPr>
        <p:spPr>
          <a:xfrm>
            <a:off x="8112225" y="2924945"/>
            <a:ext cx="695680" cy="823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/>
          <p:nvPr/>
        </p:nvCxnSpPr>
        <p:spPr>
          <a:xfrm flipH="1">
            <a:off x="9552384" y="2924944"/>
            <a:ext cx="432048" cy="720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2059"/>
          <p:cNvSpPr txBox="1"/>
          <p:nvPr/>
        </p:nvSpPr>
        <p:spPr>
          <a:xfrm>
            <a:off x="3630892" y="4411851"/>
            <a:ext cx="2375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6"/>
                </a:solidFill>
              </a:rPr>
              <a:t>«Звёзды»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04000" y="4456179"/>
            <a:ext cx="260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/>
                </a:solidFill>
              </a:rPr>
              <a:t>«Звёзды»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59496" y="5220724"/>
            <a:ext cx="2016224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Модуль 1</a:t>
            </a:r>
          </a:p>
        </p:txBody>
      </p:sp>
      <p:sp>
        <p:nvSpPr>
          <p:cNvPr id="2066" name="Стрелка вправо с вырезом 2065"/>
          <p:cNvSpPr/>
          <p:nvPr/>
        </p:nvSpPr>
        <p:spPr>
          <a:xfrm>
            <a:off x="3666550" y="5327186"/>
            <a:ext cx="413227" cy="2620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8" name="TextBox 2067"/>
          <p:cNvSpPr txBox="1"/>
          <p:nvPr/>
        </p:nvSpPr>
        <p:spPr>
          <a:xfrm>
            <a:off x="4097828" y="5522515"/>
            <a:ext cx="1908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00000"/>
                </a:solidFill>
              </a:rPr>
              <a:t>Краткосрочные ДПО </a:t>
            </a:r>
          </a:p>
          <a:p>
            <a:r>
              <a:rPr lang="ru-RU" sz="2000" b="1" dirty="0">
                <a:solidFill>
                  <a:srgbClr val="900000"/>
                </a:solidFill>
              </a:rPr>
              <a:t>(от 16 часов)</a:t>
            </a:r>
          </a:p>
        </p:txBody>
      </p:sp>
      <p:sp>
        <p:nvSpPr>
          <p:cNvPr id="57" name="Стрелка вправо с вырезом 56"/>
          <p:cNvSpPr/>
          <p:nvPr/>
        </p:nvSpPr>
        <p:spPr>
          <a:xfrm>
            <a:off x="3668882" y="5919028"/>
            <a:ext cx="410894" cy="260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>
            <a:off x="3668882" y="6445801"/>
            <a:ext cx="410894" cy="260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112431" y="5518727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00000"/>
                </a:solidFill>
              </a:rPr>
              <a:t>Долгосрочные ДПО </a:t>
            </a:r>
          </a:p>
          <a:p>
            <a:pPr algn="ctr"/>
            <a:r>
              <a:rPr lang="ru-RU" sz="2000" b="1" dirty="0">
                <a:solidFill>
                  <a:srgbClr val="900000"/>
                </a:solidFill>
              </a:rPr>
              <a:t>(от 250 часов)</a:t>
            </a:r>
          </a:p>
        </p:txBody>
      </p:sp>
      <p:sp>
        <p:nvSpPr>
          <p:cNvPr id="63" name="Овал 62"/>
          <p:cNvSpPr/>
          <p:nvPr/>
        </p:nvSpPr>
        <p:spPr>
          <a:xfrm>
            <a:off x="1619537" y="5733256"/>
            <a:ext cx="1800200" cy="5760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Электив</a:t>
            </a:r>
            <a:r>
              <a:rPr lang="ru-RU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835561" y="6350009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подгот</a:t>
            </a:r>
            <a:r>
              <a:rPr lang="ru-RU" dirty="0"/>
              <a:t>. 5</a:t>
            </a:r>
          </a:p>
        </p:txBody>
      </p:sp>
      <p:sp>
        <p:nvSpPr>
          <p:cNvPr id="2069" name="Левая фигурная скобка 2068"/>
          <p:cNvSpPr/>
          <p:nvPr/>
        </p:nvSpPr>
        <p:spPr>
          <a:xfrm>
            <a:off x="7824193" y="5111163"/>
            <a:ext cx="500913" cy="159514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492144" y="5109842"/>
            <a:ext cx="2016224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Модуль 2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516892" y="5633706"/>
            <a:ext cx="1364095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подгот</a:t>
            </a:r>
            <a:r>
              <a:rPr lang="ru-RU" dirty="0"/>
              <a:t>. 4</a:t>
            </a:r>
          </a:p>
        </p:txBody>
      </p:sp>
      <p:sp>
        <p:nvSpPr>
          <p:cNvPr id="68" name="Овал 67"/>
          <p:cNvSpPr/>
          <p:nvPr/>
        </p:nvSpPr>
        <p:spPr>
          <a:xfrm>
            <a:off x="8572228" y="6179532"/>
            <a:ext cx="1679041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Электив</a:t>
            </a:r>
            <a:r>
              <a:rPr lang="ru-RU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44FA9-AED4-46E1-93AC-ADE2F74977A8}"/>
              </a:ext>
            </a:extLst>
          </p:cNvPr>
          <p:cNvSpPr txBox="1"/>
          <p:nvPr/>
        </p:nvSpPr>
        <p:spPr>
          <a:xfrm>
            <a:off x="263354" y="404664"/>
            <a:ext cx="18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! проект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304997-C585-45F3-AC85-946AC73F5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46" t="30741" r="11042" b="61481"/>
          <a:stretch/>
        </p:blipFill>
        <p:spPr>
          <a:xfrm>
            <a:off x="10254356" y="129257"/>
            <a:ext cx="1847528" cy="982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87B581-291A-4078-B51F-5BFC9F24F8DF}"/>
              </a:ext>
            </a:extLst>
          </p:cNvPr>
          <p:cNvSpPr txBox="1"/>
          <p:nvPr/>
        </p:nvSpPr>
        <p:spPr>
          <a:xfrm>
            <a:off x="11442700" y="6179531"/>
            <a:ext cx="50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336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365760"/>
            <a:ext cx="8496944" cy="548640"/>
          </a:xfrm>
        </p:spPr>
        <p:txBody>
          <a:bodyPr/>
          <a:lstStyle/>
          <a:p>
            <a:r>
              <a:rPr lang="ru-RU" sz="4800" b="1" dirty="0">
                <a:solidFill>
                  <a:srgbClr val="900000"/>
                </a:solidFill>
              </a:rPr>
              <a:t>Сложности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268760"/>
            <a:ext cx="9169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DIN Pro Bold" panose="020B0604020202020204" charset="0"/>
                <a:cs typeface="DIN Pro Bold" panose="020B0604020202020204" charset="0"/>
              </a:rPr>
              <a:t>Сложности в достижении договорённостей о распределении ролей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DIN Pro Bold" panose="020B0604020202020204" charset="0"/>
                <a:cs typeface="DIN Pro Bold" panose="020B0604020202020204" charset="0"/>
              </a:rPr>
              <a:t>Организация набора и отбора абитуриентов на пилотные ОП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DIN Pro Bold" panose="020B0604020202020204" charset="0"/>
                <a:cs typeface="DIN Pro Bold" panose="020B0604020202020204" charset="0"/>
              </a:rPr>
              <a:t>Обеспечение целевого набора на пилотные ОП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DIN Pro Bold" panose="020B0604020202020204" charset="0"/>
                <a:cs typeface="DIN Pro Bold" panose="020B0604020202020204" charset="0"/>
              </a:rPr>
              <a:t>Обеспечение преемственности академической магистратуры и аспирантуры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DIN Pro Bold" panose="020B0604020202020204" charset="0"/>
                <a:cs typeface="DIN Pro Bold" panose="020B0604020202020204" charset="0"/>
              </a:rPr>
              <a:t>Подготовка и высвобождение материально-лабораторной базы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DIN Pro Bold" panose="020B0604020202020204" charset="0"/>
                <a:cs typeface="DIN Pro Bold" panose="020B0604020202020204" charset="0"/>
              </a:rPr>
              <a:t>Привлечение, подготовка и высвобождение кадров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DIN Pro Bold" panose="020B0604020202020204" charset="0"/>
                <a:cs typeface="DIN Pro Bold" panose="020B0604020202020204" charset="0"/>
              </a:rPr>
              <a:t>Обеспечение интеграции участников на уровне информационных систем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92667-891B-4F77-B7C3-425B0826C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46" t="30741" r="11042" b="61481"/>
          <a:stretch/>
        </p:blipFill>
        <p:spPr>
          <a:xfrm>
            <a:off x="9699852" y="226680"/>
            <a:ext cx="1958844" cy="104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8C7659-452C-4D77-A67E-882ECE46F9F8}"/>
              </a:ext>
            </a:extLst>
          </p:cNvPr>
          <p:cNvSpPr txBox="1"/>
          <p:nvPr/>
        </p:nvSpPr>
        <p:spPr>
          <a:xfrm>
            <a:off x="11353800" y="6261100"/>
            <a:ext cx="30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47576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для новых презентаций ИГХТУ (16-9)">
  <a:themeElements>
    <a:clrScheme name="Другая 3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900000"/>
      </a:accent1>
      <a:accent2>
        <a:srgbClr val="7F7F7F"/>
      </a:accent2>
      <a:accent3>
        <a:srgbClr val="C00000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Другая 1">
      <a:majorFont>
        <a:latin typeface="DIN Pro Cond Black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для новых презентаций ИГХТУ (16-9)" id="{04289C2B-CD20-4491-B519-8CBA9683391B}" vid="{C127865B-281A-4B83-B673-2A4C74CCC3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7817</TotalTime>
  <Words>1004</Words>
  <Application>Microsoft Office PowerPoint</Application>
  <PresentationFormat>Широкоэкранный</PresentationFormat>
  <Paragraphs>263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DIN Pro Cond Bold</vt:lpstr>
      <vt:lpstr>DIN Pro Regular</vt:lpstr>
      <vt:lpstr>DIN Pro Medium</vt:lpstr>
      <vt:lpstr>Calibri Light</vt:lpstr>
      <vt:lpstr>Calibri</vt:lpstr>
      <vt:lpstr>DIN Pro Cond Black</vt:lpstr>
      <vt:lpstr>DIN Pro Light</vt:lpstr>
      <vt:lpstr>DIN Pro Black</vt:lpstr>
      <vt:lpstr>DIN Pro Bold</vt:lpstr>
      <vt:lpstr>Arial Black</vt:lpstr>
      <vt:lpstr>Arial</vt:lpstr>
      <vt:lpstr>Тема для новых презентаций ИГХТУ (16-9)</vt:lpstr>
      <vt:lpstr>Презентация PowerPoint</vt:lpstr>
      <vt:lpstr>Презентация PowerPoint</vt:lpstr>
      <vt:lpstr>Презентация PowerPoint</vt:lpstr>
      <vt:lpstr>ВИДЫ МАГИСТРАТУРЫ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Сложности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Ольга Павловна</dc:creator>
  <cp:lastModifiedBy>Ольга Смирнова</cp:lastModifiedBy>
  <cp:revision>1029</cp:revision>
  <dcterms:created xsi:type="dcterms:W3CDTF">2019-09-25T06:41:58Z</dcterms:created>
  <dcterms:modified xsi:type="dcterms:W3CDTF">2022-04-01T15:43:19Z</dcterms:modified>
</cp:coreProperties>
</file>